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Default Extension="xlsx" ContentType="application/vnd.openxmlformats-officedocument.spreadsheetml.sheet"/>
  <Override PartName="/ppt/charts/chart3.xml" ContentType="application/vnd.openxmlformats-officedocument.drawingml.chart+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charts/chart4.xml" ContentType="application/vnd.openxmlformats-officedocument.drawingml.chart+xml"/>
  <Override PartName="/ppt/slides/slide8.xml" ContentType="application/vnd.openxmlformats-officedocument.presentationml.slide+xml"/>
  <Override PartName="/ppt/slides/slide49.xml" ContentType="application/vnd.openxmlformats-officedocument.presentationml.slide+xml"/>
  <Override PartName="/ppt/charts/chart2.xml" ContentType="application/vnd.openxmlformats-officedocument.drawingml.chart+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6"/>
  </p:notesMasterIdLst>
  <p:sldIdLst>
    <p:sldId id="313" r:id="rId2"/>
    <p:sldId id="265" r:id="rId3"/>
    <p:sldId id="268" r:id="rId4"/>
    <p:sldId id="269" r:id="rId5"/>
    <p:sldId id="270" r:id="rId6"/>
    <p:sldId id="271" r:id="rId7"/>
    <p:sldId id="273" r:id="rId8"/>
    <p:sldId id="272" r:id="rId9"/>
    <p:sldId id="266" r:id="rId10"/>
    <p:sldId id="274" r:id="rId11"/>
    <p:sldId id="275" r:id="rId12"/>
    <p:sldId id="276" r:id="rId13"/>
    <p:sldId id="277" r:id="rId14"/>
    <p:sldId id="261" r:id="rId15"/>
    <p:sldId id="267" r:id="rId16"/>
    <p:sldId id="257" r:id="rId17"/>
    <p:sldId id="296" r:id="rId18"/>
    <p:sldId id="263" r:id="rId19"/>
    <p:sldId id="259" r:id="rId20"/>
    <p:sldId id="260" r:id="rId21"/>
    <p:sldId id="306" r:id="rId22"/>
    <p:sldId id="298" r:id="rId23"/>
    <p:sldId id="299" r:id="rId24"/>
    <p:sldId id="301" r:id="rId25"/>
    <p:sldId id="302" r:id="rId26"/>
    <p:sldId id="304" r:id="rId27"/>
    <p:sldId id="279" r:id="rId28"/>
    <p:sldId id="278" r:id="rId29"/>
    <p:sldId id="280" r:id="rId30"/>
    <p:sldId id="281" r:id="rId31"/>
    <p:sldId id="282" r:id="rId32"/>
    <p:sldId id="303" r:id="rId33"/>
    <p:sldId id="283" r:id="rId34"/>
    <p:sldId id="284" r:id="rId35"/>
    <p:sldId id="285" r:id="rId36"/>
    <p:sldId id="286" r:id="rId37"/>
    <p:sldId id="287" r:id="rId38"/>
    <p:sldId id="288" r:id="rId39"/>
    <p:sldId id="289" r:id="rId40"/>
    <p:sldId id="311" r:id="rId41"/>
    <p:sldId id="312" r:id="rId42"/>
    <p:sldId id="290" r:id="rId43"/>
    <p:sldId id="291" r:id="rId44"/>
    <p:sldId id="307" r:id="rId45"/>
    <p:sldId id="292" r:id="rId46"/>
    <p:sldId id="315" r:id="rId47"/>
    <p:sldId id="308" r:id="rId48"/>
    <p:sldId id="309" r:id="rId49"/>
    <p:sldId id="310" r:id="rId50"/>
    <p:sldId id="316" r:id="rId51"/>
    <p:sldId id="318" r:id="rId52"/>
    <p:sldId id="319" r:id="rId53"/>
    <p:sldId id="314" r:id="rId54"/>
    <p:sldId id="320" r:id="rId5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20206" autoAdjust="0"/>
    <p:restoredTop sz="94660"/>
  </p:normalViewPr>
  <p:slideViewPr>
    <p:cSldViewPr>
      <p:cViewPr varScale="1">
        <p:scale>
          <a:sx n="68" d="100"/>
          <a:sy n="68" d="100"/>
        </p:scale>
        <p:origin x="-1248"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Worksheet1.xlsx"/></Relationships>
</file>

<file path=ppt/charts/_rels/chart2.xml.rels><?xml version="1.0" encoding="UTF-8" standalone="yes"?>
<Relationships xmlns="http://schemas.openxmlformats.org/package/2006/relationships"><Relationship Id="rId1" Type="http://schemas.openxmlformats.org/officeDocument/2006/relationships/oleObject" Target="NULL" TargetMode="External"/></Relationships>
</file>

<file path=ppt/charts/_rels/chart3.xml.rels><?xml version="1.0" encoding="UTF-8" standalone="yes"?>
<Relationships xmlns="http://schemas.openxmlformats.org/package/2006/relationships"><Relationship Id="rId2" Type="http://schemas.openxmlformats.org/officeDocument/2006/relationships/oleObject" Target="NULL" TargetMode="External"/><Relationship Id="rId1" Type="http://schemas.openxmlformats.org/officeDocument/2006/relationships/themeOverride" Target="../theme/themeOverride1.xml"/></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Office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autoTitleDeleted val="1"/>
    <c:plotArea>
      <c:layout>
        <c:manualLayout>
          <c:layoutTarget val="inner"/>
          <c:xMode val="edge"/>
          <c:yMode val="edge"/>
          <c:x val="0.78271999999999997"/>
          <c:y val="8.2982699999999993E-2"/>
          <c:w val="0.16792900000000024"/>
          <c:h val="0.269870000000001"/>
        </c:manualLayout>
      </c:layout>
      <c:pieChart>
        <c:ser>
          <c:idx val="0"/>
          <c:order val="0"/>
          <c:tx>
            <c:strRef>
              <c:f>Sheet1!$A$2</c:f>
              <c:strCache>
                <c:ptCount val="1"/>
                <c:pt idx="0">
                  <c:v>Region 1</c:v>
                </c:pt>
              </c:strCache>
            </c:strRef>
          </c:tx>
          <c:spPr>
            <a:solidFill>
              <a:schemeClr val="accent6"/>
            </a:solidFill>
            <a:ln w="9525" cap="flat">
              <a:noFill/>
              <a:miter lim="400000"/>
            </a:ln>
            <a:effectLst/>
          </c:spPr>
          <c:dPt>
            <c:idx val="1"/>
            <c:spPr>
              <a:solidFill>
                <a:srgbClr val="604A7B"/>
              </a:solidFill>
              <a:ln w="9525" cap="flat">
                <a:noFill/>
                <a:miter lim="400000"/>
              </a:ln>
              <a:effectLst/>
            </c:spPr>
            <c:extLst xmlns:c16r2="http://schemas.microsoft.com/office/drawing/2015/06/chart">
              <c:ext xmlns:c16="http://schemas.microsoft.com/office/drawing/2014/chart" uri="{C3380CC4-5D6E-409C-BE32-E72D297353CC}">
                <c16:uniqueId val="{00000001-7B77-4C94-92D1-A853387891DA}"/>
              </c:ext>
            </c:extLst>
          </c:dPt>
          <c:dPt>
            <c:idx val="2"/>
            <c:spPr>
              <a:solidFill>
                <a:schemeClr val="accent3"/>
              </a:solidFill>
              <a:ln w="9525" cap="flat">
                <a:noFill/>
                <a:miter lim="400000"/>
              </a:ln>
              <a:effectLst/>
            </c:spPr>
            <c:extLst xmlns:c16r2="http://schemas.microsoft.com/office/drawing/2015/06/chart">
              <c:ext xmlns:c16="http://schemas.microsoft.com/office/drawing/2014/chart" uri="{C3380CC4-5D6E-409C-BE32-E72D297353CC}">
                <c16:uniqueId val="{00000003-7B77-4C94-92D1-A853387891DA}"/>
              </c:ext>
            </c:extLst>
          </c:dPt>
          <c:dPt>
            <c:idx val="3"/>
            <c:spPr>
              <a:solidFill>
                <a:schemeClr val="accent1">
                  <a:satOff val="-4409"/>
                  <a:lumOff val="-10509"/>
                </a:schemeClr>
              </a:solidFill>
              <a:ln w="9525" cap="flat">
                <a:noFill/>
                <a:miter lim="400000"/>
              </a:ln>
              <a:effectLst/>
            </c:spPr>
            <c:extLst xmlns:c16r2="http://schemas.microsoft.com/office/drawing/2015/06/chart">
              <c:ext xmlns:c16="http://schemas.microsoft.com/office/drawing/2014/chart" uri="{C3380CC4-5D6E-409C-BE32-E72D297353CC}">
                <c16:uniqueId val="{00000005-7B77-4C94-92D1-A853387891DA}"/>
              </c:ext>
            </c:extLst>
          </c:dPt>
          <c:dPt>
            <c:idx val="4"/>
            <c:spPr>
              <a:solidFill>
                <a:schemeClr val="accent5"/>
              </a:solidFill>
              <a:ln w="9525" cap="flat">
                <a:noFill/>
                <a:miter lim="400000"/>
              </a:ln>
              <a:effectLst/>
            </c:spPr>
            <c:extLst xmlns:c16r2="http://schemas.microsoft.com/office/drawing/2015/06/chart">
              <c:ext xmlns:c16="http://schemas.microsoft.com/office/drawing/2014/chart" uri="{C3380CC4-5D6E-409C-BE32-E72D297353CC}">
                <c16:uniqueId val="{00000007-7B77-4C94-92D1-A853387891DA}"/>
              </c:ext>
            </c:extLst>
          </c:dPt>
          <c:dLbls>
            <c:dLbl>
              <c:idx val="0"/>
              <c:layout>
                <c:manualLayout>
                  <c:x val="-1.206544219845657E-2"/>
                  <c:y val="-6.0863397615305119E-2"/>
                </c:manualLayout>
              </c:layout>
              <c:tx>
                <c:rich>
                  <a:bodyPr/>
                  <a:lstStyle/>
                  <a:p>
                    <a:r>
                      <a:rPr lang="en-US" dirty="0">
                        <a:solidFill>
                          <a:srgbClr val="535353"/>
                        </a:solidFill>
                      </a:rPr>
                      <a:t>CVD</a:t>
                    </a:r>
                    <a:endParaRPr lang="en-US" dirty="0"/>
                  </a:p>
                </c:rich>
              </c:tx>
              <c:dLblPos val="bestFit"/>
              <c:showPercent val="1"/>
              <c:extLst xmlns:c16r2="http://schemas.microsoft.com/office/drawing/2015/06/chart">
                <c:ext xmlns:c15="http://schemas.microsoft.com/office/drawing/2012/chart" uri="{CE6537A1-D6FC-4f65-9D91-7224C49458BB}">
                  <c15:showDataLabelsRange val="0"/>
                </c:ext>
                <c:ext xmlns:c16="http://schemas.microsoft.com/office/drawing/2014/chart" uri="{C3380CC4-5D6E-409C-BE32-E72D297353CC}">
                  <c16:uniqueId val="{00000008-7B77-4C94-92D1-A853387891DA}"/>
                </c:ext>
              </c:extLst>
            </c:dLbl>
            <c:dLbl>
              <c:idx val="1"/>
              <c:layout/>
              <c:tx>
                <c:rich>
                  <a:bodyPr/>
                  <a:lstStyle/>
                  <a:p>
                    <a:r>
                      <a:rPr lang="en-US" dirty="0">
                        <a:solidFill>
                          <a:srgbClr val="535353"/>
                        </a:solidFill>
                      </a:rPr>
                      <a:t>Cancer</a:t>
                    </a:r>
                    <a:endParaRPr lang="en-US" dirty="0"/>
                  </a:p>
                </c:rich>
              </c:tx>
              <c:dLblPos val="outEnd"/>
              <c:showPercent val="1"/>
              <c:extLst xmlns:c16r2="http://schemas.microsoft.com/office/drawing/2015/06/chart">
                <c:ext xmlns:c15="http://schemas.microsoft.com/office/drawing/2012/chart" uri="{CE6537A1-D6FC-4f65-9D91-7224C49458BB}">
                  <c15:showDataLabelsRange val="0"/>
                </c:ext>
                <c:ext xmlns:c16="http://schemas.microsoft.com/office/drawing/2014/chart" uri="{C3380CC4-5D6E-409C-BE32-E72D297353CC}">
                  <c16:uniqueId val="{00000001-7B77-4C94-92D1-A853387891DA}"/>
                </c:ext>
              </c:extLst>
            </c:dLbl>
            <c:dLbl>
              <c:idx val="2"/>
              <c:layout/>
              <c:tx>
                <c:rich>
                  <a:bodyPr/>
                  <a:lstStyle/>
                  <a:p>
                    <a:pPr>
                      <a:defRPr sz="1400" b="1" i="0" u="none" strike="noStrike">
                        <a:solidFill>
                          <a:schemeClr val="bg2"/>
                        </a:solidFill>
                        <a:latin typeface="Arial"/>
                      </a:defRPr>
                    </a:pPr>
                    <a:r>
                      <a:rPr lang="en-US" dirty="0">
                        <a:solidFill>
                          <a:schemeClr val="bg2"/>
                        </a:solidFill>
                      </a:rPr>
                      <a:t>Respiratory</a:t>
                    </a:r>
                  </a:p>
                </c:rich>
              </c:tx>
              <c:numFmt formatCode="#,##0%" sourceLinked="0"/>
              <c:spPr>
                <a:noFill/>
                <a:ln>
                  <a:noFill/>
                </a:ln>
                <a:effectLst/>
              </c:spPr>
              <c:dLblPos val="outEnd"/>
              <c:showPercent val="1"/>
              <c:extLst xmlns:c16r2="http://schemas.microsoft.com/office/drawing/2015/06/chart">
                <c:ext xmlns:c15="http://schemas.microsoft.com/office/drawing/2012/chart" uri="{CE6537A1-D6FC-4f65-9D91-7224C49458BB}">
                  <c15:showDataLabelsRange val="0"/>
                </c:ext>
                <c:ext xmlns:c16="http://schemas.microsoft.com/office/drawing/2014/chart" uri="{C3380CC4-5D6E-409C-BE32-E72D297353CC}">
                  <c16:uniqueId val="{00000003-7B77-4C94-92D1-A853387891DA}"/>
                </c:ext>
              </c:extLst>
            </c:dLbl>
            <c:dLbl>
              <c:idx val="3"/>
              <c:layout/>
              <c:tx>
                <c:rich>
                  <a:bodyPr/>
                  <a:lstStyle/>
                  <a:p>
                    <a:r>
                      <a:rPr lang="en-US" dirty="0">
                        <a:solidFill>
                          <a:srgbClr val="535353"/>
                        </a:solidFill>
                      </a:rPr>
                      <a:t>Injuries</a:t>
                    </a:r>
                    <a:endParaRPr lang="en-US" dirty="0"/>
                  </a:p>
                </c:rich>
              </c:tx>
              <c:dLblPos val="outEnd"/>
              <c:showPercent val="1"/>
              <c:extLst xmlns:c16r2="http://schemas.microsoft.com/office/drawing/2015/06/chart">
                <c:ext xmlns:c15="http://schemas.microsoft.com/office/drawing/2012/chart" uri="{CE6537A1-D6FC-4f65-9D91-7224C49458BB}">
                  <c15:showDataLabelsRange val="0"/>
                </c:ext>
                <c:ext xmlns:c16="http://schemas.microsoft.com/office/drawing/2014/chart" uri="{C3380CC4-5D6E-409C-BE32-E72D297353CC}">
                  <c16:uniqueId val="{00000005-7B77-4C94-92D1-A853387891DA}"/>
                </c:ext>
              </c:extLst>
            </c:dLbl>
            <c:dLbl>
              <c:idx val="4"/>
              <c:layout/>
              <c:tx>
                <c:rich>
                  <a:bodyPr/>
                  <a:lstStyle/>
                  <a:p>
                    <a:r>
                      <a:rPr lang="en-US" dirty="0">
                        <a:solidFill>
                          <a:srgbClr val="535353"/>
                        </a:solidFill>
                      </a:rPr>
                      <a:t>Other</a:t>
                    </a:r>
                    <a:endParaRPr lang="en-US" dirty="0"/>
                  </a:p>
                </c:rich>
              </c:tx>
              <c:dLblPos val="outEnd"/>
              <c:showPercent val="1"/>
              <c:extLst xmlns:c16r2="http://schemas.microsoft.com/office/drawing/2015/06/chart">
                <c:ext xmlns:c15="http://schemas.microsoft.com/office/drawing/2012/chart" uri="{CE6537A1-D6FC-4f65-9D91-7224C49458BB}">
                  <c15:showDataLabelsRange val="0"/>
                </c:ext>
                <c:ext xmlns:c16="http://schemas.microsoft.com/office/drawing/2014/chart" uri="{C3380CC4-5D6E-409C-BE32-E72D297353CC}">
                  <c16:uniqueId val="{00000007-7B77-4C94-92D1-A853387891DA}"/>
                </c:ext>
              </c:extLst>
            </c:dLbl>
            <c:numFmt formatCode="#,##0%" sourceLinked="0"/>
            <c:spPr>
              <a:noFill/>
              <a:ln>
                <a:noFill/>
              </a:ln>
              <a:effectLst/>
            </c:spPr>
            <c:txPr>
              <a:bodyPr/>
              <a:lstStyle/>
              <a:p>
                <a:pPr>
                  <a:defRPr sz="1400" b="1" i="0" u="none" strike="noStrike">
                    <a:solidFill>
                      <a:schemeClr val="tx1"/>
                    </a:solidFill>
                    <a:latin typeface="Arial"/>
                  </a:defRPr>
                </a:pPr>
                <a:endParaRPr lang="en-US"/>
              </a:p>
            </c:txPr>
            <c:dLblPos val="outEnd"/>
            <c:showPercent val="1"/>
            <c:extLst xmlns:c16r2="http://schemas.microsoft.com/office/drawing/2015/06/chart">
              <c:ext xmlns:c15="http://schemas.microsoft.com/office/drawing/2012/chart" uri="{CE6537A1-D6FC-4f65-9D91-7224C49458BB}"/>
            </c:extLst>
          </c:dLbls>
          <c:cat>
            <c:strRef>
              <c:f>Sheet1!$B$1:$F$1</c:f>
              <c:strCache>
                <c:ptCount val="5"/>
                <c:pt idx="0">
                  <c:v>CVD</c:v>
                </c:pt>
                <c:pt idx="1">
                  <c:v>Cancer</c:v>
                </c:pt>
                <c:pt idx="2">
                  <c:v>Respiratory disease</c:v>
                </c:pt>
                <c:pt idx="3">
                  <c:v>Injuries</c:v>
                </c:pt>
                <c:pt idx="4">
                  <c:v>All other causes</c:v>
                </c:pt>
              </c:strCache>
            </c:strRef>
          </c:cat>
          <c:val>
            <c:numRef>
              <c:f>Sheet1!$B$2:$F$2</c:f>
              <c:numCache>
                <c:formatCode>General</c:formatCode>
                <c:ptCount val="5"/>
                <c:pt idx="0">
                  <c:v>47</c:v>
                </c:pt>
                <c:pt idx="1">
                  <c:v>21</c:v>
                </c:pt>
                <c:pt idx="2">
                  <c:v>6</c:v>
                </c:pt>
                <c:pt idx="3">
                  <c:v>7</c:v>
                </c:pt>
                <c:pt idx="4">
                  <c:v>19</c:v>
                </c:pt>
              </c:numCache>
            </c:numRef>
          </c:val>
          <c:extLst xmlns:c16r2="http://schemas.microsoft.com/office/drawing/2015/06/chart">
            <c:ext xmlns:c16="http://schemas.microsoft.com/office/drawing/2014/chart" uri="{C3380CC4-5D6E-409C-BE32-E72D297353CC}">
              <c16:uniqueId val="{00000009-7B77-4C94-92D1-A853387891DA}"/>
            </c:ext>
          </c:extLst>
        </c:ser>
        <c:firstSliceAng val="0"/>
      </c:pieChart>
      <c:spPr>
        <a:noFill/>
        <a:ln w="12700" cap="flat">
          <a:noFill/>
          <a:miter lim="400000"/>
        </a:ln>
        <a:effectLst/>
      </c:spPr>
    </c:plotArea>
    <c:plotVisOnly val="1"/>
    <c:dispBlanksAs val="zero"/>
    <c:showDLblsOverMax val="1"/>
  </c:chart>
  <c:spPr>
    <a:noFill/>
    <a:ln>
      <a:noFill/>
    </a:ln>
    <a:effectLst/>
  </c:sp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chart>
    <c:autoTitleDeleted val="1"/>
    <c:plotArea>
      <c:layout/>
      <c:pieChart>
        <c:varyColors val="1"/>
        <c:ser>
          <c:idx val="0"/>
          <c:order val="0"/>
          <c:dPt>
            <c:idx val="0"/>
            <c:spPr>
              <a:solidFill>
                <a:schemeClr val="accent1">
                  <a:lumMod val="5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1-31EC-4DEC-95A3-EF8F28A3AB7A}"/>
              </c:ext>
            </c:extLst>
          </c:dPt>
          <c:dPt>
            <c:idx val="1"/>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3-31EC-4DEC-95A3-EF8F28A3AB7A}"/>
              </c:ext>
            </c:extLst>
          </c:dPt>
          <c:dPt>
            <c:idx val="2"/>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5-31EC-4DEC-95A3-EF8F28A3AB7A}"/>
              </c:ext>
            </c:extLst>
          </c:dPt>
          <c:dPt>
            <c:idx val="3"/>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7-31EC-4DEC-95A3-EF8F28A3AB7A}"/>
              </c:ext>
            </c:extLst>
          </c:dPt>
          <c:dPt>
            <c:idx val="4"/>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9-31EC-4DEC-95A3-EF8F28A3AB7A}"/>
              </c:ext>
            </c:extLst>
          </c:dPt>
          <c:dLbls>
            <c:dLbl>
              <c:idx val="0"/>
              <c:layout/>
              <c:tx>
                <c:rich>
                  <a:bodyPr/>
                  <a:lstStyle/>
                  <a:p>
                    <a:fld id="{5ADEBC04-9E48-4A3B-8DE8-DB7B5B56DC2C}" type="CATEGORYNAME">
                      <a:rPr lang="en-US">
                        <a:solidFill>
                          <a:schemeClr val="bg1"/>
                        </a:solidFill>
                      </a:rPr>
                      <a:pPr/>
                      <a:t>[CATEGORY NAME]</a:t>
                    </a:fld>
                    <a:r>
                      <a:rPr lang="en-US" baseline="0" dirty="0">
                        <a:solidFill>
                          <a:schemeClr val="bg1"/>
                        </a:solidFill>
                      </a:rPr>
                      <a:t>, </a:t>
                    </a:r>
                    <a:fld id="{6FD00A44-1EA3-4D64-AFCB-05A46C9DC955}" type="VALUE">
                      <a:rPr lang="en-US" baseline="0">
                        <a:solidFill>
                          <a:schemeClr val="bg1"/>
                        </a:solidFill>
                      </a:rPr>
                      <a:pPr/>
                      <a:t>[VALUE]</a:t>
                    </a:fld>
                    <a:endParaRPr lang="en-US" baseline="0" dirty="0">
                      <a:solidFill>
                        <a:schemeClr val="bg1"/>
                      </a:solidFill>
                    </a:endParaRPr>
                  </a:p>
                </c:rich>
              </c:tx>
              <c:showVal val="1"/>
              <c:showCatName val="1"/>
              <c:extLst xmlns:c16r2="http://schemas.microsoft.com/office/drawing/2015/06/chart">
                <c:ext xmlns:c15="http://schemas.microsoft.com/office/drawing/2012/chart" uri="{CE6537A1-D6FC-4f65-9D91-7224C49458BB}">
                  <c15:dlblFieldTable/>
                  <c15:showDataLabelsRange val="0"/>
                </c:ext>
                <c:ext xmlns:c16="http://schemas.microsoft.com/office/drawing/2014/chart" uri="{C3380CC4-5D6E-409C-BE32-E72D297353CC}">
                  <c16:uniqueId val="{00000001-31EC-4DEC-95A3-EF8F28A3AB7A}"/>
                </c:ext>
              </c:extLst>
            </c:dLbl>
            <c:dLbl>
              <c:idx val="1"/>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mn-lt"/>
                      <a:ea typeface="+mn-ea"/>
                      <a:cs typeface="+mn-cs"/>
                    </a:defRPr>
                  </a:pPr>
                  <a:endParaRPr lang="en-US"/>
                </a:p>
              </c:txPr>
            </c:dLbl>
            <c:dLbl>
              <c:idx val="2"/>
              <c:layout/>
              <c:tx>
                <c:rich>
                  <a:bodyPr/>
                  <a:lstStyle/>
                  <a:p>
                    <a:fld id="{F95C6492-7F1A-4DB1-BD9D-5A65C327FC64}" type="CATEGORYNAME">
                      <a:rPr lang="en-US">
                        <a:solidFill>
                          <a:schemeClr val="tx1"/>
                        </a:solidFill>
                      </a:rPr>
                      <a:pPr/>
                      <a:t>[CATEGORY NAME]</a:t>
                    </a:fld>
                    <a:r>
                      <a:rPr lang="en-US" baseline="0" dirty="0">
                        <a:solidFill>
                          <a:schemeClr val="tx1"/>
                        </a:solidFill>
                      </a:rPr>
                      <a:t>, </a:t>
                    </a:r>
                    <a:fld id="{4B44B144-9711-400E-8BE7-4F2DDA2EE88C}" type="VALUE">
                      <a:rPr lang="en-US" baseline="0">
                        <a:solidFill>
                          <a:schemeClr val="tx1"/>
                        </a:solidFill>
                      </a:rPr>
                      <a:pPr/>
                      <a:t>[VALUE]</a:t>
                    </a:fld>
                    <a:endParaRPr lang="en-US" baseline="0" dirty="0">
                      <a:solidFill>
                        <a:schemeClr val="tx1"/>
                      </a:solidFill>
                    </a:endParaRPr>
                  </a:p>
                </c:rich>
              </c:tx>
              <c:showVal val="1"/>
              <c:showCatName val="1"/>
              <c:extLst xmlns:c16r2="http://schemas.microsoft.com/office/drawing/2015/06/chart">
                <c:ext xmlns:c15="http://schemas.microsoft.com/office/drawing/2012/chart" uri="{CE6537A1-D6FC-4f65-9D91-7224C49458BB}">
                  <c15:dlblFieldTable/>
                  <c15:showDataLabelsRange val="0"/>
                </c:ext>
                <c:ext xmlns:c16="http://schemas.microsoft.com/office/drawing/2014/chart" uri="{C3380CC4-5D6E-409C-BE32-E72D297353CC}">
                  <c16:uniqueId val="{00000005-31EC-4DEC-95A3-EF8F28A3AB7A}"/>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solidFill>
                    <a:latin typeface="+mn-lt"/>
                    <a:ea typeface="+mn-ea"/>
                    <a:cs typeface="+mn-cs"/>
                  </a:defRPr>
                </a:pPr>
                <a:endParaRPr lang="en-US"/>
              </a:p>
            </c:txPr>
            <c:showVal val="1"/>
            <c:showCatName val="1"/>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Sheet1!$A$2:$A$6</c:f>
              <c:strCache>
                <c:ptCount val="5"/>
                <c:pt idx="0">
                  <c:v>Cardiovascular diseases</c:v>
                </c:pt>
                <c:pt idx="1">
                  <c:v>Cancer</c:v>
                </c:pt>
                <c:pt idx="2">
                  <c:v>Other NCDs</c:v>
                </c:pt>
                <c:pt idx="3">
                  <c:v>Respiratory diseases</c:v>
                </c:pt>
                <c:pt idx="4">
                  <c:v>Diabetes</c:v>
                </c:pt>
              </c:strCache>
            </c:strRef>
          </c:cat>
          <c:val>
            <c:numRef>
              <c:f>Sheet1!$B$2:$B$6</c:f>
              <c:numCache>
                <c:formatCode>0%</c:formatCode>
                <c:ptCount val="5"/>
                <c:pt idx="0">
                  <c:v>0.37000000000000038</c:v>
                </c:pt>
                <c:pt idx="1">
                  <c:v>0.27</c:v>
                </c:pt>
                <c:pt idx="2">
                  <c:v>0.23</c:v>
                </c:pt>
                <c:pt idx="3">
                  <c:v>8.0000000000000085E-2</c:v>
                </c:pt>
                <c:pt idx="4">
                  <c:v>4.0000000000000042E-2</c:v>
                </c:pt>
              </c:numCache>
            </c:numRef>
          </c:val>
          <c:extLst xmlns:c16r2="http://schemas.microsoft.com/office/drawing/2015/06/chart">
            <c:ext xmlns:c16="http://schemas.microsoft.com/office/drawing/2014/chart" uri="{C3380CC4-5D6E-409C-BE32-E72D297353CC}">
              <c16:uniqueId val="{0000000A-31EC-4DEC-95A3-EF8F28A3AB7A}"/>
            </c:ext>
          </c:extLst>
        </c:ser>
        <c:firstSliceAng val="0"/>
      </c:pieChart>
      <c:spPr>
        <a:noFill/>
        <a:ln>
          <a:noFill/>
        </a:ln>
        <a:effectLst/>
      </c:spPr>
    </c:plotArea>
    <c:plotVisOnly val="1"/>
    <c:dispBlanksAs val="zero"/>
  </c:chart>
  <c:spPr>
    <a:noFill/>
    <a:ln>
      <a:noFill/>
    </a:ln>
    <a:effectLst/>
  </c:spPr>
  <c:txPr>
    <a:bodyPr/>
    <a:lstStyle/>
    <a:p>
      <a:pPr>
        <a:defRPr/>
      </a:pPr>
      <a:endParaRPr lang="en-US"/>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clrMapOvr bg1="lt1" tx1="dk1" bg2="lt2" tx2="dk2" accent1="accent1" accent2="accent2" accent3="accent3" accent4="accent4" accent5="accent5" accent6="accent6" hlink="hlink" folHlink="folHlink"/>
  <c:chart>
    <c:autoTitleDeleted val="1"/>
    <c:plotArea>
      <c:layout/>
      <c:barChart>
        <c:barDir val="col"/>
        <c:grouping val="clustered"/>
        <c:ser>
          <c:idx val="0"/>
          <c:order val="0"/>
          <c:tx>
            <c:strRef>
              <c:f>'Slide 11'!$G$1</c:f>
              <c:strCache>
                <c:ptCount val="1"/>
                <c:pt idx="0">
                  <c:v>year</c:v>
                </c:pt>
              </c:strCache>
            </c:strRef>
          </c:tx>
          <c:spPr>
            <a:solidFill>
              <a:schemeClr val="accent1"/>
            </a:solidFill>
            <a:ln>
              <a:noFill/>
            </a:ln>
            <a:effectLst/>
          </c:spPr>
          <c:cat>
            <c:strRef>
              <c:f>'Slide 11'!$D$2:$F$18</c:f>
              <c:strCache>
                <c:ptCount val="17"/>
                <c:pt idx="0">
                  <c:v>1-4</c:v>
                </c:pt>
                <c:pt idx="1">
                  <c:v>5-9</c:v>
                </c:pt>
                <c:pt idx="2">
                  <c:v>10-14</c:v>
                </c:pt>
                <c:pt idx="3">
                  <c:v>14-19</c:v>
                </c:pt>
                <c:pt idx="4">
                  <c:v>20-24</c:v>
                </c:pt>
                <c:pt idx="5">
                  <c:v>25-29</c:v>
                </c:pt>
                <c:pt idx="6">
                  <c:v>30-34</c:v>
                </c:pt>
                <c:pt idx="7">
                  <c:v>35-39</c:v>
                </c:pt>
                <c:pt idx="8">
                  <c:v>40-44</c:v>
                </c:pt>
                <c:pt idx="9">
                  <c:v>45-49</c:v>
                </c:pt>
                <c:pt idx="10">
                  <c:v>50-54</c:v>
                </c:pt>
                <c:pt idx="11">
                  <c:v>55-59</c:v>
                </c:pt>
                <c:pt idx="12">
                  <c:v>60-64</c:v>
                </c:pt>
                <c:pt idx="13">
                  <c:v>65-69</c:v>
                </c:pt>
                <c:pt idx="14">
                  <c:v>70-74</c:v>
                </c:pt>
                <c:pt idx="15">
                  <c:v>75-79</c:v>
                </c:pt>
                <c:pt idx="16">
                  <c:v>80+</c:v>
                </c:pt>
              </c:strCache>
            </c:strRef>
          </c:cat>
          <c:val>
            <c:numRef>
              <c:f>'Slide 11'!$G$2:$G$18</c:f>
            </c:numRef>
          </c:val>
          <c:extLst xmlns:c16r2="http://schemas.microsoft.com/office/drawing/2015/06/chart">
            <c:ext xmlns:c16="http://schemas.microsoft.com/office/drawing/2014/chart" uri="{C3380CC4-5D6E-409C-BE32-E72D297353CC}">
              <c16:uniqueId val="{00000000-ABD2-431E-B18C-DB5D21327C31}"/>
            </c:ext>
          </c:extLst>
        </c:ser>
        <c:ser>
          <c:idx val="1"/>
          <c:order val="1"/>
          <c:tx>
            <c:strRef>
              <c:f>'Slide 11'!$H$1</c:f>
              <c:strCache>
                <c:ptCount val="1"/>
                <c:pt idx="0">
                  <c:v>val</c:v>
                </c:pt>
              </c:strCache>
            </c:strRef>
          </c:tx>
          <c:spPr>
            <a:solidFill>
              <a:srgbClr val="003161"/>
            </a:solidFill>
            <a:ln>
              <a:noFill/>
            </a:ln>
            <a:effectLst/>
          </c:spPr>
          <c:cat>
            <c:strRef>
              <c:f>'Slide 11'!$D$2:$F$18</c:f>
              <c:strCache>
                <c:ptCount val="17"/>
                <c:pt idx="0">
                  <c:v>1-4</c:v>
                </c:pt>
                <c:pt idx="1">
                  <c:v>5-9</c:v>
                </c:pt>
                <c:pt idx="2">
                  <c:v>10-14</c:v>
                </c:pt>
                <c:pt idx="3">
                  <c:v>14-19</c:v>
                </c:pt>
                <c:pt idx="4">
                  <c:v>20-24</c:v>
                </c:pt>
                <c:pt idx="5">
                  <c:v>25-29</c:v>
                </c:pt>
                <c:pt idx="6">
                  <c:v>30-34</c:v>
                </c:pt>
                <c:pt idx="7">
                  <c:v>35-39</c:v>
                </c:pt>
                <c:pt idx="8">
                  <c:v>40-44</c:v>
                </c:pt>
                <c:pt idx="9">
                  <c:v>45-49</c:v>
                </c:pt>
                <c:pt idx="10">
                  <c:v>50-54</c:v>
                </c:pt>
                <c:pt idx="11">
                  <c:v>55-59</c:v>
                </c:pt>
                <c:pt idx="12">
                  <c:v>60-64</c:v>
                </c:pt>
                <c:pt idx="13">
                  <c:v>65-69</c:v>
                </c:pt>
                <c:pt idx="14">
                  <c:v>70-74</c:v>
                </c:pt>
                <c:pt idx="15">
                  <c:v>75-79</c:v>
                </c:pt>
                <c:pt idx="16">
                  <c:v>80+</c:v>
                </c:pt>
              </c:strCache>
            </c:strRef>
          </c:cat>
          <c:val>
            <c:numRef>
              <c:f>'Slide 11'!$H$2:$H$18</c:f>
              <c:numCache>
                <c:formatCode>0.00%</c:formatCode>
                <c:ptCount val="17"/>
                <c:pt idx="0">
                  <c:v>1.1351167229700015E-2</c:v>
                </c:pt>
                <c:pt idx="1">
                  <c:v>2.3126771233369977E-2</c:v>
                </c:pt>
                <c:pt idx="2">
                  <c:v>3.7320487661989997E-2</c:v>
                </c:pt>
                <c:pt idx="3">
                  <c:v>6.1742792074989977E-2</c:v>
                </c:pt>
                <c:pt idx="4">
                  <c:v>7.0829944045019994E-2</c:v>
                </c:pt>
                <c:pt idx="5">
                  <c:v>8.6227459931970007E-2</c:v>
                </c:pt>
                <c:pt idx="6">
                  <c:v>0.11568268477523019</c:v>
                </c:pt>
                <c:pt idx="7">
                  <c:v>0.15043862203271999</c:v>
                </c:pt>
                <c:pt idx="8">
                  <c:v>0.20470347882780032</c:v>
                </c:pt>
                <c:pt idx="9">
                  <c:v>0.25765045884201976</c:v>
                </c:pt>
                <c:pt idx="10">
                  <c:v>0.29981045156566077</c:v>
                </c:pt>
                <c:pt idx="11">
                  <c:v>0.32901984407668039</c:v>
                </c:pt>
                <c:pt idx="12">
                  <c:v>0.3558160839867609</c:v>
                </c:pt>
                <c:pt idx="13">
                  <c:v>0.37571742864520002</c:v>
                </c:pt>
                <c:pt idx="14">
                  <c:v>0.40889390779731039</c:v>
                </c:pt>
                <c:pt idx="15">
                  <c:v>0.43116155479357993</c:v>
                </c:pt>
                <c:pt idx="16">
                  <c:v>0.46180205191871998</c:v>
                </c:pt>
              </c:numCache>
            </c:numRef>
          </c:val>
          <c:extLst xmlns:c16r2="http://schemas.microsoft.com/office/drawing/2015/06/chart">
            <c:ext xmlns:c16="http://schemas.microsoft.com/office/drawing/2014/chart" uri="{C3380CC4-5D6E-409C-BE32-E72D297353CC}">
              <c16:uniqueId val="{00000001-ABD2-431E-B18C-DB5D21327C31}"/>
            </c:ext>
          </c:extLst>
        </c:ser>
        <c:gapWidth val="10"/>
        <c:overlap val="-27"/>
        <c:axId val="64901120"/>
        <c:axId val="64903040"/>
      </c:barChart>
      <c:catAx>
        <c:axId val="64901120"/>
        <c:scaling>
          <c:orientation val="minMax"/>
        </c:scaling>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1400" b="1" dirty="0">
                    <a:solidFill>
                      <a:schemeClr val="tx1"/>
                    </a:solidFill>
                    <a:latin typeface="Arial" panose="020B0604020202020204" pitchFamily="34" charset="0"/>
                    <a:cs typeface="Arial" panose="020B0604020202020204" pitchFamily="34" charset="0"/>
                  </a:rPr>
                  <a:t>Age</a:t>
                </a:r>
              </a:p>
            </c:rich>
          </c:tx>
          <c:spPr>
            <a:noFill/>
            <a:ln>
              <a:noFill/>
            </a:ln>
            <a:effectLst/>
          </c:spPr>
        </c:title>
        <c:numFmt formatCode="General" sourceLinked="1"/>
        <c:tickLblPos val="nextTo"/>
        <c:spPr>
          <a:noFill/>
          <a:ln w="9525"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64903040"/>
        <c:crosses val="autoZero"/>
        <c:auto val="1"/>
        <c:lblAlgn val="ctr"/>
        <c:lblOffset val="100"/>
      </c:catAx>
      <c:valAx>
        <c:axId val="64903040"/>
        <c:scaling>
          <c:orientation val="minMax"/>
        </c:scaling>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r>
                  <a:rPr lang="en-US" sz="1200" b="1" dirty="0">
                    <a:solidFill>
                      <a:sysClr val="windowText" lastClr="000000"/>
                    </a:solidFill>
                    <a:latin typeface="Arial" panose="020B0604020202020204" pitchFamily="34" charset="0"/>
                    <a:cs typeface="Arial" panose="020B0604020202020204" pitchFamily="34" charset="0"/>
                  </a:rPr>
                  <a:t>Proportion of Deaths </a:t>
                </a:r>
                <a:br>
                  <a:rPr lang="en-US" sz="1200" b="1" dirty="0">
                    <a:solidFill>
                      <a:sysClr val="windowText" lastClr="000000"/>
                    </a:solidFill>
                    <a:latin typeface="Arial" panose="020B0604020202020204" pitchFamily="34" charset="0"/>
                    <a:cs typeface="Arial" panose="020B0604020202020204" pitchFamily="34" charset="0"/>
                  </a:rPr>
                </a:br>
                <a:r>
                  <a:rPr lang="en-US" sz="1200" b="1" dirty="0">
                    <a:solidFill>
                      <a:sysClr val="windowText" lastClr="000000"/>
                    </a:solidFill>
                    <a:latin typeface="Arial" panose="020B0604020202020204" pitchFamily="34" charset="0"/>
                    <a:cs typeface="Arial" panose="020B0604020202020204" pitchFamily="34" charset="0"/>
                  </a:rPr>
                  <a:t>per</a:t>
                </a:r>
                <a:r>
                  <a:rPr lang="en-US" sz="1200" b="1" baseline="0" dirty="0">
                    <a:solidFill>
                      <a:sysClr val="windowText" lastClr="000000"/>
                    </a:solidFill>
                    <a:latin typeface="Arial" panose="020B0604020202020204" pitchFamily="34" charset="0"/>
                    <a:cs typeface="Arial" panose="020B0604020202020204" pitchFamily="34" charset="0"/>
                  </a:rPr>
                  <a:t> Age Group (%)</a:t>
                </a:r>
                <a:endParaRPr lang="en-US" sz="1200" b="1" dirty="0">
                  <a:solidFill>
                    <a:sysClr val="windowText" lastClr="000000"/>
                  </a:solidFill>
                  <a:latin typeface="Arial" panose="020B0604020202020204" pitchFamily="34" charset="0"/>
                  <a:cs typeface="Arial" panose="020B0604020202020204" pitchFamily="34" charset="0"/>
                </a:endParaRPr>
              </a:p>
            </c:rich>
          </c:tx>
          <c:layout>
            <c:manualLayout>
              <c:xMode val="edge"/>
              <c:yMode val="edge"/>
              <c:x val="0"/>
              <c:y val="0.18171127481561525"/>
            </c:manualLayout>
          </c:layout>
          <c:spPr>
            <a:noFill/>
            <a:ln>
              <a:noFill/>
            </a:ln>
            <a:effectLst/>
          </c:spPr>
        </c:title>
        <c:numFmt formatCode="0%" sourceLinked="0"/>
        <c:tickLblPos val="nextTo"/>
        <c:spPr>
          <a:noFill/>
          <a:ln>
            <a:solidFill>
              <a:schemeClr val="tx1"/>
            </a:solidFill>
          </a:ln>
          <a:effectLst/>
        </c:spPr>
        <c:txPr>
          <a:bodyPr rot="-60000000" spcFirstLastPara="1" vertOverflow="ellipsis" vert="horz" wrap="square" anchor="ctr" anchorCtr="1"/>
          <a:lstStyle/>
          <a:p>
            <a:pPr>
              <a:defRPr sz="11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64901120"/>
        <c:crosses val="autoZero"/>
        <c:crossBetween val="between"/>
        <c:majorUnit val="0.1"/>
      </c:valAx>
      <c:spPr>
        <a:noFill/>
        <a:ln>
          <a:noFill/>
        </a:ln>
        <a:effectLst/>
      </c:spPr>
    </c:plotArea>
    <c:plotVisOnly val="1"/>
    <c:dispBlanksAs val="gap"/>
  </c:chart>
  <c:spPr>
    <a:noFill/>
    <a:ln>
      <a:noFill/>
    </a:ln>
    <a:effectLst/>
  </c:spPr>
  <c:txPr>
    <a:bodyPr/>
    <a:lstStyle/>
    <a:p>
      <a:pPr>
        <a:defRPr/>
      </a:pPr>
      <a:endParaRPr lang="en-US"/>
    </a:p>
  </c:txPr>
  <c:externalData r:id="rId2"/>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US"/>
  <c:chart>
    <c:autoTitleDeleted val="1"/>
    <c:plotArea>
      <c:layout/>
      <c:barChart>
        <c:barDir val="col"/>
        <c:grouping val="stacked"/>
        <c:ser>
          <c:idx val="0"/>
          <c:order val="0"/>
          <c:tx>
            <c:strRef>
              <c:f>Sheet1!$B$1</c:f>
              <c:strCache>
                <c:ptCount val="1"/>
                <c:pt idx="0">
                  <c:v>Cost</c:v>
                </c:pt>
              </c:strCache>
            </c:strRef>
          </c:tx>
          <c:spPr>
            <a:solidFill>
              <a:schemeClr val="accent1"/>
            </a:solidFill>
            <a:ln w="25383">
              <a:noFill/>
            </a:ln>
          </c:spPr>
          <c:dLbls>
            <c:dLbl>
              <c:idx val="0"/>
              <c:tx>
                <c:rich>
                  <a:bodyPr/>
                  <a:lstStyle/>
                  <a:p>
                    <a:pPr>
                      <a:defRPr lang="en-US" sz="1198">
                        <a:solidFill>
                          <a:schemeClr val="bg1"/>
                        </a:solidFill>
                        <a:latin typeface="Arial" panose="020B0604020202020204" pitchFamily="34" charset="0"/>
                        <a:cs typeface="Arial" panose="020B0604020202020204" pitchFamily="34" charset="0"/>
                      </a:defRPr>
                    </a:pPr>
                    <a:r>
                      <a:rPr lang="en-US" sz="1199" b="1" i="0" u="none" strike="noStrike" baseline="0" dirty="0">
                        <a:solidFill>
                          <a:schemeClr val="bg1"/>
                        </a:solidFill>
                        <a:effectLst/>
                        <a:latin typeface="Arial" panose="020B0604020202020204" pitchFamily="34" charset="0"/>
                        <a:cs typeface="Arial" panose="020B0604020202020204" pitchFamily="34" charset="0"/>
                      </a:rPr>
                      <a:t>€</a:t>
                    </a:r>
                    <a:r>
                      <a:rPr lang="en-US" sz="1199" dirty="0">
                        <a:solidFill>
                          <a:schemeClr val="bg1"/>
                        </a:solidFill>
                        <a:latin typeface="Arial" panose="020B0604020202020204" pitchFamily="34" charset="0"/>
                        <a:cs typeface="Arial" panose="020B0604020202020204" pitchFamily="34" charset="0"/>
                      </a:rPr>
                      <a:t>106</a:t>
                    </a:r>
                  </a:p>
                  <a:p>
                    <a:pPr>
                      <a:defRPr lang="en-US" sz="1198">
                        <a:solidFill>
                          <a:schemeClr val="bg1"/>
                        </a:solidFill>
                        <a:latin typeface="Arial" panose="020B0604020202020204" pitchFamily="34" charset="0"/>
                        <a:cs typeface="Arial" panose="020B0604020202020204" pitchFamily="34" charset="0"/>
                      </a:defRPr>
                    </a:pPr>
                    <a:r>
                      <a:rPr lang="en-US" sz="1199" dirty="0">
                        <a:solidFill>
                          <a:schemeClr val="bg1"/>
                        </a:solidFill>
                        <a:latin typeface="Arial" panose="020B0604020202020204" pitchFamily="34" charset="0"/>
                        <a:cs typeface="Arial" panose="020B0604020202020204" pitchFamily="34" charset="0"/>
                      </a:rPr>
                      <a:t>(54%)</a:t>
                    </a:r>
                    <a:endParaRPr lang="en-US" dirty="0">
                      <a:latin typeface="Arial" panose="020B0604020202020204" pitchFamily="34" charset="0"/>
                      <a:cs typeface="Arial" panose="020B0604020202020204" pitchFamily="34" charset="0"/>
                    </a:endParaRPr>
                  </a:p>
                </c:rich>
              </c:tx>
              <c:spPr>
                <a:noFill/>
                <a:ln w="25383">
                  <a:noFill/>
                </a:ln>
              </c:spPr>
              <c:dLblPos val="inEnd"/>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9157-4300-80EA-B751C5E9C24B}"/>
                </c:ext>
              </c:extLst>
            </c:dLbl>
            <c:dLbl>
              <c:idx val="1"/>
              <c:tx>
                <c:rich>
                  <a:bodyPr/>
                  <a:lstStyle/>
                  <a:p>
                    <a:pPr>
                      <a:defRPr lang="en-US" sz="1198">
                        <a:solidFill>
                          <a:schemeClr val="bg1"/>
                        </a:solidFill>
                        <a:latin typeface="Arial" panose="020B0604020202020204" pitchFamily="34" charset="0"/>
                        <a:cs typeface="Arial" panose="020B0604020202020204" pitchFamily="34" charset="0"/>
                      </a:defRPr>
                    </a:pPr>
                    <a:r>
                      <a:rPr lang="en-US" sz="1199" b="1" i="0" u="none" strike="noStrike" baseline="0" dirty="0">
                        <a:solidFill>
                          <a:schemeClr val="bg1"/>
                        </a:solidFill>
                        <a:effectLst/>
                        <a:latin typeface="Arial" panose="020B0604020202020204" pitchFamily="34" charset="0"/>
                        <a:cs typeface="Arial" panose="020B0604020202020204" pitchFamily="34" charset="0"/>
                      </a:rPr>
                      <a:t>€19</a:t>
                    </a:r>
                  </a:p>
                  <a:p>
                    <a:pPr>
                      <a:defRPr lang="en-US" sz="1198">
                        <a:solidFill>
                          <a:schemeClr val="bg1"/>
                        </a:solidFill>
                        <a:latin typeface="Arial" panose="020B0604020202020204" pitchFamily="34" charset="0"/>
                        <a:cs typeface="Arial" panose="020B0604020202020204" pitchFamily="34" charset="0"/>
                      </a:defRPr>
                    </a:pPr>
                    <a:r>
                      <a:rPr lang="en-US" sz="1199" b="1" i="0" u="none" strike="noStrike" baseline="0" dirty="0">
                        <a:solidFill>
                          <a:schemeClr val="bg1"/>
                        </a:solidFill>
                        <a:effectLst/>
                        <a:latin typeface="Arial" panose="020B0604020202020204" pitchFamily="34" charset="0"/>
                        <a:cs typeface="Arial" panose="020B0604020202020204" pitchFamily="34" charset="0"/>
                      </a:rPr>
                      <a:t>(10%)</a:t>
                    </a:r>
                    <a:endParaRPr lang="en-US" sz="1200" dirty="0">
                      <a:solidFill>
                        <a:schemeClr val="bg1"/>
                      </a:solidFill>
                      <a:latin typeface="Arial" panose="020B0604020202020204" pitchFamily="34" charset="0"/>
                      <a:cs typeface="Arial" panose="020B0604020202020204" pitchFamily="34" charset="0"/>
                    </a:endParaRPr>
                  </a:p>
                </c:rich>
              </c:tx>
              <c:spPr>
                <a:noFill/>
                <a:ln w="25383">
                  <a:noFill/>
                </a:ln>
              </c:spPr>
              <c:dLblPos val="inEnd"/>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9157-4300-80EA-B751C5E9C24B}"/>
                </c:ext>
              </c:extLst>
            </c:dLbl>
            <c:dLbl>
              <c:idx val="2"/>
              <c:tx>
                <c:rich>
                  <a:bodyPr/>
                  <a:lstStyle/>
                  <a:p>
                    <a:pPr>
                      <a:defRPr lang="en-US" sz="1198">
                        <a:solidFill>
                          <a:schemeClr val="bg1"/>
                        </a:solidFill>
                        <a:latin typeface="Arial" panose="020B0604020202020204" pitchFamily="34" charset="0"/>
                        <a:cs typeface="Arial" panose="020B0604020202020204" pitchFamily="34" charset="0"/>
                      </a:defRPr>
                    </a:pPr>
                    <a:r>
                      <a:rPr lang="en-US" sz="1199" b="1" i="0" u="none" strike="noStrike" baseline="0" dirty="0">
                        <a:solidFill>
                          <a:schemeClr val="bg1"/>
                        </a:solidFill>
                        <a:effectLst/>
                        <a:latin typeface="Arial" panose="020B0604020202020204" pitchFamily="34" charset="0"/>
                        <a:cs typeface="Arial" panose="020B0604020202020204" pitchFamily="34" charset="0"/>
                      </a:rPr>
                      <a:t>€27</a:t>
                    </a:r>
                  </a:p>
                  <a:p>
                    <a:pPr>
                      <a:defRPr lang="en-US" sz="1198">
                        <a:solidFill>
                          <a:schemeClr val="bg1"/>
                        </a:solidFill>
                        <a:latin typeface="Arial" panose="020B0604020202020204" pitchFamily="34" charset="0"/>
                        <a:cs typeface="Arial" panose="020B0604020202020204" pitchFamily="34" charset="0"/>
                      </a:defRPr>
                    </a:pPr>
                    <a:r>
                      <a:rPr lang="en-US" sz="1199" b="1" i="0" u="none" strike="noStrike" baseline="0" dirty="0">
                        <a:solidFill>
                          <a:schemeClr val="bg1"/>
                        </a:solidFill>
                        <a:effectLst/>
                        <a:latin typeface="Arial" panose="020B0604020202020204" pitchFamily="34" charset="0"/>
                        <a:cs typeface="Arial" panose="020B0604020202020204" pitchFamily="34" charset="0"/>
                      </a:rPr>
                      <a:t>(14%)</a:t>
                    </a:r>
                    <a:endParaRPr lang="en-US" dirty="0">
                      <a:latin typeface="Arial" panose="020B0604020202020204" pitchFamily="34" charset="0"/>
                      <a:cs typeface="Arial" panose="020B0604020202020204" pitchFamily="34" charset="0"/>
                    </a:endParaRPr>
                  </a:p>
                </c:rich>
              </c:tx>
              <c:spPr>
                <a:noFill/>
                <a:ln w="25383">
                  <a:noFill/>
                </a:ln>
              </c:spPr>
              <c:dLblPos val="inEnd"/>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9157-4300-80EA-B751C5E9C24B}"/>
                </c:ext>
              </c:extLst>
            </c:dLbl>
            <c:dLbl>
              <c:idx val="3"/>
              <c:tx>
                <c:rich>
                  <a:bodyPr/>
                  <a:lstStyle/>
                  <a:p>
                    <a:pPr>
                      <a:defRPr lang="en-US" sz="1198">
                        <a:solidFill>
                          <a:schemeClr val="bg1"/>
                        </a:solidFill>
                        <a:latin typeface="Arial" panose="020B0604020202020204" pitchFamily="34" charset="0"/>
                        <a:cs typeface="Arial" panose="020B0604020202020204" pitchFamily="34" charset="0"/>
                      </a:defRPr>
                    </a:pPr>
                    <a:r>
                      <a:rPr lang="en-US" sz="1199" b="1" i="0" u="none" strike="noStrike" baseline="0">
                        <a:solidFill>
                          <a:schemeClr val="bg1"/>
                        </a:solidFill>
                        <a:effectLst/>
                        <a:latin typeface="Arial" panose="020B0604020202020204" pitchFamily="34" charset="0"/>
                        <a:cs typeface="Arial" panose="020B0604020202020204" pitchFamily="34" charset="0"/>
                      </a:rPr>
                      <a:t>€43.5</a:t>
                    </a:r>
                  </a:p>
                  <a:p>
                    <a:pPr>
                      <a:defRPr lang="en-US" sz="1198">
                        <a:solidFill>
                          <a:schemeClr val="bg1"/>
                        </a:solidFill>
                        <a:latin typeface="Arial" panose="020B0604020202020204" pitchFamily="34" charset="0"/>
                        <a:cs typeface="Arial" panose="020B0604020202020204" pitchFamily="34" charset="0"/>
                      </a:defRPr>
                    </a:pPr>
                    <a:r>
                      <a:rPr lang="en-US" sz="1199" b="1" i="0" u="none" strike="noStrike" baseline="0">
                        <a:solidFill>
                          <a:schemeClr val="bg1"/>
                        </a:solidFill>
                        <a:effectLst/>
                        <a:latin typeface="Arial" panose="020B0604020202020204" pitchFamily="34" charset="0"/>
                        <a:cs typeface="Arial" panose="020B0604020202020204" pitchFamily="34" charset="0"/>
                      </a:rPr>
                      <a:t>(22%)</a:t>
                    </a:r>
                    <a:endParaRPr lang="en-US" dirty="0">
                      <a:latin typeface="Arial" panose="020B0604020202020204" pitchFamily="34" charset="0"/>
                      <a:cs typeface="Arial" panose="020B0604020202020204" pitchFamily="34" charset="0"/>
                    </a:endParaRPr>
                  </a:p>
                </c:rich>
              </c:tx>
              <c:spPr>
                <a:noFill/>
                <a:ln w="25383">
                  <a:noFill/>
                </a:ln>
              </c:spPr>
              <c:dLblPos val="inEnd"/>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9157-4300-80EA-B751C5E9C24B}"/>
                </c:ext>
              </c:extLst>
            </c:dLbl>
            <c:spPr>
              <a:noFill/>
              <a:ln w="25383">
                <a:noFill/>
              </a:ln>
            </c:spPr>
            <c:txPr>
              <a:bodyPr/>
              <a:lstStyle/>
              <a:p>
                <a:pPr>
                  <a:defRPr lang="en-US" sz="1199">
                    <a:solidFill>
                      <a:schemeClr val="bg1"/>
                    </a:solidFill>
                    <a:latin typeface="Arial" panose="020B0604020202020204" pitchFamily="34" charset="0"/>
                    <a:cs typeface="Arial" panose="020B0604020202020204" pitchFamily="34" charset="0"/>
                  </a:defRPr>
                </a:pPr>
                <a:endParaRPr lang="en-US"/>
              </a:p>
            </c:txPr>
            <c:dLblPos val="inEnd"/>
            <c:showVal val="1"/>
            <c:extLst xmlns:c16r2="http://schemas.microsoft.com/office/drawing/2015/06/chart">
              <c:ext xmlns:c15="http://schemas.microsoft.com/office/drawing/2012/chart" uri="{CE6537A1-D6FC-4f65-9D91-7224C49458BB}">
                <c15:showLeaderLines val="0"/>
              </c:ext>
            </c:extLst>
          </c:dLbls>
          <c:cat>
            <c:strRef>
              <c:f>Sheet1!$A$2:$A$5</c:f>
              <c:strCache>
                <c:ptCount val="4"/>
                <c:pt idx="0">
                  <c:v>Direct Healthcare Costs</c:v>
                </c:pt>
                <c:pt idx="1">
                  <c:v>Productivity Loss Due to Morbidity</c:v>
                </c:pt>
                <c:pt idx="2">
                  <c:v>Productivity Loss Due to Mortality</c:v>
                </c:pt>
                <c:pt idx="3">
                  <c:v>Informal Care Costs</c:v>
                </c:pt>
              </c:strCache>
            </c:strRef>
          </c:cat>
          <c:val>
            <c:numRef>
              <c:f>Sheet1!$B$2:$B$5</c:f>
              <c:numCache>
                <c:formatCode>#,##0</c:formatCode>
                <c:ptCount val="4"/>
                <c:pt idx="0">
                  <c:v>106</c:v>
                </c:pt>
                <c:pt idx="1">
                  <c:v>19</c:v>
                </c:pt>
                <c:pt idx="2">
                  <c:v>27</c:v>
                </c:pt>
                <c:pt idx="3" formatCode="General">
                  <c:v>43.5</c:v>
                </c:pt>
              </c:numCache>
            </c:numRef>
          </c:val>
          <c:extLst xmlns:c16r2="http://schemas.microsoft.com/office/drawing/2015/06/chart">
            <c:ext xmlns:c16="http://schemas.microsoft.com/office/drawing/2014/chart" uri="{C3380CC4-5D6E-409C-BE32-E72D297353CC}">
              <c16:uniqueId val="{00000004-9157-4300-80EA-B751C5E9C24B}"/>
            </c:ext>
          </c:extLst>
        </c:ser>
        <c:gapWidth val="44"/>
        <c:overlap val="100"/>
        <c:axId val="114771072"/>
        <c:axId val="114907392"/>
      </c:barChart>
      <c:catAx>
        <c:axId val="114771072"/>
        <c:scaling>
          <c:orientation val="minMax"/>
        </c:scaling>
        <c:axPos val="b"/>
        <c:numFmt formatCode="General" sourceLinked="1"/>
        <c:tickLblPos val="nextTo"/>
        <c:spPr>
          <a:ln w="3173">
            <a:solidFill>
              <a:schemeClr val="tx1"/>
            </a:solidFill>
            <a:prstDash val="solid"/>
          </a:ln>
        </c:spPr>
        <c:txPr>
          <a:bodyPr/>
          <a:lstStyle/>
          <a:p>
            <a:pPr>
              <a:defRPr lang="en-US">
                <a:latin typeface="Arial" panose="020B0604020202020204" pitchFamily="34" charset="0"/>
                <a:cs typeface="Arial" panose="020B0604020202020204" pitchFamily="34" charset="0"/>
              </a:defRPr>
            </a:pPr>
            <a:endParaRPr lang="en-US"/>
          </a:p>
        </c:txPr>
        <c:crossAx val="114907392"/>
        <c:crosses val="autoZero"/>
        <c:auto val="1"/>
        <c:lblAlgn val="ctr"/>
        <c:lblOffset val="100"/>
      </c:catAx>
      <c:valAx>
        <c:axId val="114907392"/>
        <c:scaling>
          <c:orientation val="minMax"/>
          <c:max val="120"/>
          <c:min val="0"/>
        </c:scaling>
        <c:axPos val="l"/>
        <c:numFmt formatCode="#,##0" sourceLinked="1"/>
        <c:tickLblPos val="nextTo"/>
        <c:spPr>
          <a:ln w="3173">
            <a:solidFill>
              <a:schemeClr val="tx1"/>
            </a:solidFill>
            <a:prstDash val="solid"/>
          </a:ln>
        </c:spPr>
        <c:txPr>
          <a:bodyPr/>
          <a:lstStyle/>
          <a:p>
            <a:pPr>
              <a:defRPr lang="en-US">
                <a:latin typeface="Arial" panose="020B0604020202020204" pitchFamily="34" charset="0"/>
                <a:cs typeface="Arial" panose="020B0604020202020204" pitchFamily="34" charset="0"/>
              </a:defRPr>
            </a:pPr>
            <a:endParaRPr lang="en-US"/>
          </a:p>
        </c:txPr>
        <c:crossAx val="114771072"/>
        <c:crosses val="autoZero"/>
        <c:crossBetween val="between"/>
        <c:majorUnit val="20"/>
      </c:valAx>
      <c:spPr>
        <a:solidFill>
          <a:srgbClr val="FFFFFF"/>
        </a:solidFill>
        <a:ln w="25383">
          <a:noFill/>
        </a:ln>
      </c:spPr>
    </c:plotArea>
    <c:plotVisOnly val="1"/>
    <c:dispBlanksAs val="gap"/>
  </c:chart>
  <c:spPr>
    <a:solidFill>
      <a:srgbClr val="FFFFFF"/>
    </a:solidFill>
    <a:ln w="3173">
      <a:noFill/>
      <a:prstDash val="solid"/>
    </a:ln>
  </c:spPr>
  <c:txPr>
    <a:bodyPr/>
    <a:lstStyle/>
    <a:p>
      <a:pPr>
        <a:defRPr sz="1399" b="1" i="0" u="none" strike="noStrike" baseline="0">
          <a:solidFill>
            <a:srgbClr val="000000"/>
          </a:solidFill>
          <a:latin typeface="Calibri"/>
          <a:ea typeface="Calibri"/>
          <a:cs typeface="Calibri"/>
        </a:defRPr>
      </a:pPr>
      <a:endParaRPr lang="en-US"/>
    </a:p>
  </c:txPr>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25A6082-AA24-41EF-A4C3-C7801560E380}" type="datetimeFigureOut">
              <a:rPr lang="en-US" smtClean="0"/>
              <a:pPr/>
              <a:t>9/25/2023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2ACB31E-14F3-457F-BE1C-5998D98D339D}"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slide" Target="../slides/slide13.xml"/><Relationship Id="rId2" Type="http://schemas.openxmlformats.org/officeDocument/2006/relationships/notesMaster" Target="../notesMasters/notesMaster1.xml"/><Relationship Id="rId1" Type="http://schemas.openxmlformats.org/officeDocument/2006/relationships/tags" Target="../tags/tag2.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9" name="Shape 739"/>
          <p:cNvSpPr>
            <a:spLocks noGrp="1" noRot="1" noChangeAspect="1"/>
          </p:cNvSpPr>
          <p:nvPr>
            <p:ph type="sldImg"/>
          </p:nvPr>
        </p:nvSpPr>
        <p:spPr>
          <a:xfrm>
            <a:off x="1143000" y="685800"/>
            <a:ext cx="4572000" cy="3429000"/>
          </a:xfrm>
          <a:prstGeom prst="rect">
            <a:avLst/>
          </a:prstGeom>
        </p:spPr>
        <p:txBody>
          <a:bodyPr/>
          <a:lstStyle/>
          <a:p>
            <a:endParaRPr dirty="0"/>
          </a:p>
        </p:txBody>
      </p:sp>
      <p:sp>
        <p:nvSpPr>
          <p:cNvPr id="740" name="Shape 740"/>
          <p:cNvSpPr>
            <a:spLocks noGrp="1"/>
          </p:cNvSpPr>
          <p:nvPr>
            <p:ph type="body" sz="quarter" idx="1"/>
          </p:nvPr>
        </p:nvSpPr>
        <p:spPr>
          <a:prstGeom prst="rect">
            <a:avLst/>
          </a:prstGeom>
        </p:spPr>
        <p:txBody>
          <a:bodyPr/>
          <a:lstStyle/>
          <a:p>
            <a:pPr marL="355814" indent="-355814">
              <a:buFont typeface="Arial"/>
              <a:buChar char="•"/>
              <a:tabLst>
                <a:tab pos="474417" algn="l"/>
              </a:tabLst>
            </a:pPr>
            <a:r>
              <a:rPr lang="en-GB" sz="1100" dirty="0">
                <a:ea typeface="MS Mincho"/>
                <a:cs typeface="Times New Roman"/>
              </a:rPr>
              <a:t>Each year CVD causes over 4 million deaths in Europe (47% of deaths). This equates to approximately 11,000 deaths per day, i.e. over 450 an hour, or approximately 1 death every 8 seconds.</a:t>
            </a:r>
          </a:p>
          <a:p>
            <a:pPr marL="355814" indent="-355814">
              <a:buFont typeface="Arial"/>
              <a:buChar char="•"/>
              <a:tabLst>
                <a:tab pos="474417" algn="l"/>
              </a:tabLst>
            </a:pPr>
            <a:endParaRPr lang="en-GB" sz="1100" dirty="0">
              <a:ea typeface="MS Mincho"/>
              <a:cs typeface="Times New Roman"/>
            </a:endParaRPr>
          </a:p>
          <a:p>
            <a:pPr marL="355814" indent="-355814">
              <a:buFont typeface="Arial"/>
              <a:buChar char="•"/>
              <a:tabLst>
                <a:tab pos="474417" algn="l"/>
              </a:tabLst>
            </a:pPr>
            <a:r>
              <a:rPr lang="en-GB" sz="1100" dirty="0">
                <a:ea typeface="MS Mincho"/>
                <a:cs typeface="Times New Roman"/>
              </a:rPr>
              <a:t>In Europe, the breakdown of causes of mortality for both sexes is: CVD 47%, cancer 21%, respiratory disease 6%, injuries (including poisoning) 7%, and all other causes 19%. </a:t>
            </a:r>
          </a:p>
          <a:p>
            <a:pPr marL="355814" indent="-355814">
              <a:buFont typeface="Arial"/>
              <a:buChar char="•"/>
              <a:tabLst>
                <a:tab pos="474417" algn="l"/>
              </a:tabLst>
            </a:pPr>
            <a:endParaRPr lang="en-GB" sz="1100" dirty="0">
              <a:ea typeface="MS Mincho"/>
              <a:cs typeface="Times New Roman"/>
            </a:endParaRPr>
          </a:p>
          <a:p>
            <a:pPr marL="355814" indent="-355814">
              <a:buFont typeface="Arial"/>
              <a:buChar char="•"/>
              <a:tabLst>
                <a:tab pos="474417" algn="l"/>
              </a:tabLst>
            </a:pPr>
            <a:r>
              <a:rPr lang="en-GB" sz="1100" dirty="0">
                <a:ea typeface="MS Mincho"/>
                <a:cs typeface="Times New Roman"/>
              </a:rPr>
              <a:t>In Europe, mortality from CVD is due primarily to coronary heart disease (44% of CVD deaths) and stroke (27% of CVD deaths); 54% of those dying of CVD are women.</a:t>
            </a:r>
          </a:p>
          <a:p>
            <a:pPr marL="355814" indent="-355814">
              <a:buFont typeface="Arial"/>
              <a:buChar char="•"/>
              <a:tabLst>
                <a:tab pos="474417" algn="l"/>
              </a:tabLst>
            </a:pPr>
            <a:endParaRPr lang="en-GB" dirty="0">
              <a:ea typeface="MS Mincho"/>
              <a:cs typeface="Times New Roman"/>
            </a:endParaRPr>
          </a:p>
          <a:p>
            <a:r>
              <a:rPr lang="en-GB" sz="1000" b="1" dirty="0">
                <a:ea typeface="MS Mincho"/>
                <a:cs typeface="Times New Roman"/>
              </a:rPr>
              <a:t>Reference</a:t>
            </a:r>
          </a:p>
          <a:p>
            <a:pPr>
              <a:tabLst>
                <a:tab pos="474417" algn="l"/>
              </a:tabLst>
            </a:pPr>
            <a:r>
              <a:rPr lang="en-GB" sz="1000" dirty="0">
                <a:ea typeface="MS Mincho"/>
                <a:cs typeface="Times New Roman"/>
              </a:rPr>
              <a:t>European Cardiovascular Disease Statistics 2012 edition. http://www.ehnheart.org/cvd-statistics.html. Accessed 13 Dec 2015.</a:t>
            </a:r>
            <a:endParaRPr sz="1000" dirty="0"/>
          </a:p>
        </p:txBody>
      </p:sp>
    </p:spTree>
    <p:extLst>
      <p:ext uri="{BB962C8B-B14F-4D97-AF65-F5344CB8AC3E}">
        <p14:creationId xmlns:p14="http://schemas.microsoft.com/office/powerpoint/2010/main" xmlns="" val="33768282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4538" y="568325"/>
            <a:ext cx="5105400" cy="3829050"/>
          </a:xfrm>
        </p:spPr>
      </p:sp>
      <p:sp>
        <p:nvSpPr>
          <p:cNvPr id="3" name="Notes Placeholder 2"/>
          <p:cNvSpPr>
            <a:spLocks noGrp="1"/>
          </p:cNvSpPr>
          <p:nvPr>
            <p:ph type="body" idx="1"/>
          </p:nvPr>
        </p:nvSpPr>
        <p:spPr/>
        <p:txBody>
          <a:bodyPr/>
          <a:lstStyle/>
          <a:p>
            <a:endParaRPr lang="en-US"/>
          </a:p>
        </p:txBody>
      </p:sp>
      <p:cxnSp>
        <p:nvCxnSpPr>
          <p:cNvPr id="8" name="Straight Arrow Connector 7">
            <a:extLst>
              <a:ext uri="{FF2B5EF4-FFF2-40B4-BE49-F238E27FC236}">
                <a16:creationId xmlns:a16="http://schemas.microsoft.com/office/drawing/2014/main" xmlns="" id="{BD2A7DA4-D0AE-4A6B-86D2-9912E8E31AAA}"/>
              </a:ext>
            </a:extLst>
          </p:cNvPr>
          <p:cNvCxnSpPr>
            <a:cxnSpLocks/>
          </p:cNvCxnSpPr>
          <p:nvPr/>
        </p:nvCxnSpPr>
        <p:spPr>
          <a:xfrm>
            <a:off x="165812" y="1313097"/>
            <a:ext cx="1139876" cy="242136"/>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xmlns="" id="{159E08B8-3579-4FA7-8C71-F65054A93810}"/>
              </a:ext>
            </a:extLst>
          </p:cNvPr>
          <p:cNvSpPr txBox="1"/>
          <p:nvPr/>
        </p:nvSpPr>
        <p:spPr>
          <a:xfrm>
            <a:off x="0" y="1036098"/>
            <a:ext cx="715617" cy="665251"/>
          </a:xfrm>
          <a:prstGeom prst="rect">
            <a:avLst/>
          </a:prstGeom>
          <a:solidFill>
            <a:schemeClr val="bg1"/>
          </a:solidFill>
          <a:ln>
            <a:solidFill>
              <a:srgbClr val="FF0000"/>
            </a:solidFill>
          </a:ln>
        </p:spPr>
        <p:txBody>
          <a:bodyPr wrap="square" lIns="108402" tIns="54200" rIns="108402" bIns="54200" rtlCol="0">
            <a:spAutoFit/>
          </a:bodyPr>
          <a:lstStyle/>
          <a:p>
            <a:pPr marL="0" marR="0" lvl="0" indent="0" algn="l" defTabSz="1041771" rtl="0" eaLnBrk="1" fontAlgn="auto" latinLnBrk="0" hangingPunct="1">
              <a:lnSpc>
                <a:spcPct val="100000"/>
              </a:lnSpc>
              <a:spcBef>
                <a:spcPts val="0"/>
              </a:spcBef>
              <a:spcAft>
                <a:spcPts val="0"/>
              </a:spcAft>
              <a:buClrTx/>
              <a:buSzTx/>
              <a:buFontTx/>
              <a:buNone/>
              <a:tabLst/>
              <a:defRPr/>
            </a:pPr>
            <a:r>
              <a:rPr kumimoji="0" lang="en-US" sz="700" b="0" i="0" u="none" strike="noStrike" kern="0" cap="none" spc="0" normalizeH="0" baseline="0" noProof="0" dirty="0">
                <a:ln>
                  <a:noFill/>
                </a:ln>
                <a:solidFill>
                  <a:sysClr val="windowText" lastClr="000000"/>
                </a:solidFill>
                <a:effectLst/>
                <a:uLnTx/>
                <a:uFillTx/>
                <a:latin typeface="Arial"/>
                <a:ea typeface="+mn-ea"/>
                <a:cs typeface="+mn-cs"/>
              </a:rPr>
              <a:t>Levitan EB. </a:t>
            </a:r>
            <a:r>
              <a:rPr kumimoji="0" lang="en-US" sz="700" b="0" i="0" u="none" strike="noStrike" kern="0" cap="none" spc="0" normalizeH="0" baseline="0" noProof="0" dirty="0" err="1">
                <a:ln>
                  <a:noFill/>
                </a:ln>
                <a:solidFill>
                  <a:sysClr val="windowText" lastClr="000000"/>
                </a:solidFill>
                <a:effectLst/>
                <a:uLnTx/>
                <a:uFillTx/>
                <a:latin typeface="Arial"/>
                <a:ea typeface="+mn-ea"/>
                <a:cs typeface="+mn-cs"/>
              </a:rPr>
              <a:t>CardiovascDrugsTher</a:t>
            </a:r>
            <a:r>
              <a:rPr kumimoji="0" lang="en-US" sz="700" b="0" i="0" u="none" strike="noStrike" kern="0" cap="none" spc="0" normalizeH="0" baseline="0" noProof="0" dirty="0">
                <a:ln>
                  <a:noFill/>
                </a:ln>
                <a:solidFill>
                  <a:sysClr val="windowText" lastClr="000000"/>
                </a:solidFill>
                <a:effectLst/>
                <a:uLnTx/>
                <a:uFillTx/>
                <a:latin typeface="Arial"/>
                <a:ea typeface="+mn-ea"/>
                <a:cs typeface="+mn-cs"/>
              </a:rPr>
              <a:t>. 2016: 327-Fig 1</a:t>
            </a:r>
          </a:p>
        </p:txBody>
      </p:sp>
      <p:sp>
        <p:nvSpPr>
          <p:cNvPr id="12" name="TextBox 11">
            <a:extLst>
              <a:ext uri="{FF2B5EF4-FFF2-40B4-BE49-F238E27FC236}">
                <a16:creationId xmlns:a16="http://schemas.microsoft.com/office/drawing/2014/main" xmlns="" id="{790FD15F-28B2-4807-B0E6-D18640BDD5E6}"/>
              </a:ext>
            </a:extLst>
          </p:cNvPr>
          <p:cNvSpPr txBox="1"/>
          <p:nvPr/>
        </p:nvSpPr>
        <p:spPr>
          <a:xfrm>
            <a:off x="-11454" y="3466042"/>
            <a:ext cx="789845" cy="540346"/>
          </a:xfrm>
          <a:prstGeom prst="rect">
            <a:avLst/>
          </a:prstGeom>
          <a:noFill/>
          <a:ln>
            <a:solidFill>
              <a:srgbClr val="FF0000"/>
            </a:solidFill>
          </a:ln>
        </p:spPr>
        <p:txBody>
          <a:bodyPr wrap="square" lIns="108402" tIns="54200" rIns="108402" bIns="54200" rtlCol="0">
            <a:spAutoFit/>
          </a:bodyPr>
          <a:lstStyle/>
          <a:p>
            <a:pPr marL="0" marR="0" lvl="0" indent="0" algn="l" defTabSz="1041771" rtl="0" eaLnBrk="1" fontAlgn="auto" latinLnBrk="0" hangingPunct="1">
              <a:lnSpc>
                <a:spcPct val="100000"/>
              </a:lnSpc>
              <a:spcBef>
                <a:spcPts val="0"/>
              </a:spcBef>
              <a:spcAft>
                <a:spcPts val="0"/>
              </a:spcAft>
              <a:buClrTx/>
              <a:buSzTx/>
              <a:buFontTx/>
              <a:buNone/>
              <a:tabLst/>
              <a:defRPr/>
            </a:pPr>
            <a:r>
              <a:rPr kumimoji="0" lang="en-US" sz="700" b="0" i="0" u="none" strike="noStrike" kern="0" cap="none" spc="0" normalizeH="0" baseline="0" noProof="0" dirty="0">
                <a:ln>
                  <a:noFill/>
                </a:ln>
                <a:solidFill>
                  <a:sysClr val="windowText" lastClr="000000"/>
                </a:solidFill>
                <a:effectLst/>
                <a:uLnTx/>
                <a:uFillTx/>
                <a:latin typeface="Arial"/>
                <a:ea typeface="+mn-ea"/>
                <a:cs typeface="+mn-cs"/>
              </a:rPr>
              <a:t>Levitan EB. </a:t>
            </a:r>
            <a:r>
              <a:rPr kumimoji="0" lang="en-US" sz="700" b="0" i="0" u="none" strike="noStrike" kern="0" cap="none" spc="0" normalizeH="0" baseline="0" noProof="0" dirty="0" err="1">
                <a:ln>
                  <a:noFill/>
                </a:ln>
                <a:solidFill>
                  <a:sysClr val="windowText" lastClr="000000"/>
                </a:solidFill>
                <a:effectLst/>
                <a:uLnTx/>
                <a:uFillTx/>
                <a:latin typeface="Arial"/>
                <a:ea typeface="+mn-ea"/>
                <a:cs typeface="+mn-cs"/>
              </a:rPr>
              <a:t>CardiovascDrugsTher</a:t>
            </a:r>
            <a:r>
              <a:rPr kumimoji="0" lang="en-US" sz="700" b="0" i="0" u="none" strike="noStrike" kern="0" cap="none" spc="0" normalizeH="0" baseline="0" noProof="0" dirty="0">
                <a:ln>
                  <a:noFill/>
                </a:ln>
                <a:solidFill>
                  <a:sysClr val="windowText" lastClr="000000"/>
                </a:solidFill>
                <a:effectLst/>
                <a:uLnTx/>
                <a:uFillTx/>
                <a:latin typeface="Arial"/>
                <a:ea typeface="+mn-ea"/>
                <a:cs typeface="+mn-cs"/>
              </a:rPr>
              <a:t>. 2016: 324-B-3</a:t>
            </a:r>
          </a:p>
        </p:txBody>
      </p:sp>
      <p:cxnSp>
        <p:nvCxnSpPr>
          <p:cNvPr id="13" name="Straight Arrow Connector 12">
            <a:extLst>
              <a:ext uri="{FF2B5EF4-FFF2-40B4-BE49-F238E27FC236}">
                <a16:creationId xmlns:a16="http://schemas.microsoft.com/office/drawing/2014/main" xmlns="" id="{3A213ADF-3D6B-48C5-BE06-9D8B8F30F404}"/>
              </a:ext>
            </a:extLst>
          </p:cNvPr>
          <p:cNvCxnSpPr>
            <a:cxnSpLocks/>
          </p:cNvCxnSpPr>
          <p:nvPr/>
        </p:nvCxnSpPr>
        <p:spPr>
          <a:xfrm>
            <a:off x="778391" y="3798668"/>
            <a:ext cx="173255" cy="158006"/>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xmlns="" id="{E4D76386-8FB8-41CF-AD0A-2162B29B997C}"/>
              </a:ext>
            </a:extLst>
          </p:cNvPr>
          <p:cNvCxnSpPr>
            <a:cxnSpLocks/>
          </p:cNvCxnSpPr>
          <p:nvPr/>
        </p:nvCxnSpPr>
        <p:spPr>
          <a:xfrm flipH="1">
            <a:off x="5550812" y="1401319"/>
            <a:ext cx="1141376" cy="332626"/>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xmlns="" id="{C74B7207-A519-461B-8450-3BFEDA5A583C}"/>
              </a:ext>
            </a:extLst>
          </p:cNvPr>
          <p:cNvSpPr txBox="1"/>
          <p:nvPr/>
        </p:nvSpPr>
        <p:spPr>
          <a:xfrm>
            <a:off x="5902343" y="1068694"/>
            <a:ext cx="789845" cy="665251"/>
          </a:xfrm>
          <a:prstGeom prst="rect">
            <a:avLst/>
          </a:prstGeom>
          <a:solidFill>
            <a:schemeClr val="bg1"/>
          </a:solidFill>
          <a:ln>
            <a:solidFill>
              <a:srgbClr val="FF0000"/>
            </a:solidFill>
          </a:ln>
        </p:spPr>
        <p:txBody>
          <a:bodyPr wrap="square" lIns="108402" tIns="54200" rIns="108402" bIns="54200" rtlCol="0">
            <a:spAutoFit/>
          </a:bodyPr>
          <a:lstStyle/>
          <a:p>
            <a:pPr marL="0" marR="0" lvl="0" indent="0" algn="l" defTabSz="1041771" rtl="0" eaLnBrk="1" fontAlgn="auto" latinLnBrk="0" hangingPunct="1">
              <a:lnSpc>
                <a:spcPct val="100000"/>
              </a:lnSpc>
              <a:spcBef>
                <a:spcPts val="0"/>
              </a:spcBef>
              <a:spcAft>
                <a:spcPts val="0"/>
              </a:spcAft>
              <a:buClrTx/>
              <a:buSzTx/>
              <a:buFontTx/>
              <a:buNone/>
              <a:tabLst/>
              <a:defRPr/>
            </a:pPr>
            <a:r>
              <a:rPr kumimoji="0" lang="en-US" sz="700" b="0" i="0" u="none" strike="noStrike" kern="0" cap="none" spc="0" normalizeH="0" baseline="0" noProof="0" dirty="0">
                <a:ln>
                  <a:noFill/>
                </a:ln>
                <a:solidFill>
                  <a:sysClr val="windowText" lastClr="000000"/>
                </a:solidFill>
                <a:effectLst/>
                <a:uLnTx/>
                <a:uFillTx/>
                <a:latin typeface="Arial"/>
                <a:ea typeface="+mn-ea"/>
                <a:cs typeface="+mn-cs"/>
              </a:rPr>
              <a:t>Levitan EB. </a:t>
            </a:r>
            <a:r>
              <a:rPr kumimoji="0" lang="en-US" sz="700" b="0" i="0" u="none" strike="noStrike" kern="0" cap="none" spc="0" normalizeH="0" baseline="0" noProof="0" dirty="0" err="1">
                <a:ln>
                  <a:noFill/>
                </a:ln>
                <a:solidFill>
                  <a:sysClr val="windowText" lastClr="000000"/>
                </a:solidFill>
                <a:effectLst/>
                <a:uLnTx/>
                <a:uFillTx/>
                <a:latin typeface="Arial"/>
                <a:ea typeface="+mn-ea"/>
                <a:cs typeface="+mn-cs"/>
              </a:rPr>
              <a:t>CardiovascDrugsTher</a:t>
            </a:r>
            <a:r>
              <a:rPr kumimoji="0" lang="en-US" sz="700" b="0" i="0" u="none" strike="noStrike" kern="0" cap="none" spc="0" normalizeH="0" baseline="0" noProof="0" dirty="0">
                <a:ln>
                  <a:noFill/>
                </a:ln>
                <a:solidFill>
                  <a:sysClr val="windowText" lastClr="000000"/>
                </a:solidFill>
                <a:effectLst/>
                <a:uLnTx/>
                <a:uFillTx/>
                <a:latin typeface="Arial"/>
                <a:ea typeface="+mn-ea"/>
                <a:cs typeface="+mn-cs"/>
              </a:rPr>
              <a:t>. 2016: 327-Fig 2a</a:t>
            </a:r>
          </a:p>
        </p:txBody>
      </p:sp>
      <p:cxnSp>
        <p:nvCxnSpPr>
          <p:cNvPr id="18" name="Straight Arrow Connector 17">
            <a:extLst>
              <a:ext uri="{FF2B5EF4-FFF2-40B4-BE49-F238E27FC236}">
                <a16:creationId xmlns:a16="http://schemas.microsoft.com/office/drawing/2014/main" xmlns="" id="{12AF6088-617D-41DF-96DB-7C1E8759851E}"/>
              </a:ext>
            </a:extLst>
          </p:cNvPr>
          <p:cNvCxnSpPr>
            <a:cxnSpLocks/>
          </p:cNvCxnSpPr>
          <p:nvPr/>
        </p:nvCxnSpPr>
        <p:spPr>
          <a:xfrm flipH="1">
            <a:off x="5550812" y="2975305"/>
            <a:ext cx="1141376" cy="332626"/>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xmlns="" id="{C6409BC1-CF2A-406A-97C7-084221C40A4C}"/>
              </a:ext>
            </a:extLst>
          </p:cNvPr>
          <p:cNvSpPr txBox="1"/>
          <p:nvPr/>
        </p:nvSpPr>
        <p:spPr>
          <a:xfrm>
            <a:off x="5902343" y="2642680"/>
            <a:ext cx="789845" cy="665251"/>
          </a:xfrm>
          <a:prstGeom prst="rect">
            <a:avLst/>
          </a:prstGeom>
          <a:solidFill>
            <a:schemeClr val="bg1"/>
          </a:solidFill>
          <a:ln>
            <a:solidFill>
              <a:srgbClr val="FF0000"/>
            </a:solidFill>
          </a:ln>
        </p:spPr>
        <p:txBody>
          <a:bodyPr wrap="square" lIns="108402" tIns="54200" rIns="108402" bIns="54200" rtlCol="0">
            <a:spAutoFit/>
          </a:bodyPr>
          <a:lstStyle/>
          <a:p>
            <a:pPr marL="0" marR="0" lvl="0" indent="0" algn="l" defTabSz="1041771" rtl="0" eaLnBrk="1" fontAlgn="auto" latinLnBrk="0" hangingPunct="1">
              <a:lnSpc>
                <a:spcPct val="100000"/>
              </a:lnSpc>
              <a:spcBef>
                <a:spcPts val="0"/>
              </a:spcBef>
              <a:spcAft>
                <a:spcPts val="0"/>
              </a:spcAft>
              <a:buClrTx/>
              <a:buSzTx/>
              <a:buFontTx/>
              <a:buNone/>
              <a:tabLst/>
              <a:defRPr/>
            </a:pPr>
            <a:r>
              <a:rPr kumimoji="0" lang="en-US" sz="700" b="0" i="0" u="none" strike="noStrike" kern="0" cap="none" spc="0" normalizeH="0" baseline="0" noProof="0" dirty="0">
                <a:ln>
                  <a:noFill/>
                </a:ln>
                <a:solidFill>
                  <a:sysClr val="windowText" lastClr="000000"/>
                </a:solidFill>
                <a:effectLst/>
                <a:uLnTx/>
                <a:uFillTx/>
                <a:latin typeface="Arial"/>
                <a:ea typeface="+mn-ea"/>
                <a:cs typeface="+mn-cs"/>
              </a:rPr>
              <a:t>Levitan EB. </a:t>
            </a:r>
            <a:r>
              <a:rPr kumimoji="0" lang="en-US" sz="700" b="0" i="0" u="none" strike="noStrike" kern="0" cap="none" spc="0" normalizeH="0" baseline="0" noProof="0" dirty="0" err="1">
                <a:ln>
                  <a:noFill/>
                </a:ln>
                <a:solidFill>
                  <a:sysClr val="windowText" lastClr="000000"/>
                </a:solidFill>
                <a:effectLst/>
                <a:uLnTx/>
                <a:uFillTx/>
                <a:latin typeface="Arial"/>
                <a:ea typeface="+mn-ea"/>
                <a:cs typeface="+mn-cs"/>
              </a:rPr>
              <a:t>CardiovascDrugsTher</a:t>
            </a:r>
            <a:r>
              <a:rPr kumimoji="0" lang="en-US" sz="700" b="0" i="0" u="none" strike="noStrike" kern="0" cap="none" spc="0" normalizeH="0" baseline="0" noProof="0" dirty="0">
                <a:ln>
                  <a:noFill/>
                </a:ln>
                <a:solidFill>
                  <a:sysClr val="windowText" lastClr="000000"/>
                </a:solidFill>
                <a:effectLst/>
                <a:uLnTx/>
                <a:uFillTx/>
                <a:latin typeface="Arial"/>
                <a:ea typeface="+mn-ea"/>
                <a:cs typeface="+mn-cs"/>
              </a:rPr>
              <a:t>. 2016: 327-Fig 2b</a:t>
            </a:r>
          </a:p>
        </p:txBody>
      </p:sp>
    </p:spTree>
    <p:extLst>
      <p:ext uri="{BB962C8B-B14F-4D97-AF65-F5344CB8AC3E}">
        <p14:creationId xmlns:p14="http://schemas.microsoft.com/office/powerpoint/2010/main" xmlns="" val="3256553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Number Placeholder 3"/>
          <p:cNvSpPr>
            <a:spLocks noGrp="1"/>
          </p:cNvSpPr>
          <p:nvPr>
            <p:ph type="sldNum" sz="quarter" idx="5"/>
          </p:nvPr>
        </p:nvSpPr>
        <p:spPr bwMode="auto">
          <a:xfrm>
            <a:off x="3884613" y="8685213"/>
            <a:ext cx="2971800" cy="457200"/>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92204B3D-84EA-415E-8062-2D5BBC501030}" type="slidenum">
              <a:rPr kumimoji="0" lang="en-US" altLang="en-US"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pPr marL="0" marR="0" lvl="0" indent="0" algn="l" defTabSz="914400" rtl="0" eaLnBrk="1" fontAlgn="auto" latinLnBrk="0" hangingPunct="1">
                <a:lnSpc>
                  <a:spcPct val="100000"/>
                </a:lnSpc>
                <a:spcBef>
                  <a:spcPts val="0"/>
                </a:spcBef>
                <a:spcAft>
                  <a:spcPts val="0"/>
                </a:spcAft>
                <a:buClrTx/>
                <a:buSzTx/>
                <a:buFontTx/>
                <a:buNone/>
                <a:tabLst/>
                <a:defRPr/>
              </a:pPr>
              <a:t>12</a:t>
            </a:fld>
            <a:endParaRPr kumimoji="0" lang="en-US" altLang="en-US" sz="18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endParaRPr>
          </a:p>
        </p:txBody>
      </p:sp>
      <p:sp>
        <p:nvSpPr>
          <p:cNvPr id="86019" name="Notes Placeholder 14"/>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spcBef>
                <a:spcPct val="0"/>
              </a:spcBef>
            </a:pPr>
            <a:endParaRPr lang="en-US" altLang="en-US" dirty="0"/>
          </a:p>
        </p:txBody>
      </p:sp>
      <p:sp>
        <p:nvSpPr>
          <p:cNvPr id="86020" name="Slide Image Placeholder 13"/>
          <p:cNvSpPr>
            <a:spLocks noGrp="1" noRot="1" noChangeAspect="1"/>
          </p:cNvSpPr>
          <p:nvPr>
            <p:ph type="sldImg"/>
          </p:nvPr>
        </p:nvSpPr>
        <p:spPr bwMode="auto">
          <a:xfrm>
            <a:off x="1157288" y="723900"/>
            <a:ext cx="4521200" cy="33909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 name="TextBox 1">
            <a:extLst>
              <a:ext uri="{FF2B5EF4-FFF2-40B4-BE49-F238E27FC236}">
                <a16:creationId xmlns:a16="http://schemas.microsoft.com/office/drawing/2014/main" xmlns="" id="{72340250-8565-4E1B-93C2-D92293888A34}"/>
              </a:ext>
            </a:extLst>
          </p:cNvPr>
          <p:cNvSpPr txBox="1"/>
          <p:nvPr/>
        </p:nvSpPr>
        <p:spPr>
          <a:xfrm>
            <a:off x="76201" y="1721774"/>
            <a:ext cx="962024" cy="461665"/>
          </a:xfrm>
          <a:prstGeom prst="rect">
            <a:avLst/>
          </a:prstGeom>
          <a:noFill/>
          <a:ln>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rial"/>
                <a:ea typeface="+mn-ea"/>
                <a:cs typeface="+mn-cs"/>
              </a:rPr>
              <a:t>Nichols M. ECDS. 2012: 118-Table 12.1</a:t>
            </a:r>
          </a:p>
        </p:txBody>
      </p:sp>
      <p:cxnSp>
        <p:nvCxnSpPr>
          <p:cNvPr id="4" name="Straight Arrow Connector 3">
            <a:extLst>
              <a:ext uri="{FF2B5EF4-FFF2-40B4-BE49-F238E27FC236}">
                <a16:creationId xmlns:a16="http://schemas.microsoft.com/office/drawing/2014/main" xmlns="" id="{3900234C-3C93-4C9C-988A-E0D8AA80EDDA}"/>
              </a:ext>
            </a:extLst>
          </p:cNvPr>
          <p:cNvCxnSpPr>
            <a:cxnSpLocks/>
            <a:stCxn id="2" idx="3"/>
          </p:cNvCxnSpPr>
          <p:nvPr/>
        </p:nvCxnSpPr>
        <p:spPr>
          <a:xfrm>
            <a:off x="1038225" y="1952607"/>
            <a:ext cx="400961"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xmlns="" id="{2FFBD0E8-23A3-45A7-83B0-198FCC35B29A}"/>
              </a:ext>
            </a:extLst>
          </p:cNvPr>
          <p:cNvSpPr txBox="1"/>
          <p:nvPr/>
        </p:nvSpPr>
        <p:spPr>
          <a:xfrm>
            <a:off x="64854" y="560394"/>
            <a:ext cx="962024" cy="461665"/>
          </a:xfrm>
          <a:prstGeom prst="rect">
            <a:avLst/>
          </a:prstGeom>
          <a:noFill/>
          <a:ln>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rial"/>
                <a:ea typeface="+mn-ea"/>
                <a:cs typeface="+mn-cs"/>
              </a:rPr>
              <a:t>Nichols M. ECDS. 2012: 118-A-1</a:t>
            </a:r>
          </a:p>
        </p:txBody>
      </p:sp>
      <p:cxnSp>
        <p:nvCxnSpPr>
          <p:cNvPr id="8" name="Straight Arrow Connector 7">
            <a:extLst>
              <a:ext uri="{FF2B5EF4-FFF2-40B4-BE49-F238E27FC236}">
                <a16:creationId xmlns:a16="http://schemas.microsoft.com/office/drawing/2014/main" xmlns="" id="{FC53772A-52AC-40AB-8D01-B9F6ED4D61F9}"/>
              </a:ext>
            </a:extLst>
          </p:cNvPr>
          <p:cNvCxnSpPr>
            <a:stCxn id="7" idx="3"/>
          </p:cNvCxnSpPr>
          <p:nvPr/>
        </p:nvCxnSpPr>
        <p:spPr>
          <a:xfrm>
            <a:off x="1026878" y="791227"/>
            <a:ext cx="504825" cy="23083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xmlns="" id="{9A0C7C62-F140-464C-BB9E-D1361D1C8481}"/>
              </a:ext>
            </a:extLst>
          </p:cNvPr>
          <p:cNvSpPr txBox="1"/>
          <p:nvPr/>
        </p:nvSpPr>
        <p:spPr>
          <a:xfrm>
            <a:off x="76201" y="1093593"/>
            <a:ext cx="962024" cy="461665"/>
          </a:xfrm>
          <a:prstGeom prst="rect">
            <a:avLst/>
          </a:prstGeom>
          <a:noFill/>
          <a:ln>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rial"/>
                <a:ea typeface="+mn-ea"/>
                <a:cs typeface="+mn-cs"/>
              </a:rPr>
              <a:t>Nichols M. ECDS. 2012: 118-A-4</a:t>
            </a:r>
          </a:p>
        </p:txBody>
      </p:sp>
      <p:cxnSp>
        <p:nvCxnSpPr>
          <p:cNvPr id="10" name="Straight Arrow Connector 9">
            <a:extLst>
              <a:ext uri="{FF2B5EF4-FFF2-40B4-BE49-F238E27FC236}">
                <a16:creationId xmlns:a16="http://schemas.microsoft.com/office/drawing/2014/main" xmlns="" id="{A35E2037-1957-4E28-9D5F-908A5D8769BE}"/>
              </a:ext>
            </a:extLst>
          </p:cNvPr>
          <p:cNvCxnSpPr>
            <a:cxnSpLocks/>
            <a:stCxn id="9" idx="3"/>
          </p:cNvCxnSpPr>
          <p:nvPr/>
        </p:nvCxnSpPr>
        <p:spPr>
          <a:xfrm>
            <a:off x="1038225" y="1324426"/>
            <a:ext cx="369156" cy="150265"/>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6216994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p:cNvSpPr>
          <p:nvPr>
            <p:ph type="sldImg"/>
          </p:nvPr>
        </p:nvSpPr>
        <p:spPr bwMode="auto">
          <a:xfrm>
            <a:off x="776288" y="149225"/>
            <a:ext cx="5762625" cy="4321175"/>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81923" name="Notes Placeholder 2"/>
          <p:cNvSpPr>
            <a:spLocks noGrp="1"/>
          </p:cNvSpPr>
          <p:nvPr>
            <p:ph type="body" idx="1"/>
            <p:custDataLst>
              <p:tags r:id="rId1"/>
            </p:custDataLst>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spcBef>
                <a:spcPct val="0"/>
              </a:spcBef>
            </a:pPr>
            <a:endParaRPr lang="en-US" altLang="en-US"/>
          </a:p>
        </p:txBody>
      </p:sp>
      <p:sp>
        <p:nvSpPr>
          <p:cNvPr id="81924" name="Slide Number Placeholder 3"/>
          <p:cNvSpPr>
            <a:spLocks noGrp="1"/>
          </p:cNvSpPr>
          <p:nvPr>
            <p:ph type="sldNum" sz="quarter" idx="5"/>
          </p:nvPr>
        </p:nvSpPr>
        <p:spPr bwMode="auto">
          <a:xfrm>
            <a:off x="7044267" y="9342835"/>
            <a:ext cx="269240" cy="256699"/>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6653" tIns="48327" rIns="96653" bIns="48327"/>
          <a:lstStyle>
            <a:lvl1pPr>
              <a:defRPr>
                <a:solidFill>
                  <a:schemeClr val="tx1"/>
                </a:solidFill>
                <a:latin typeface="Calibri" panose="020F0502020204030204" pitchFamily="34" charset="0"/>
                <a:ea typeface="ＭＳ Ｐゴシック" panose="020B0600070205080204" pitchFamily="34" charset="-128"/>
              </a:defRPr>
            </a:lvl1pPr>
            <a:lvl2pPr marL="40094164" indent="-39610899">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83265"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66529"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449793"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933057"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C9DD51A4-9682-4715-B488-5ECD548F8B7D}" type="slidenum">
              <a:rPr kumimoji="0" lang="en-US" altLang="en-US" sz="1800" b="0" i="0" u="none" strike="noStrike" kern="1200" cap="none" spc="0" normalizeH="0" baseline="0" noProof="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l" defTabSz="914400" rtl="0" eaLnBrk="1" fontAlgn="auto" latinLnBrk="0" hangingPunct="1">
                <a:lnSpc>
                  <a:spcPct val="100000"/>
                </a:lnSpc>
                <a:spcBef>
                  <a:spcPts val="0"/>
                </a:spcBef>
                <a:spcAft>
                  <a:spcPts val="0"/>
                </a:spcAft>
                <a:buClrTx/>
                <a:buSzTx/>
                <a:buFontTx/>
                <a:buNone/>
                <a:tabLst/>
                <a:defRPr/>
              </a:pPr>
              <a:t>13</a:t>
            </a:fld>
            <a:endParaRPr kumimoji="0" lang="en-US" altLang="en-US" sz="1800" b="0" i="0" u="none" strike="noStrike" kern="1200" cap="none" spc="0" normalizeH="0" baseline="0" noProof="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
        <p:nvSpPr>
          <p:cNvPr id="81926" name="TextBox 5"/>
          <p:cNvSpPr txBox="1">
            <a:spLocks noChangeArrowheads="1"/>
          </p:cNvSpPr>
          <p:nvPr/>
        </p:nvSpPr>
        <p:spPr bwMode="auto">
          <a:xfrm>
            <a:off x="16934" y="922032"/>
            <a:ext cx="856827" cy="605756"/>
          </a:xfrm>
          <a:prstGeom prst="rect">
            <a:avLst/>
          </a:prstGeom>
          <a:solidFill>
            <a:schemeClr val="bg1"/>
          </a:solidFill>
          <a:ln w="9525">
            <a:solidFill>
              <a:srgbClr val="FF0000"/>
            </a:solidFill>
            <a:miter lim="800000"/>
            <a:headEnd/>
            <a:tailEnd/>
          </a:ln>
        </p:spPr>
        <p:txBody>
          <a:bodyPr lIns="96647" tIns="48325" rIns="96647" bIns="48325">
            <a:spAutoFit/>
          </a:bodyP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8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mn-cs"/>
              </a:rPr>
              <a:t>Bloom DE. </a:t>
            </a:r>
            <a:r>
              <a:rPr kumimoji="0" lang="en-US" altLang="en-US" sz="800" b="0" i="0" u="none" strike="noStrike" kern="1200" cap="none" spc="0" normalizeH="0" baseline="0" noProof="0" dirty="0" err="1">
                <a:ln>
                  <a:noFill/>
                </a:ln>
                <a:solidFill>
                  <a:prstClr val="black"/>
                </a:solidFill>
                <a:effectLst/>
                <a:uLnTx/>
                <a:uFillTx/>
                <a:latin typeface="Calibri" panose="020F0502020204030204" pitchFamily="34" charset="0"/>
                <a:ea typeface="ＭＳ Ｐゴシック" panose="020B0600070205080204" pitchFamily="34" charset="-128"/>
                <a:cs typeface="+mn-cs"/>
              </a:rPr>
              <a:t>WorldEconomicForum</a:t>
            </a:r>
            <a:r>
              <a:rPr kumimoji="0" lang="en-US" altLang="en-US" sz="8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mn-cs"/>
              </a:rPr>
              <a:t>. 2011: 22-A-5</a:t>
            </a:r>
          </a:p>
        </p:txBody>
      </p:sp>
      <p:sp>
        <p:nvSpPr>
          <p:cNvPr id="7" name="Left Brace 6"/>
          <p:cNvSpPr/>
          <p:nvPr/>
        </p:nvSpPr>
        <p:spPr>
          <a:xfrm rot="10800000">
            <a:off x="5663866" y="1968732"/>
            <a:ext cx="550333" cy="1775222"/>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lIns="96647" tIns="48325" rIns="96647" bIns="48325"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a:ea typeface="+mn-ea"/>
              <a:cs typeface="+mn-cs"/>
            </a:endParaRPr>
          </a:p>
        </p:txBody>
      </p:sp>
      <p:cxnSp>
        <p:nvCxnSpPr>
          <p:cNvPr id="3" name="Straight Arrow Connector 2">
            <a:extLst>
              <a:ext uri="{FF2B5EF4-FFF2-40B4-BE49-F238E27FC236}">
                <a16:creationId xmlns:a16="http://schemas.microsoft.com/office/drawing/2014/main" xmlns="" id="{FBC9CEBF-C0F5-42AF-B1BF-FBADD2D0B978}"/>
              </a:ext>
            </a:extLst>
          </p:cNvPr>
          <p:cNvCxnSpPr/>
          <p:nvPr/>
        </p:nvCxnSpPr>
        <p:spPr>
          <a:xfrm>
            <a:off x="873761" y="1122307"/>
            <a:ext cx="260164"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xmlns="" id="{823A4747-489B-4972-8A63-FCD1087C2F42}"/>
              </a:ext>
            </a:extLst>
          </p:cNvPr>
          <p:cNvCxnSpPr>
            <a:cxnSpLocks/>
          </p:cNvCxnSpPr>
          <p:nvPr/>
        </p:nvCxnSpPr>
        <p:spPr>
          <a:xfrm>
            <a:off x="873761" y="1122308"/>
            <a:ext cx="155483" cy="40548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5">
            <a:extLst>
              <a:ext uri="{FF2B5EF4-FFF2-40B4-BE49-F238E27FC236}">
                <a16:creationId xmlns:a16="http://schemas.microsoft.com/office/drawing/2014/main" xmlns="" id="{F18D3966-A0C4-4861-A39C-C30146759905}"/>
              </a:ext>
            </a:extLst>
          </p:cNvPr>
          <p:cNvSpPr txBox="1">
            <a:spLocks noChangeArrowheads="1"/>
          </p:cNvSpPr>
          <p:nvPr/>
        </p:nvSpPr>
        <p:spPr bwMode="auto">
          <a:xfrm>
            <a:off x="6001173" y="2120543"/>
            <a:ext cx="856827" cy="1114345"/>
          </a:xfrm>
          <a:prstGeom prst="rect">
            <a:avLst/>
          </a:prstGeom>
          <a:solidFill>
            <a:schemeClr val="bg1"/>
          </a:solidFill>
          <a:ln w="9525">
            <a:solidFill>
              <a:srgbClr val="FF0000"/>
            </a:solidFill>
            <a:miter lim="800000"/>
            <a:headEnd/>
            <a:tailEnd/>
          </a:ln>
        </p:spPr>
        <p:txBody>
          <a:bodyPr lIns="96647" tIns="48325" rIns="96647" bIns="48325">
            <a:spAutoFit/>
          </a:bodyP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8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mn-cs"/>
              </a:rPr>
              <a:t>Bloom DE. </a:t>
            </a:r>
            <a:r>
              <a:rPr kumimoji="0" lang="en-US" altLang="en-US" sz="800" b="0" i="0" u="none" strike="noStrike" kern="1200" cap="none" spc="0" normalizeH="0" baseline="0" noProof="0" dirty="0" err="1">
                <a:ln>
                  <a:noFill/>
                </a:ln>
                <a:solidFill>
                  <a:prstClr val="black"/>
                </a:solidFill>
                <a:effectLst/>
                <a:uLnTx/>
                <a:uFillTx/>
                <a:latin typeface="Calibri" panose="020F0502020204030204" pitchFamily="34" charset="0"/>
                <a:ea typeface="ＭＳ Ｐゴシック" panose="020B0600070205080204" pitchFamily="34" charset="-128"/>
                <a:cs typeface="+mn-cs"/>
              </a:rPr>
              <a:t>WorldEconomicForum</a:t>
            </a:r>
            <a:r>
              <a:rPr kumimoji="0" lang="en-US" altLang="en-US" sz="8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mn-cs"/>
              </a:rPr>
              <a:t>. 2011: 22-Table 7</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US" sz="8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800" b="0" i="0" u="sng"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mn-cs"/>
              </a:rPr>
              <a:t>Note to File:</a:t>
            </a:r>
            <a:r>
              <a:rPr kumimoji="0" lang="en-US" altLang="en-US" sz="8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mn-cs"/>
              </a:rPr>
              <a:t> 21% = (1044-863)/863</a:t>
            </a:r>
            <a:endParaRPr kumimoji="0" lang="en-US" altLang="en-US" sz="800" b="0" i="0" u="sng"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xmlns="" val="20746661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6" name="Shape 1446"/>
          <p:cNvSpPr>
            <a:spLocks noGrp="1" noRot="1" noChangeAspect="1"/>
          </p:cNvSpPr>
          <p:nvPr>
            <p:ph type="sldImg"/>
          </p:nvPr>
        </p:nvSpPr>
        <p:spPr>
          <a:xfrm>
            <a:off x="1143000" y="685800"/>
            <a:ext cx="4572000" cy="3429000"/>
          </a:xfrm>
          <a:prstGeom prst="rect">
            <a:avLst/>
          </a:prstGeom>
        </p:spPr>
        <p:txBody>
          <a:bodyPr/>
          <a:lstStyle/>
          <a:p>
            <a:endParaRPr dirty="0"/>
          </a:p>
        </p:txBody>
      </p:sp>
      <p:sp>
        <p:nvSpPr>
          <p:cNvPr id="1447" name="Shape 1447"/>
          <p:cNvSpPr>
            <a:spLocks noGrp="1"/>
          </p:cNvSpPr>
          <p:nvPr>
            <p:ph type="body" sz="quarter" idx="1"/>
          </p:nvPr>
        </p:nvSpPr>
        <p:spPr>
          <a:prstGeom prst="rect">
            <a:avLst/>
          </a:prstGeom>
        </p:spPr>
        <p:txBody>
          <a:bodyPr/>
          <a:lstStyle/>
          <a:p>
            <a:pPr marL="177906" indent="-177906">
              <a:buFont typeface="Arial" panose="020B0604020202020204" pitchFamily="34" charset="0"/>
              <a:buChar char="•"/>
            </a:pPr>
            <a:r>
              <a:rPr lang="en-GB" sz="1100" dirty="0"/>
              <a:t>Non-modifiable risk factors for atherosclerotic CVD include family history, ethnicity and age. </a:t>
            </a:r>
          </a:p>
          <a:p>
            <a:endParaRPr lang="en-GB" sz="1100" dirty="0"/>
          </a:p>
          <a:p>
            <a:pPr marL="177906" indent="-177906">
              <a:buFont typeface="Arial" panose="020B0604020202020204" pitchFamily="34" charset="0"/>
              <a:buChar char="•"/>
            </a:pPr>
            <a:r>
              <a:rPr lang="en-GB" sz="1100" dirty="0"/>
              <a:t>Preventable or treatable risk factors include smoking, hypertension, high cholesterol, obesity, physical inactivity, and type 2 diabetes.</a:t>
            </a:r>
          </a:p>
          <a:p>
            <a:r>
              <a:rPr lang="en-GB" sz="1100" dirty="0"/>
              <a:t> </a:t>
            </a:r>
          </a:p>
          <a:p>
            <a:r>
              <a:rPr lang="en-GB" sz="1000" b="1" dirty="0"/>
              <a:t>Reference</a:t>
            </a:r>
          </a:p>
          <a:p>
            <a:r>
              <a:rPr lang="en-GB" sz="1000" dirty="0"/>
              <a:t>World Heart Federation. Cardiovascular disease risk factors. www.world-heart-federation.org/cardiovascular-health/cardiovascular-disease-risk-factors. Accessed 13 Dec 2015.</a:t>
            </a:r>
            <a:endParaRPr sz="1000" dirty="0"/>
          </a:p>
        </p:txBody>
      </p:sp>
    </p:spTree>
    <p:extLst>
      <p:ext uri="{BB962C8B-B14F-4D97-AF65-F5344CB8AC3E}">
        <p14:creationId xmlns:p14="http://schemas.microsoft.com/office/powerpoint/2010/main" xmlns="" val="19016741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D27DFEB-0DE2-4A63-BC45-6F0405E8AF1C}" type="slidenum">
              <a:rPr lang="sr-Cyrl-BA" smtClean="0"/>
              <a:pPr/>
              <a:t>50</a:t>
            </a:fld>
            <a:endParaRPr lang="sr-Cyrl-BA"/>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46200" y="423863"/>
            <a:ext cx="5087938" cy="3814762"/>
          </a:xfrm>
        </p:spPr>
      </p:sp>
      <p:sp>
        <p:nvSpPr>
          <p:cNvPr id="3" name="Notes Placeholder 2"/>
          <p:cNvSpPr>
            <a:spLocks noGrp="1"/>
          </p:cNvSpPr>
          <p:nvPr>
            <p:ph type="body" idx="1"/>
          </p:nvPr>
        </p:nvSpPr>
        <p:spPr/>
        <p:txBody>
          <a:bodyPr/>
          <a:lstStyle/>
          <a:p>
            <a:endParaRPr lang="en-US" dirty="0"/>
          </a:p>
        </p:txBody>
      </p:sp>
      <p:sp>
        <p:nvSpPr>
          <p:cNvPr id="11" name="TextBox 10"/>
          <p:cNvSpPr txBox="1"/>
          <p:nvPr/>
        </p:nvSpPr>
        <p:spPr>
          <a:xfrm>
            <a:off x="6004649" y="1512915"/>
            <a:ext cx="816930" cy="444814"/>
          </a:xfrm>
          <a:prstGeom prst="rect">
            <a:avLst/>
          </a:prstGeom>
          <a:solidFill>
            <a:schemeClr val="bg1"/>
          </a:solidFill>
          <a:ln>
            <a:solidFill>
              <a:srgbClr val="FF0000"/>
            </a:solidFill>
          </a:ln>
        </p:spPr>
        <p:txBody>
          <a:bodyPr wrap="square" lIns="110462" tIns="55230" rIns="110462" bIns="55230" rtlCol="0">
            <a:spAutoFit/>
          </a:bodyPr>
          <a:lstStyle/>
          <a:p>
            <a:pPr marL="0" marR="0" lvl="0" indent="0" algn="l" defTabSz="1061565" rtl="0" eaLnBrk="1" fontAlgn="auto" latinLnBrk="0" hangingPunct="1">
              <a:lnSpc>
                <a:spcPct val="100000"/>
              </a:lnSpc>
              <a:spcBef>
                <a:spcPts val="0"/>
              </a:spcBef>
              <a:spcAft>
                <a:spcPts val="0"/>
              </a:spcAft>
              <a:buClrTx/>
              <a:buSzTx/>
              <a:buFontTx/>
              <a:buNone/>
              <a:tabLst/>
              <a:defRPr/>
            </a:pPr>
            <a:r>
              <a:rPr kumimoji="0" lang="en-US" sz="700" b="0" i="0" u="none" strike="noStrike" kern="0" cap="none" spc="0" normalizeH="0" baseline="0" noProof="0" dirty="0">
                <a:ln>
                  <a:noFill/>
                </a:ln>
                <a:solidFill>
                  <a:sysClr val="windowText" lastClr="000000"/>
                </a:solidFill>
                <a:effectLst/>
                <a:uLnTx/>
                <a:uFillTx/>
                <a:latin typeface="Arial"/>
                <a:ea typeface="+mn-ea"/>
                <a:cs typeface="+mn-cs"/>
              </a:rPr>
              <a:t>WHO. WHS. 2016: 60-Fig A.9.1.</a:t>
            </a:r>
          </a:p>
        </p:txBody>
      </p:sp>
      <p:cxnSp>
        <p:nvCxnSpPr>
          <p:cNvPr id="12" name="Straight Arrow Connector 11"/>
          <p:cNvCxnSpPr/>
          <p:nvPr/>
        </p:nvCxnSpPr>
        <p:spPr>
          <a:xfrm flipH="1">
            <a:off x="5501888" y="1636015"/>
            <a:ext cx="502761" cy="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xmlns="" id="{8A5DDD48-3054-4B94-BDCC-439586549186}"/>
              </a:ext>
            </a:extLst>
          </p:cNvPr>
          <p:cNvSpPr txBox="1"/>
          <p:nvPr/>
        </p:nvSpPr>
        <p:spPr>
          <a:xfrm>
            <a:off x="73079" y="615021"/>
            <a:ext cx="1206752" cy="778576"/>
          </a:xfrm>
          <a:prstGeom prst="rect">
            <a:avLst/>
          </a:prstGeom>
          <a:solidFill>
            <a:schemeClr val="bg1"/>
          </a:solidFill>
          <a:ln>
            <a:solidFill>
              <a:srgbClr val="FF0000"/>
            </a:solidFill>
          </a:ln>
        </p:spPr>
        <p:txBody>
          <a:bodyPr wrap="square" lIns="110462" tIns="55230" rIns="110462" bIns="55230" rtlCol="0">
            <a:spAutoFit/>
          </a:bodyPr>
          <a:lstStyle/>
          <a:p>
            <a:pPr marL="0" marR="0" lvl="0" indent="0" algn="l" defTabSz="1061565" rtl="0" eaLnBrk="1" fontAlgn="auto" latinLnBrk="0" hangingPunct="1">
              <a:lnSpc>
                <a:spcPct val="100000"/>
              </a:lnSpc>
              <a:spcBef>
                <a:spcPts val="0"/>
              </a:spcBef>
              <a:spcAft>
                <a:spcPts val="0"/>
              </a:spcAft>
              <a:buClrTx/>
              <a:buSzTx/>
              <a:buFontTx/>
              <a:buNone/>
              <a:tabLst/>
              <a:defRPr/>
            </a:pPr>
            <a:r>
              <a:rPr kumimoji="0" lang="en-US" sz="700" b="0" i="0" u="none" strike="noStrike" kern="0" cap="none" spc="0" normalizeH="0" baseline="0" noProof="0" dirty="0">
                <a:ln>
                  <a:noFill/>
                </a:ln>
                <a:solidFill>
                  <a:sysClr val="windowText" lastClr="000000"/>
                </a:solidFill>
                <a:effectLst/>
                <a:uLnTx/>
                <a:uFillTx/>
                <a:latin typeface="Arial"/>
                <a:ea typeface="+mn-ea"/>
                <a:cs typeface="+mn-cs"/>
              </a:rPr>
              <a:t>WHO. Global Atlas on CVD Prevention and Control. 2011: 3-A-1;</a:t>
            </a:r>
          </a:p>
          <a:p>
            <a:pPr marL="0" marR="0" lvl="0" indent="0" algn="l" defTabSz="1061565" rtl="0" eaLnBrk="1" fontAlgn="auto" latinLnBrk="0" hangingPunct="1">
              <a:lnSpc>
                <a:spcPct val="100000"/>
              </a:lnSpc>
              <a:spcBef>
                <a:spcPts val="0"/>
              </a:spcBef>
              <a:spcAft>
                <a:spcPts val="0"/>
              </a:spcAft>
              <a:buClrTx/>
              <a:buSzTx/>
              <a:buFontTx/>
              <a:buNone/>
              <a:tabLst/>
              <a:defRPr/>
            </a:pPr>
            <a:endParaRPr kumimoji="0" lang="en-US" sz="700" b="0" i="0" u="none" strike="noStrike" kern="0" cap="none" spc="0" normalizeH="0" baseline="0" noProof="0" dirty="0">
              <a:ln>
                <a:noFill/>
              </a:ln>
              <a:solidFill>
                <a:sysClr val="windowText" lastClr="000000"/>
              </a:solidFill>
              <a:effectLst/>
              <a:uLnTx/>
              <a:uFillTx/>
              <a:latin typeface="Arial"/>
              <a:ea typeface="+mn-ea"/>
              <a:cs typeface="+mn-cs"/>
            </a:endParaRPr>
          </a:p>
          <a:p>
            <a:pPr marL="0" marR="0" lvl="0" indent="0" algn="l" defTabSz="1061565" rtl="0" eaLnBrk="1" fontAlgn="auto" latinLnBrk="0" hangingPunct="1">
              <a:lnSpc>
                <a:spcPct val="100000"/>
              </a:lnSpc>
              <a:spcBef>
                <a:spcPts val="0"/>
              </a:spcBef>
              <a:spcAft>
                <a:spcPts val="0"/>
              </a:spcAft>
              <a:buClrTx/>
              <a:buSzTx/>
              <a:buFontTx/>
              <a:buNone/>
              <a:tabLst/>
              <a:defRPr/>
            </a:pPr>
            <a:r>
              <a:rPr kumimoji="0" lang="en-US" sz="700" b="0" i="0" u="none" strike="noStrike" kern="0" cap="none" spc="0" normalizeH="0" baseline="0" noProof="0" dirty="0">
                <a:ln>
                  <a:noFill/>
                </a:ln>
                <a:solidFill>
                  <a:sysClr val="windowText" lastClr="000000"/>
                </a:solidFill>
                <a:effectLst/>
                <a:uLnTx/>
                <a:uFillTx/>
                <a:latin typeface="Arial"/>
                <a:ea typeface="+mn-ea"/>
                <a:cs typeface="+mn-cs"/>
              </a:rPr>
              <a:t>WHO. WHS. 2016: 60-Fig A.9.1.</a:t>
            </a:r>
          </a:p>
        </p:txBody>
      </p:sp>
      <p:cxnSp>
        <p:nvCxnSpPr>
          <p:cNvPr id="26" name="Straight Arrow Connector 25">
            <a:extLst>
              <a:ext uri="{FF2B5EF4-FFF2-40B4-BE49-F238E27FC236}">
                <a16:creationId xmlns:a16="http://schemas.microsoft.com/office/drawing/2014/main" xmlns="" id="{C9D9BFB2-4E60-48D7-AAB0-4FFA7EACD1F1}"/>
              </a:ext>
            </a:extLst>
          </p:cNvPr>
          <p:cNvCxnSpPr>
            <a:cxnSpLocks/>
            <a:stCxn id="24" idx="3"/>
          </p:cNvCxnSpPr>
          <p:nvPr/>
        </p:nvCxnSpPr>
        <p:spPr>
          <a:xfrm>
            <a:off x="1279830" y="1004309"/>
            <a:ext cx="434845" cy="721639"/>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xmlns="" id="{D4B4484D-F972-47D3-B9AB-90E089B4935D}"/>
              </a:ext>
            </a:extLst>
          </p:cNvPr>
          <p:cNvCxnSpPr>
            <a:cxnSpLocks/>
          </p:cNvCxnSpPr>
          <p:nvPr/>
        </p:nvCxnSpPr>
        <p:spPr>
          <a:xfrm>
            <a:off x="1238055" y="291185"/>
            <a:ext cx="870177" cy="115351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xmlns="" id="{5DAADA0E-3203-4B76-BBC3-78EBBBEC0AA4}"/>
              </a:ext>
            </a:extLst>
          </p:cNvPr>
          <p:cNvSpPr txBox="1"/>
          <p:nvPr/>
        </p:nvSpPr>
        <p:spPr>
          <a:xfrm>
            <a:off x="73078" y="3165893"/>
            <a:ext cx="1206752" cy="444814"/>
          </a:xfrm>
          <a:prstGeom prst="rect">
            <a:avLst/>
          </a:prstGeom>
          <a:solidFill>
            <a:schemeClr val="bg1"/>
          </a:solidFill>
          <a:ln>
            <a:solidFill>
              <a:srgbClr val="FF0000"/>
            </a:solidFill>
          </a:ln>
        </p:spPr>
        <p:txBody>
          <a:bodyPr wrap="square" lIns="110462" tIns="55230" rIns="110462" bIns="55230" rtlCol="0">
            <a:spAutoFit/>
          </a:bodyPr>
          <a:lstStyle/>
          <a:p>
            <a:pPr marL="0" marR="0" lvl="0" indent="0" algn="l" defTabSz="1061565" rtl="0" eaLnBrk="1" fontAlgn="auto" latinLnBrk="0" hangingPunct="1">
              <a:lnSpc>
                <a:spcPct val="100000"/>
              </a:lnSpc>
              <a:spcBef>
                <a:spcPts val="0"/>
              </a:spcBef>
              <a:spcAft>
                <a:spcPts val="0"/>
              </a:spcAft>
              <a:buClrTx/>
              <a:buSzTx/>
              <a:buFontTx/>
              <a:buNone/>
              <a:tabLst/>
              <a:defRPr/>
            </a:pPr>
            <a:r>
              <a:rPr kumimoji="0" lang="en-US" sz="700" b="0" i="0" u="none" strike="noStrike" kern="0" cap="none" spc="0" normalizeH="0" baseline="0" noProof="0" dirty="0">
                <a:ln>
                  <a:noFill/>
                </a:ln>
                <a:solidFill>
                  <a:sysClr val="windowText" lastClr="000000"/>
                </a:solidFill>
                <a:effectLst/>
                <a:uLnTx/>
                <a:uFillTx/>
                <a:latin typeface="Arial"/>
                <a:ea typeface="+mn-ea"/>
                <a:cs typeface="+mn-cs"/>
              </a:rPr>
              <a:t>WHO. Global Atlas on CVD Prevention and Control. 2011: 8-Box.</a:t>
            </a:r>
          </a:p>
        </p:txBody>
      </p:sp>
      <p:cxnSp>
        <p:nvCxnSpPr>
          <p:cNvPr id="31" name="Straight Arrow Connector 30">
            <a:extLst>
              <a:ext uri="{FF2B5EF4-FFF2-40B4-BE49-F238E27FC236}">
                <a16:creationId xmlns:a16="http://schemas.microsoft.com/office/drawing/2014/main" xmlns="" id="{D0035C20-13D7-4EB4-9D66-A6D97846BF53}"/>
              </a:ext>
            </a:extLst>
          </p:cNvPr>
          <p:cNvCxnSpPr>
            <a:cxnSpLocks/>
            <a:stCxn id="30" idx="3"/>
          </p:cNvCxnSpPr>
          <p:nvPr/>
        </p:nvCxnSpPr>
        <p:spPr>
          <a:xfrm flipV="1">
            <a:off x="1279829" y="2994348"/>
            <a:ext cx="320304" cy="393952"/>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xmlns="" id="{81F1E663-6640-4024-8EC6-796C8592CAAD}"/>
              </a:ext>
            </a:extLst>
          </p:cNvPr>
          <p:cNvSpPr txBox="1"/>
          <p:nvPr/>
        </p:nvSpPr>
        <p:spPr>
          <a:xfrm>
            <a:off x="73078" y="1993796"/>
            <a:ext cx="1206752" cy="326982"/>
          </a:xfrm>
          <a:prstGeom prst="rect">
            <a:avLst/>
          </a:prstGeom>
          <a:noFill/>
          <a:ln>
            <a:solidFill>
              <a:srgbClr val="FF0000"/>
            </a:solidFill>
          </a:ln>
        </p:spPr>
        <p:txBody>
          <a:bodyPr wrap="square" lIns="110462" tIns="55230" rIns="110462" bIns="55230" rtlCol="0">
            <a:spAutoFit/>
          </a:bodyPr>
          <a:lstStyle/>
          <a:p>
            <a:pPr marL="0" marR="0" lvl="0" indent="0" algn="l" defTabSz="1061565" rtl="0" eaLnBrk="1" fontAlgn="auto" latinLnBrk="0" hangingPunct="1">
              <a:lnSpc>
                <a:spcPct val="100000"/>
              </a:lnSpc>
              <a:spcBef>
                <a:spcPts val="0"/>
              </a:spcBef>
              <a:spcAft>
                <a:spcPts val="0"/>
              </a:spcAft>
              <a:buClrTx/>
              <a:buSzTx/>
              <a:buFontTx/>
              <a:buNone/>
              <a:tabLst/>
              <a:defRPr/>
            </a:pPr>
            <a:r>
              <a:rPr kumimoji="0" lang="en-US" sz="700" b="0" i="0" u="none" strike="noStrike" kern="0" cap="none" spc="0" normalizeH="0" baseline="0" noProof="0" dirty="0">
                <a:ln>
                  <a:noFill/>
                </a:ln>
                <a:solidFill>
                  <a:sysClr val="windowText" lastClr="000000"/>
                </a:solidFill>
                <a:effectLst/>
                <a:uLnTx/>
                <a:uFillTx/>
                <a:latin typeface="Arial"/>
                <a:ea typeface="+mn-ea"/>
                <a:cs typeface="+mn-cs"/>
              </a:rPr>
              <a:t>Townsend N. </a:t>
            </a:r>
            <a:r>
              <a:rPr kumimoji="0" lang="en-US" sz="700" b="0" i="0" u="none" strike="noStrike" kern="0" cap="none" spc="0" normalizeH="0" baseline="0" noProof="0" dirty="0" err="1">
                <a:ln>
                  <a:noFill/>
                </a:ln>
                <a:solidFill>
                  <a:sysClr val="windowText" lastClr="000000"/>
                </a:solidFill>
                <a:effectLst/>
                <a:uLnTx/>
                <a:uFillTx/>
                <a:latin typeface="Arial"/>
                <a:ea typeface="+mn-ea"/>
                <a:cs typeface="+mn-cs"/>
              </a:rPr>
              <a:t>EurHeartJ</a:t>
            </a:r>
            <a:r>
              <a:rPr kumimoji="0" lang="en-US" sz="700" b="0" i="0" u="none" strike="noStrike" kern="0" cap="none" spc="0" normalizeH="0" baseline="0" noProof="0" dirty="0">
                <a:ln>
                  <a:noFill/>
                </a:ln>
                <a:solidFill>
                  <a:sysClr val="windowText" lastClr="000000"/>
                </a:solidFill>
                <a:effectLst/>
                <a:uLnTx/>
                <a:uFillTx/>
                <a:latin typeface="Arial"/>
                <a:ea typeface="+mn-ea"/>
                <a:cs typeface="+mn-cs"/>
              </a:rPr>
              <a:t>. 2016: 3233-B-3</a:t>
            </a:r>
          </a:p>
        </p:txBody>
      </p:sp>
      <p:cxnSp>
        <p:nvCxnSpPr>
          <p:cNvPr id="33" name="Straight Arrow Connector 32">
            <a:extLst>
              <a:ext uri="{FF2B5EF4-FFF2-40B4-BE49-F238E27FC236}">
                <a16:creationId xmlns:a16="http://schemas.microsoft.com/office/drawing/2014/main" xmlns="" id="{1280E05A-4975-4DB7-8B89-56EA389D5ECD}"/>
              </a:ext>
            </a:extLst>
          </p:cNvPr>
          <p:cNvCxnSpPr>
            <a:cxnSpLocks/>
            <a:stCxn id="32" idx="3"/>
          </p:cNvCxnSpPr>
          <p:nvPr/>
        </p:nvCxnSpPr>
        <p:spPr>
          <a:xfrm>
            <a:off x="1279830" y="2157287"/>
            <a:ext cx="343904" cy="40966"/>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xmlns="" id="{F6D57415-0CC2-41F2-890F-2FBCDA823E4B}"/>
              </a:ext>
            </a:extLst>
          </p:cNvPr>
          <p:cNvSpPr txBox="1"/>
          <p:nvPr/>
        </p:nvSpPr>
        <p:spPr>
          <a:xfrm>
            <a:off x="73079" y="3856905"/>
            <a:ext cx="1206752" cy="333561"/>
          </a:xfrm>
          <a:prstGeom prst="rect">
            <a:avLst/>
          </a:prstGeom>
          <a:solidFill>
            <a:schemeClr val="bg1"/>
          </a:solidFill>
          <a:ln>
            <a:solidFill>
              <a:srgbClr val="FF0000"/>
            </a:solidFill>
          </a:ln>
        </p:spPr>
        <p:txBody>
          <a:bodyPr wrap="square" lIns="110462" tIns="55230" rIns="110462" bIns="55230" rtlCol="0">
            <a:spAutoFit/>
          </a:bodyPr>
          <a:lstStyle/>
          <a:p>
            <a:pPr marL="0" marR="0" lvl="0" indent="0" algn="l" defTabSz="1061565" rtl="0" eaLnBrk="1" fontAlgn="auto" latinLnBrk="0" hangingPunct="1">
              <a:lnSpc>
                <a:spcPct val="100000"/>
              </a:lnSpc>
              <a:spcBef>
                <a:spcPts val="0"/>
              </a:spcBef>
              <a:spcAft>
                <a:spcPts val="0"/>
              </a:spcAft>
              <a:buClrTx/>
              <a:buSzTx/>
              <a:buFontTx/>
              <a:buNone/>
              <a:tabLst/>
              <a:defRPr/>
            </a:pPr>
            <a:r>
              <a:rPr kumimoji="0" lang="en-US" sz="700" b="0" i="0" u="none" strike="noStrike" kern="0" cap="none" spc="0" normalizeH="0" baseline="0" noProof="0" dirty="0">
                <a:ln>
                  <a:noFill/>
                </a:ln>
                <a:solidFill>
                  <a:sysClr val="windowText" lastClr="000000"/>
                </a:solidFill>
                <a:effectLst/>
                <a:uLnTx/>
                <a:uFillTx/>
                <a:latin typeface="Arial"/>
                <a:ea typeface="+mn-ea"/>
                <a:cs typeface="+mn-cs"/>
              </a:rPr>
              <a:t>WHO. GHE. 2015: 1-Table 1</a:t>
            </a:r>
          </a:p>
        </p:txBody>
      </p:sp>
      <p:cxnSp>
        <p:nvCxnSpPr>
          <p:cNvPr id="35" name="Straight Arrow Connector 34">
            <a:extLst>
              <a:ext uri="{FF2B5EF4-FFF2-40B4-BE49-F238E27FC236}">
                <a16:creationId xmlns:a16="http://schemas.microsoft.com/office/drawing/2014/main" xmlns="" id="{70B12C10-DC7B-442C-8B9B-72A1BE66F125}"/>
              </a:ext>
            </a:extLst>
          </p:cNvPr>
          <p:cNvCxnSpPr>
            <a:cxnSpLocks/>
            <a:stCxn id="34" idx="3"/>
          </p:cNvCxnSpPr>
          <p:nvPr/>
        </p:nvCxnSpPr>
        <p:spPr>
          <a:xfrm flipV="1">
            <a:off x="1279831" y="3278585"/>
            <a:ext cx="320303" cy="745101"/>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xmlns="" id="{0529E744-45B9-42C5-BFD8-EC32A1156C37}"/>
              </a:ext>
            </a:extLst>
          </p:cNvPr>
          <p:cNvSpPr txBox="1"/>
          <p:nvPr/>
        </p:nvSpPr>
        <p:spPr>
          <a:xfrm>
            <a:off x="73077" y="104930"/>
            <a:ext cx="1206752" cy="444814"/>
          </a:xfrm>
          <a:prstGeom prst="rect">
            <a:avLst/>
          </a:prstGeom>
          <a:solidFill>
            <a:schemeClr val="bg1"/>
          </a:solidFill>
          <a:ln>
            <a:solidFill>
              <a:srgbClr val="FF0000"/>
            </a:solidFill>
          </a:ln>
        </p:spPr>
        <p:txBody>
          <a:bodyPr wrap="square" lIns="110462" tIns="55230" rIns="110462" bIns="55230" rtlCol="0">
            <a:spAutoFit/>
          </a:bodyPr>
          <a:lstStyle/>
          <a:p>
            <a:pPr marL="0" marR="0" lvl="0" indent="0" algn="l" defTabSz="1061565" rtl="0" eaLnBrk="1" fontAlgn="auto" latinLnBrk="0" hangingPunct="1">
              <a:lnSpc>
                <a:spcPct val="100000"/>
              </a:lnSpc>
              <a:spcBef>
                <a:spcPts val="0"/>
              </a:spcBef>
              <a:spcAft>
                <a:spcPts val="0"/>
              </a:spcAft>
              <a:buClrTx/>
              <a:buSzTx/>
              <a:buFontTx/>
              <a:buNone/>
              <a:tabLst/>
              <a:defRPr/>
            </a:pPr>
            <a:r>
              <a:rPr kumimoji="0" lang="en-US" sz="700" b="0" i="0" u="none" strike="noStrike" kern="0" cap="none" spc="0" normalizeH="0" baseline="0" noProof="0" dirty="0">
                <a:ln>
                  <a:noFill/>
                </a:ln>
                <a:solidFill>
                  <a:sysClr val="windowText" lastClr="000000"/>
                </a:solidFill>
                <a:effectLst/>
                <a:uLnTx/>
                <a:uFillTx/>
                <a:latin typeface="Arial"/>
                <a:ea typeface="+mn-ea"/>
                <a:cs typeface="+mn-cs"/>
              </a:rPr>
              <a:t>WHO. Global Atlas on CVD Prevention and Control. 2011: 3-A-1.</a:t>
            </a:r>
          </a:p>
        </p:txBody>
      </p:sp>
      <p:cxnSp>
        <p:nvCxnSpPr>
          <p:cNvPr id="37" name="Straight Arrow Connector 36">
            <a:extLst>
              <a:ext uri="{FF2B5EF4-FFF2-40B4-BE49-F238E27FC236}">
                <a16:creationId xmlns:a16="http://schemas.microsoft.com/office/drawing/2014/main" xmlns="" id="{8771D497-236E-4AFB-A95F-E4AF0676EBBC}"/>
              </a:ext>
            </a:extLst>
          </p:cNvPr>
          <p:cNvCxnSpPr>
            <a:cxnSpLocks/>
            <a:stCxn id="38" idx="3"/>
          </p:cNvCxnSpPr>
          <p:nvPr/>
        </p:nvCxnSpPr>
        <p:spPr>
          <a:xfrm>
            <a:off x="1279829" y="1680132"/>
            <a:ext cx="320305" cy="263383"/>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xmlns="" id="{89389BAE-3461-43B2-A40B-14F44A482917}"/>
              </a:ext>
            </a:extLst>
          </p:cNvPr>
          <p:cNvSpPr txBox="1"/>
          <p:nvPr/>
        </p:nvSpPr>
        <p:spPr>
          <a:xfrm>
            <a:off x="73077" y="1457725"/>
            <a:ext cx="1206752" cy="444814"/>
          </a:xfrm>
          <a:prstGeom prst="rect">
            <a:avLst/>
          </a:prstGeom>
          <a:solidFill>
            <a:schemeClr val="bg1"/>
          </a:solidFill>
          <a:ln>
            <a:solidFill>
              <a:srgbClr val="FF0000"/>
            </a:solidFill>
          </a:ln>
        </p:spPr>
        <p:txBody>
          <a:bodyPr wrap="square" lIns="110462" tIns="55230" rIns="110462" bIns="55230" rtlCol="0">
            <a:spAutoFit/>
          </a:bodyPr>
          <a:lstStyle/>
          <a:p>
            <a:pPr marL="0" marR="0" lvl="0" indent="0" algn="l" defTabSz="1061565" rtl="0" eaLnBrk="1" fontAlgn="auto" latinLnBrk="0" hangingPunct="1">
              <a:lnSpc>
                <a:spcPct val="100000"/>
              </a:lnSpc>
              <a:spcBef>
                <a:spcPts val="0"/>
              </a:spcBef>
              <a:spcAft>
                <a:spcPts val="0"/>
              </a:spcAft>
              <a:buClrTx/>
              <a:buSzTx/>
              <a:buFontTx/>
              <a:buNone/>
              <a:tabLst/>
              <a:defRPr/>
            </a:pPr>
            <a:r>
              <a:rPr kumimoji="0" lang="en-US" sz="700" b="0" i="0" u="none" strike="noStrike" kern="0" cap="none" spc="0" normalizeH="0" baseline="0" noProof="0" dirty="0">
                <a:ln>
                  <a:noFill/>
                </a:ln>
                <a:solidFill>
                  <a:sysClr val="windowText" lastClr="000000"/>
                </a:solidFill>
                <a:effectLst/>
                <a:uLnTx/>
                <a:uFillTx/>
                <a:latin typeface="Arial"/>
                <a:ea typeface="+mn-ea"/>
                <a:cs typeface="+mn-cs"/>
              </a:rPr>
              <a:t>WHO. Global Atlas on CVD Prevention and Control. 2011: 3-A-1.</a:t>
            </a:r>
          </a:p>
        </p:txBody>
      </p:sp>
      <p:cxnSp>
        <p:nvCxnSpPr>
          <p:cNvPr id="39" name="Straight Arrow Connector 38">
            <a:extLst>
              <a:ext uri="{FF2B5EF4-FFF2-40B4-BE49-F238E27FC236}">
                <a16:creationId xmlns:a16="http://schemas.microsoft.com/office/drawing/2014/main" xmlns="" id="{F08F7811-BB12-4BD6-8493-07387B3ED0E6}"/>
              </a:ext>
            </a:extLst>
          </p:cNvPr>
          <p:cNvCxnSpPr>
            <a:cxnSpLocks/>
          </p:cNvCxnSpPr>
          <p:nvPr/>
        </p:nvCxnSpPr>
        <p:spPr>
          <a:xfrm flipV="1">
            <a:off x="881995" y="2683576"/>
            <a:ext cx="718139" cy="127633"/>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xmlns="" id="{570FD47D-DD82-4434-A1EB-BF8D51553C20}"/>
              </a:ext>
            </a:extLst>
          </p:cNvPr>
          <p:cNvSpPr txBox="1"/>
          <p:nvPr/>
        </p:nvSpPr>
        <p:spPr>
          <a:xfrm flipH="1">
            <a:off x="73076" y="2456058"/>
            <a:ext cx="1119544" cy="438654"/>
          </a:xfrm>
          <a:prstGeom prst="rect">
            <a:avLst/>
          </a:prstGeom>
          <a:solidFill>
            <a:schemeClr val="bg1"/>
          </a:solidFill>
          <a:ln>
            <a:solidFill>
              <a:srgbClr val="FF0000"/>
            </a:solidFill>
          </a:ln>
        </p:spPr>
        <p:txBody>
          <a:bodyPr wrap="square" lIns="104333" tIns="52166" rIns="104333" bIns="52166" rtlCol="0">
            <a:spAutoFit/>
          </a:bodyPr>
          <a:lstStyle/>
          <a:p>
            <a:pPr marL="0" marR="0" lvl="0" indent="0" algn="l" defTabSz="1002667" rtl="0" eaLnBrk="1" fontAlgn="auto" latinLnBrk="0" hangingPunct="1">
              <a:lnSpc>
                <a:spcPct val="100000"/>
              </a:lnSpc>
              <a:spcBef>
                <a:spcPts val="0"/>
              </a:spcBef>
              <a:spcAft>
                <a:spcPts val="0"/>
              </a:spcAft>
              <a:buClrTx/>
              <a:buSzTx/>
              <a:buFontTx/>
              <a:buNone/>
              <a:tabLst/>
              <a:defRPr/>
            </a:pPr>
            <a:r>
              <a:rPr kumimoji="0" lang="en-US" sz="700" b="0" i="0" u="none" strike="noStrike" kern="0" cap="none" spc="0" normalizeH="0" baseline="0" noProof="0" dirty="0">
                <a:ln>
                  <a:noFill/>
                </a:ln>
                <a:solidFill>
                  <a:sysClr val="windowText" lastClr="000000"/>
                </a:solidFill>
                <a:effectLst/>
                <a:uLnTx/>
                <a:uFillTx/>
                <a:latin typeface="Arial"/>
                <a:ea typeface="+mn-ea"/>
                <a:cs typeface="+mn-cs"/>
              </a:rPr>
              <a:t>Mozaffarian D. Circulation. 2015: e4-B-7</a:t>
            </a:r>
          </a:p>
        </p:txBody>
      </p:sp>
    </p:spTree>
    <p:extLst>
      <p:ext uri="{BB962C8B-B14F-4D97-AF65-F5344CB8AC3E}">
        <p14:creationId xmlns:p14="http://schemas.microsoft.com/office/powerpoint/2010/main" xmlns="" val="42415014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6288" y="557213"/>
            <a:ext cx="5218112" cy="3913187"/>
          </a:xfrm>
        </p:spPr>
      </p:sp>
      <p:sp>
        <p:nvSpPr>
          <p:cNvPr id="3" name="Notes Placeholder 2"/>
          <p:cNvSpPr>
            <a:spLocks noGrp="1"/>
          </p:cNvSpPr>
          <p:nvPr>
            <p:ph type="body" idx="1"/>
          </p:nvPr>
        </p:nvSpPr>
        <p:spPr/>
        <p:txBody>
          <a:bodyPr/>
          <a:lstStyle/>
          <a:p>
            <a:endParaRPr lang="en-US"/>
          </a:p>
        </p:txBody>
      </p:sp>
      <p:sp>
        <p:nvSpPr>
          <p:cNvPr id="5" name="Footer Placeholder 4" hidden="1"/>
          <p:cNvSpPr>
            <a:spLocks noGrp="1"/>
          </p:cNvSpPr>
          <p:nvPr>
            <p:ph type="ftr" sz="quarter" idx="11"/>
          </p:nvPr>
        </p:nvSpPr>
        <p:spPr>
          <a:xfrm>
            <a:off x="0" y="9119475"/>
            <a:ext cx="7315200" cy="481726"/>
          </a:xfrm>
          <a:prstGeom prst="rect">
            <a:avLst/>
          </a:prstGeom>
        </p:spPr>
        <p:txBody>
          <a:bodyPr lIns="96653" tIns="48327" rIns="96653" bIns="48327"/>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a:ea typeface="+mn-ea"/>
              <a:cs typeface="+mn-cs"/>
            </a:endParaRPr>
          </a:p>
        </p:txBody>
      </p:sp>
      <p:sp>
        <p:nvSpPr>
          <p:cNvPr id="6" name="TextBox 5">
            <a:extLst>
              <a:ext uri="{FF2B5EF4-FFF2-40B4-BE49-F238E27FC236}">
                <a16:creationId xmlns:a16="http://schemas.microsoft.com/office/drawing/2014/main" xmlns="" id="{F729DD08-1DA9-48F5-8378-C79C817790E0}"/>
              </a:ext>
            </a:extLst>
          </p:cNvPr>
          <p:cNvSpPr txBox="1"/>
          <p:nvPr/>
        </p:nvSpPr>
        <p:spPr>
          <a:xfrm>
            <a:off x="6226185" y="1493615"/>
            <a:ext cx="620202" cy="556068"/>
          </a:xfrm>
          <a:prstGeom prst="rect">
            <a:avLst/>
          </a:prstGeom>
          <a:solidFill>
            <a:schemeClr val="bg1"/>
          </a:solidFill>
          <a:ln>
            <a:solidFill>
              <a:srgbClr val="FF0000"/>
            </a:solidFill>
          </a:ln>
        </p:spPr>
        <p:txBody>
          <a:bodyPr wrap="square" lIns="110462" tIns="55230" rIns="110462" bIns="55230" rtlCol="0">
            <a:spAutoFit/>
          </a:bodyPr>
          <a:lstStyle/>
          <a:p>
            <a:pPr marL="0" marR="0" lvl="0" indent="0" algn="l" defTabSz="1061565" rtl="0" eaLnBrk="1" fontAlgn="auto" latinLnBrk="0" hangingPunct="1">
              <a:lnSpc>
                <a:spcPct val="100000"/>
              </a:lnSpc>
              <a:spcBef>
                <a:spcPts val="0"/>
              </a:spcBef>
              <a:spcAft>
                <a:spcPts val="0"/>
              </a:spcAft>
              <a:buClrTx/>
              <a:buSzTx/>
              <a:buFontTx/>
              <a:buNone/>
              <a:tabLst/>
              <a:defRPr/>
            </a:pPr>
            <a:r>
              <a:rPr kumimoji="0" lang="en-US" sz="700" b="0" i="0" u="none" strike="noStrike" kern="0" cap="none" spc="0" normalizeH="0" baseline="0" noProof="0" dirty="0">
                <a:ln>
                  <a:noFill/>
                </a:ln>
                <a:solidFill>
                  <a:sysClr val="windowText" lastClr="000000"/>
                </a:solidFill>
                <a:effectLst/>
                <a:uLnTx/>
                <a:uFillTx/>
                <a:latin typeface="Arial"/>
                <a:ea typeface="+mn-ea"/>
                <a:cs typeface="+mn-cs"/>
              </a:rPr>
              <a:t>Roth GA. JACC. 2017: 20-Figure 5</a:t>
            </a:r>
          </a:p>
        </p:txBody>
      </p:sp>
      <p:cxnSp>
        <p:nvCxnSpPr>
          <p:cNvPr id="7" name="Straight Arrow Connector 6">
            <a:extLst>
              <a:ext uri="{FF2B5EF4-FFF2-40B4-BE49-F238E27FC236}">
                <a16:creationId xmlns:a16="http://schemas.microsoft.com/office/drawing/2014/main" xmlns="" id="{EA4F81E9-049C-4248-912A-E012AA6BA984}"/>
              </a:ext>
            </a:extLst>
          </p:cNvPr>
          <p:cNvCxnSpPr>
            <a:cxnSpLocks/>
            <a:stCxn id="6" idx="2"/>
          </p:cNvCxnSpPr>
          <p:nvPr/>
        </p:nvCxnSpPr>
        <p:spPr>
          <a:xfrm flipH="1">
            <a:off x="6383882" y="2049682"/>
            <a:ext cx="152404" cy="388014"/>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 name="Right Brace 9">
            <a:extLst>
              <a:ext uri="{FF2B5EF4-FFF2-40B4-BE49-F238E27FC236}">
                <a16:creationId xmlns:a16="http://schemas.microsoft.com/office/drawing/2014/main" xmlns="" id="{076B1F53-AAB5-44EE-B707-908ADD69E16B}"/>
              </a:ext>
            </a:extLst>
          </p:cNvPr>
          <p:cNvSpPr/>
          <p:nvPr/>
        </p:nvSpPr>
        <p:spPr>
          <a:xfrm>
            <a:off x="6081712" y="822864"/>
            <a:ext cx="217174" cy="3233475"/>
          </a:xfrm>
          <a:prstGeom prst="righ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lIns="94851" tIns="47425" rIns="94851" bIns="47425"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xmlns="" val="32652446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42875"/>
            <a:ext cx="5486400" cy="4114800"/>
          </a:xfrm>
        </p:spPr>
      </p:sp>
      <p:sp>
        <p:nvSpPr>
          <p:cNvPr id="3" name="Notes Placeholder 2"/>
          <p:cNvSpPr>
            <a:spLocks noGrp="1"/>
          </p:cNvSpPr>
          <p:nvPr>
            <p:ph type="body" idx="1"/>
          </p:nvPr>
        </p:nvSpPr>
        <p:spPr/>
        <p:txBody>
          <a:bodyPr/>
          <a:lstStyle/>
          <a:p>
            <a:endParaRPr lang="en-US"/>
          </a:p>
        </p:txBody>
      </p:sp>
      <p:cxnSp>
        <p:nvCxnSpPr>
          <p:cNvPr id="4" name="Straight Arrow Connector 3"/>
          <p:cNvCxnSpPr/>
          <p:nvPr/>
        </p:nvCxnSpPr>
        <p:spPr>
          <a:xfrm>
            <a:off x="938510" y="1211487"/>
            <a:ext cx="438236" cy="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61671" y="1064804"/>
            <a:ext cx="1051873" cy="486998"/>
          </a:xfrm>
          <a:prstGeom prst="rect">
            <a:avLst/>
          </a:prstGeom>
          <a:solidFill>
            <a:schemeClr val="bg1"/>
          </a:solidFill>
          <a:ln>
            <a:solidFill>
              <a:srgbClr val="FF0000"/>
            </a:solidFill>
          </a:ln>
        </p:spPr>
        <p:txBody>
          <a:bodyPr wrap="square" lIns="104504" tIns="52251" rIns="104504" bIns="52251" rtlCol="0">
            <a:spAutoFit/>
          </a:bodyPr>
          <a:lstStyle/>
          <a:p>
            <a:pPr marL="0" marR="0" lvl="0" indent="0" algn="l" defTabSz="1004310" rtl="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a:ln>
                  <a:noFill/>
                </a:ln>
                <a:solidFill>
                  <a:sysClr val="windowText" lastClr="000000"/>
                </a:solidFill>
                <a:effectLst/>
                <a:uLnTx/>
                <a:uFillTx/>
                <a:latin typeface="Arial"/>
                <a:ea typeface="+mn-ea"/>
                <a:cs typeface="+mn-cs"/>
              </a:rPr>
              <a:t>Roth GA. Circulation. 2015: 1669-Fig 1.</a:t>
            </a:r>
          </a:p>
        </p:txBody>
      </p:sp>
      <p:cxnSp>
        <p:nvCxnSpPr>
          <p:cNvPr id="6" name="Straight Arrow Connector 5"/>
          <p:cNvCxnSpPr/>
          <p:nvPr/>
        </p:nvCxnSpPr>
        <p:spPr>
          <a:xfrm>
            <a:off x="885121" y="3383934"/>
            <a:ext cx="438236" cy="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43334" y="3130914"/>
            <a:ext cx="841788" cy="1090408"/>
          </a:xfrm>
          <a:prstGeom prst="rect">
            <a:avLst/>
          </a:prstGeom>
          <a:solidFill>
            <a:schemeClr val="bg1"/>
          </a:solidFill>
          <a:ln>
            <a:solidFill>
              <a:srgbClr val="FF0000"/>
            </a:solidFill>
          </a:ln>
        </p:spPr>
        <p:txBody>
          <a:bodyPr wrap="square" lIns="104504" tIns="52251" rIns="104504" bIns="52251" rtlCol="0">
            <a:spAutoFit/>
          </a:bodyPr>
          <a:lstStyle/>
          <a:p>
            <a:pPr marL="0" marR="0" lvl="0" indent="0" algn="l" defTabSz="1004310" rtl="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err="1">
                <a:ln>
                  <a:noFill/>
                </a:ln>
                <a:solidFill>
                  <a:sysClr val="windowText" lastClr="000000"/>
                </a:solidFill>
                <a:effectLst/>
                <a:uLnTx/>
                <a:uFillTx/>
                <a:latin typeface="Arial"/>
                <a:ea typeface="+mn-ea"/>
                <a:cs typeface="+mn-cs"/>
              </a:rPr>
              <a:t>GHDx</a:t>
            </a:r>
            <a:r>
              <a:rPr kumimoji="0" lang="en-US" sz="800" b="0" i="0" u="none" strike="noStrike" kern="0" cap="none" spc="0" normalizeH="0" baseline="0" noProof="0" dirty="0">
                <a:ln>
                  <a:noFill/>
                </a:ln>
                <a:solidFill>
                  <a:sysClr val="windowText" lastClr="000000"/>
                </a:solidFill>
                <a:effectLst/>
                <a:uLnTx/>
                <a:uFillTx/>
                <a:latin typeface="Arial"/>
                <a:ea typeface="+mn-ea"/>
                <a:cs typeface="+mn-cs"/>
              </a:rPr>
              <a:t>. GBD Results Tool. 2016: 1-A-3;</a:t>
            </a:r>
          </a:p>
          <a:p>
            <a:pPr marL="0" marR="0" lvl="0" indent="0" algn="l" defTabSz="1004310" rtl="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ysClr val="windowText" lastClr="000000"/>
              </a:solidFill>
              <a:effectLst/>
              <a:uLnTx/>
              <a:uFillTx/>
              <a:latin typeface="Arial"/>
              <a:ea typeface="+mn-ea"/>
              <a:cs typeface="+mn-cs"/>
            </a:endParaRPr>
          </a:p>
          <a:p>
            <a:pPr marL="0" marR="0" lvl="0" indent="0" algn="l" defTabSz="1004310" rtl="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a:ln>
                  <a:noFill/>
                </a:ln>
                <a:solidFill>
                  <a:sysClr val="windowText" lastClr="000000"/>
                </a:solidFill>
                <a:effectLst/>
                <a:uLnTx/>
                <a:uFillTx/>
                <a:latin typeface="Arial"/>
                <a:ea typeface="+mn-ea"/>
                <a:cs typeface="+mn-cs"/>
              </a:rPr>
              <a:t>Roth GA. Circulation. 2015: 1668-Table 1.</a:t>
            </a:r>
          </a:p>
        </p:txBody>
      </p:sp>
    </p:spTree>
    <p:extLst>
      <p:ext uri="{BB962C8B-B14F-4D97-AF65-F5344CB8AC3E}">
        <p14:creationId xmlns:p14="http://schemas.microsoft.com/office/powerpoint/2010/main" xmlns="" val="31358291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42875"/>
            <a:ext cx="5486400" cy="4114800"/>
          </a:xfrm>
        </p:spPr>
      </p:sp>
      <p:sp>
        <p:nvSpPr>
          <p:cNvPr id="3" name="Notes Placeholder 2"/>
          <p:cNvSpPr>
            <a:spLocks noGrp="1"/>
          </p:cNvSpPr>
          <p:nvPr>
            <p:ph type="body" idx="1"/>
          </p:nvPr>
        </p:nvSpPr>
        <p:spPr/>
        <p:txBody>
          <a:bodyPr/>
          <a:lstStyle/>
          <a:p>
            <a:endParaRPr lang="en-US"/>
          </a:p>
        </p:txBody>
      </p:sp>
      <p:cxnSp>
        <p:nvCxnSpPr>
          <p:cNvPr id="4" name="Straight Arrow Connector 3">
            <a:extLst>
              <a:ext uri="{FF2B5EF4-FFF2-40B4-BE49-F238E27FC236}">
                <a16:creationId xmlns:a16="http://schemas.microsoft.com/office/drawing/2014/main" xmlns="" id="{C36F27DF-F76D-4FA4-BB41-798466EF97F0}"/>
              </a:ext>
            </a:extLst>
          </p:cNvPr>
          <p:cNvCxnSpPr/>
          <p:nvPr/>
        </p:nvCxnSpPr>
        <p:spPr>
          <a:xfrm>
            <a:off x="938510" y="1211487"/>
            <a:ext cx="438236" cy="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xmlns="" id="{0072D1E3-0890-4C80-AABC-F9F1365AC862}"/>
              </a:ext>
            </a:extLst>
          </p:cNvPr>
          <p:cNvSpPr txBox="1"/>
          <p:nvPr/>
        </p:nvSpPr>
        <p:spPr>
          <a:xfrm>
            <a:off x="61671" y="1064804"/>
            <a:ext cx="1051873" cy="486998"/>
          </a:xfrm>
          <a:prstGeom prst="rect">
            <a:avLst/>
          </a:prstGeom>
          <a:solidFill>
            <a:schemeClr val="bg1"/>
          </a:solidFill>
          <a:ln>
            <a:solidFill>
              <a:srgbClr val="FF0000"/>
            </a:solidFill>
          </a:ln>
        </p:spPr>
        <p:txBody>
          <a:bodyPr wrap="square" lIns="104504" tIns="52251" rIns="104504" bIns="52251" rtlCol="0">
            <a:spAutoFit/>
          </a:bodyPr>
          <a:lstStyle/>
          <a:p>
            <a:pPr marL="0" marR="0" lvl="0" indent="0" algn="l" defTabSz="1004310" rtl="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a:ln>
                  <a:noFill/>
                </a:ln>
                <a:solidFill>
                  <a:sysClr val="windowText" lastClr="000000"/>
                </a:solidFill>
                <a:effectLst/>
                <a:uLnTx/>
                <a:uFillTx/>
                <a:latin typeface="Arial"/>
                <a:ea typeface="+mn-ea"/>
                <a:cs typeface="+mn-cs"/>
              </a:rPr>
              <a:t>Roth GA. Circulation. 2015: 1672-Fig 5.</a:t>
            </a:r>
          </a:p>
        </p:txBody>
      </p:sp>
    </p:spTree>
    <p:extLst>
      <p:ext uri="{BB962C8B-B14F-4D97-AF65-F5344CB8AC3E}">
        <p14:creationId xmlns:p14="http://schemas.microsoft.com/office/powerpoint/2010/main" xmlns="" val="13084515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42875"/>
            <a:ext cx="5486400" cy="4114800"/>
          </a:xfrm>
        </p:spPr>
      </p:sp>
      <p:sp>
        <p:nvSpPr>
          <p:cNvPr id="3" name="Notes Placeholder 2"/>
          <p:cNvSpPr>
            <a:spLocks noGrp="1"/>
          </p:cNvSpPr>
          <p:nvPr>
            <p:ph type="body" idx="1"/>
          </p:nvPr>
        </p:nvSpPr>
        <p:spPr/>
        <p:txBody>
          <a:bodyPr/>
          <a:lstStyle/>
          <a:p>
            <a:endParaRPr lang="en-US" dirty="0"/>
          </a:p>
        </p:txBody>
      </p:sp>
      <p:cxnSp>
        <p:nvCxnSpPr>
          <p:cNvPr id="4" name="Straight Arrow Connector 3">
            <a:extLst>
              <a:ext uri="{FF2B5EF4-FFF2-40B4-BE49-F238E27FC236}">
                <a16:creationId xmlns:a16="http://schemas.microsoft.com/office/drawing/2014/main" xmlns="" id="{997DF563-EC26-4E16-BCA5-EA2BF027568A}"/>
              </a:ext>
            </a:extLst>
          </p:cNvPr>
          <p:cNvCxnSpPr>
            <a:cxnSpLocks/>
          </p:cNvCxnSpPr>
          <p:nvPr/>
        </p:nvCxnSpPr>
        <p:spPr>
          <a:xfrm>
            <a:off x="747092" y="1251208"/>
            <a:ext cx="284446" cy="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xmlns="" id="{962D57A5-C99D-4574-B03A-E933EE424FA4}"/>
              </a:ext>
            </a:extLst>
          </p:cNvPr>
          <p:cNvSpPr txBox="1"/>
          <p:nvPr/>
        </p:nvSpPr>
        <p:spPr>
          <a:xfrm>
            <a:off x="64353" y="918582"/>
            <a:ext cx="682739" cy="540346"/>
          </a:xfrm>
          <a:prstGeom prst="rect">
            <a:avLst/>
          </a:prstGeom>
          <a:solidFill>
            <a:schemeClr val="bg1"/>
          </a:solidFill>
          <a:ln>
            <a:solidFill>
              <a:srgbClr val="FF0000"/>
            </a:solidFill>
          </a:ln>
        </p:spPr>
        <p:txBody>
          <a:bodyPr wrap="square" lIns="108402" tIns="54200" rIns="108402" bIns="54200" rtlCol="0">
            <a:spAutoFit/>
          </a:bodyPr>
          <a:lstStyle/>
          <a:p>
            <a:pPr marL="0" marR="0" lvl="0" indent="0" algn="l" defTabSz="1041771" rtl="0" eaLnBrk="1" fontAlgn="auto" latinLnBrk="0" hangingPunct="1">
              <a:lnSpc>
                <a:spcPct val="100000"/>
              </a:lnSpc>
              <a:spcBef>
                <a:spcPts val="0"/>
              </a:spcBef>
              <a:spcAft>
                <a:spcPts val="0"/>
              </a:spcAft>
              <a:buClrTx/>
              <a:buSzTx/>
              <a:buFontTx/>
              <a:buNone/>
              <a:tabLst/>
              <a:defRPr/>
            </a:pPr>
            <a:r>
              <a:rPr kumimoji="0" lang="en-US" sz="700" b="0" i="0" u="none" strike="noStrike" kern="0" cap="none" spc="0" normalizeH="0" baseline="0" noProof="0" dirty="0">
                <a:ln>
                  <a:noFill/>
                </a:ln>
                <a:solidFill>
                  <a:sysClr val="windowText" lastClr="000000"/>
                </a:solidFill>
                <a:effectLst/>
                <a:uLnTx/>
                <a:uFillTx/>
                <a:latin typeface="Arial"/>
                <a:ea typeface="+mn-ea"/>
                <a:cs typeface="+mn-cs"/>
              </a:rPr>
              <a:t>Roth GA. Circulation. 2015: 1675-Fig 7</a:t>
            </a:r>
          </a:p>
        </p:txBody>
      </p:sp>
    </p:spTree>
    <p:extLst>
      <p:ext uri="{BB962C8B-B14F-4D97-AF65-F5344CB8AC3E}">
        <p14:creationId xmlns:p14="http://schemas.microsoft.com/office/powerpoint/2010/main" xmlns="" val="25433912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42875"/>
            <a:ext cx="5486400" cy="4114800"/>
          </a:xfrm>
        </p:spPr>
      </p:sp>
      <p:sp>
        <p:nvSpPr>
          <p:cNvPr id="3" name="Notes Placeholder 2"/>
          <p:cNvSpPr>
            <a:spLocks noGrp="1"/>
          </p:cNvSpPr>
          <p:nvPr>
            <p:ph type="body" idx="1"/>
          </p:nvPr>
        </p:nvSpPr>
        <p:spPr/>
        <p:txBody>
          <a:bodyPr/>
          <a:lstStyle/>
          <a:p>
            <a:endParaRPr lang="en-US"/>
          </a:p>
        </p:txBody>
      </p:sp>
      <p:cxnSp>
        <p:nvCxnSpPr>
          <p:cNvPr id="4" name="Straight Arrow Connector 3">
            <a:extLst>
              <a:ext uri="{FF2B5EF4-FFF2-40B4-BE49-F238E27FC236}">
                <a16:creationId xmlns:a16="http://schemas.microsoft.com/office/drawing/2014/main" xmlns="" id="{44D28BA9-7EC3-463A-9B36-1BDA7C3AC7AA}"/>
              </a:ext>
            </a:extLst>
          </p:cNvPr>
          <p:cNvCxnSpPr>
            <a:cxnSpLocks/>
          </p:cNvCxnSpPr>
          <p:nvPr/>
        </p:nvCxnSpPr>
        <p:spPr>
          <a:xfrm>
            <a:off x="747092" y="1251208"/>
            <a:ext cx="284446" cy="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xmlns="" id="{C6CC8A9C-3280-4186-88DD-9B8AA77E7CE1}"/>
              </a:ext>
            </a:extLst>
          </p:cNvPr>
          <p:cNvSpPr txBox="1"/>
          <p:nvPr/>
        </p:nvSpPr>
        <p:spPr>
          <a:xfrm>
            <a:off x="64353" y="918582"/>
            <a:ext cx="682739" cy="540346"/>
          </a:xfrm>
          <a:prstGeom prst="rect">
            <a:avLst/>
          </a:prstGeom>
          <a:solidFill>
            <a:schemeClr val="bg1"/>
          </a:solidFill>
          <a:ln>
            <a:solidFill>
              <a:srgbClr val="FF0000"/>
            </a:solidFill>
          </a:ln>
        </p:spPr>
        <p:txBody>
          <a:bodyPr wrap="square" lIns="108402" tIns="54200" rIns="108402" bIns="54200" rtlCol="0">
            <a:spAutoFit/>
          </a:bodyPr>
          <a:lstStyle/>
          <a:p>
            <a:pPr marL="0" marR="0" lvl="0" indent="0" algn="l" defTabSz="1041771" rtl="0" eaLnBrk="1" fontAlgn="auto" latinLnBrk="0" hangingPunct="1">
              <a:lnSpc>
                <a:spcPct val="100000"/>
              </a:lnSpc>
              <a:spcBef>
                <a:spcPts val="0"/>
              </a:spcBef>
              <a:spcAft>
                <a:spcPts val="0"/>
              </a:spcAft>
              <a:buClrTx/>
              <a:buSzTx/>
              <a:buFontTx/>
              <a:buNone/>
              <a:tabLst/>
              <a:defRPr/>
            </a:pPr>
            <a:r>
              <a:rPr kumimoji="0" lang="en-US" sz="700" b="0" i="0" u="none" strike="noStrike" kern="0" cap="none" spc="0" normalizeH="0" baseline="0" noProof="0" dirty="0">
                <a:ln>
                  <a:noFill/>
                </a:ln>
                <a:solidFill>
                  <a:sysClr val="windowText" lastClr="000000"/>
                </a:solidFill>
                <a:effectLst/>
                <a:uLnTx/>
                <a:uFillTx/>
                <a:latin typeface="Arial"/>
                <a:ea typeface="+mn-ea"/>
                <a:cs typeface="+mn-cs"/>
              </a:rPr>
              <a:t>Roth GA. Circulation. 2015: 1671-Fig 4</a:t>
            </a:r>
          </a:p>
        </p:txBody>
      </p:sp>
    </p:spTree>
    <p:extLst>
      <p:ext uri="{BB962C8B-B14F-4D97-AF65-F5344CB8AC3E}">
        <p14:creationId xmlns:p14="http://schemas.microsoft.com/office/powerpoint/2010/main" xmlns="" val="13027026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6288" y="549275"/>
            <a:ext cx="5229225" cy="3921125"/>
          </a:xfrm>
        </p:spPr>
      </p:sp>
      <p:sp>
        <p:nvSpPr>
          <p:cNvPr id="3" name="Notes Placeholder 2"/>
          <p:cNvSpPr>
            <a:spLocks noGrp="1"/>
          </p:cNvSpPr>
          <p:nvPr>
            <p:ph type="body" idx="1"/>
          </p:nvPr>
        </p:nvSpPr>
        <p:spPr/>
        <p:txBody>
          <a:bodyPr/>
          <a:lstStyle/>
          <a:p>
            <a:endParaRPr lang="en-US"/>
          </a:p>
        </p:txBody>
      </p:sp>
      <p:cxnSp>
        <p:nvCxnSpPr>
          <p:cNvPr id="4" name="Straight Arrow Connector 3">
            <a:extLst>
              <a:ext uri="{FF2B5EF4-FFF2-40B4-BE49-F238E27FC236}">
                <a16:creationId xmlns:a16="http://schemas.microsoft.com/office/drawing/2014/main" xmlns="" id="{CEBC2064-1DB3-44E4-80B4-3458F3BE3B85}"/>
              </a:ext>
            </a:extLst>
          </p:cNvPr>
          <p:cNvCxnSpPr>
            <a:cxnSpLocks/>
          </p:cNvCxnSpPr>
          <p:nvPr/>
        </p:nvCxnSpPr>
        <p:spPr>
          <a:xfrm>
            <a:off x="747093" y="1251208"/>
            <a:ext cx="488768" cy="88913"/>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xmlns="" id="{28546AD9-6F4B-4681-B296-44B4E736B649}"/>
              </a:ext>
            </a:extLst>
          </p:cNvPr>
          <p:cNvSpPr txBox="1"/>
          <p:nvPr/>
        </p:nvSpPr>
        <p:spPr>
          <a:xfrm>
            <a:off x="64353" y="918583"/>
            <a:ext cx="682739" cy="776504"/>
          </a:xfrm>
          <a:prstGeom prst="rect">
            <a:avLst/>
          </a:prstGeom>
          <a:noFill/>
          <a:ln>
            <a:solidFill>
              <a:srgbClr val="FF0000"/>
            </a:solidFill>
          </a:ln>
        </p:spPr>
        <p:txBody>
          <a:bodyPr wrap="square" lIns="108402" tIns="54200" rIns="108402" bIns="54200" rtlCol="0">
            <a:spAutoFit/>
          </a:bodyPr>
          <a:lstStyle/>
          <a:p>
            <a:pPr marL="0" marR="0" lvl="0" indent="0" algn="l" defTabSz="1041771" rtl="0" eaLnBrk="1" fontAlgn="auto" latinLnBrk="0" hangingPunct="1">
              <a:lnSpc>
                <a:spcPct val="100000"/>
              </a:lnSpc>
              <a:spcBef>
                <a:spcPts val="0"/>
              </a:spcBef>
              <a:spcAft>
                <a:spcPts val="0"/>
              </a:spcAft>
              <a:buClrTx/>
              <a:buSzTx/>
              <a:buFontTx/>
              <a:buNone/>
              <a:tabLst/>
              <a:defRPr/>
            </a:pPr>
            <a:r>
              <a:rPr kumimoji="0" lang="en-US" sz="700" b="0" i="0" u="none" strike="noStrike" kern="0" cap="none" spc="0" normalizeH="0" baseline="0" noProof="0" dirty="0">
                <a:ln>
                  <a:noFill/>
                </a:ln>
                <a:solidFill>
                  <a:sysClr val="windowText" lastClr="000000"/>
                </a:solidFill>
                <a:effectLst/>
                <a:uLnTx/>
                <a:uFillTx/>
                <a:latin typeface="Arial"/>
                <a:ea typeface="+mn-ea"/>
                <a:cs typeface="+mn-cs"/>
              </a:rPr>
              <a:t>Heart.org CVD Prevalence &amp; Cost. 2016: 23-Fig 3-4</a:t>
            </a:r>
          </a:p>
        </p:txBody>
      </p:sp>
      <p:cxnSp>
        <p:nvCxnSpPr>
          <p:cNvPr id="6" name="Straight Arrow Connector 5">
            <a:extLst>
              <a:ext uri="{FF2B5EF4-FFF2-40B4-BE49-F238E27FC236}">
                <a16:creationId xmlns:a16="http://schemas.microsoft.com/office/drawing/2014/main" xmlns="" id="{E629E08B-3E2F-4A42-A3AB-65FDA69C2809}"/>
              </a:ext>
            </a:extLst>
          </p:cNvPr>
          <p:cNvCxnSpPr>
            <a:cxnSpLocks/>
          </p:cNvCxnSpPr>
          <p:nvPr/>
        </p:nvCxnSpPr>
        <p:spPr>
          <a:xfrm flipH="1">
            <a:off x="5845194" y="1120794"/>
            <a:ext cx="946270" cy="372227"/>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xmlns="" id="{596ADF06-B94F-4D71-A1FB-BD5C99DB2685}"/>
              </a:ext>
            </a:extLst>
          </p:cNvPr>
          <p:cNvSpPr txBox="1"/>
          <p:nvPr/>
        </p:nvSpPr>
        <p:spPr>
          <a:xfrm>
            <a:off x="6108725" y="788169"/>
            <a:ext cx="682739" cy="776504"/>
          </a:xfrm>
          <a:prstGeom prst="rect">
            <a:avLst/>
          </a:prstGeom>
          <a:solidFill>
            <a:schemeClr val="bg1"/>
          </a:solidFill>
          <a:ln>
            <a:solidFill>
              <a:srgbClr val="FF0000"/>
            </a:solidFill>
          </a:ln>
        </p:spPr>
        <p:txBody>
          <a:bodyPr wrap="square" lIns="108402" tIns="54200" rIns="108402" bIns="54200" rtlCol="0">
            <a:spAutoFit/>
          </a:bodyPr>
          <a:lstStyle/>
          <a:p>
            <a:pPr marL="0" marR="0" lvl="0" indent="0" algn="l" defTabSz="1041771" rtl="0" eaLnBrk="1" fontAlgn="auto" latinLnBrk="0" hangingPunct="1">
              <a:lnSpc>
                <a:spcPct val="100000"/>
              </a:lnSpc>
              <a:spcBef>
                <a:spcPts val="0"/>
              </a:spcBef>
              <a:spcAft>
                <a:spcPts val="0"/>
              </a:spcAft>
              <a:buClrTx/>
              <a:buSzTx/>
              <a:buFontTx/>
              <a:buNone/>
              <a:tabLst/>
              <a:defRPr/>
            </a:pPr>
            <a:r>
              <a:rPr kumimoji="0" lang="en-US" sz="700" b="0" i="0" u="none" strike="noStrike" kern="0" cap="none" spc="0" normalizeH="0" baseline="0" noProof="0" dirty="0">
                <a:ln>
                  <a:noFill/>
                </a:ln>
                <a:solidFill>
                  <a:sysClr val="windowText" lastClr="000000"/>
                </a:solidFill>
                <a:effectLst/>
                <a:uLnTx/>
                <a:uFillTx/>
                <a:latin typeface="Arial"/>
                <a:ea typeface="+mn-ea"/>
                <a:cs typeface="+mn-cs"/>
              </a:rPr>
              <a:t>Heart.org CVD Prevalence &amp; Cost. 2016: 24-Fig 3-6</a:t>
            </a:r>
          </a:p>
        </p:txBody>
      </p:sp>
    </p:spTree>
    <p:extLst>
      <p:ext uri="{BB962C8B-B14F-4D97-AF65-F5344CB8AC3E}">
        <p14:creationId xmlns:p14="http://schemas.microsoft.com/office/powerpoint/2010/main" xmlns="" val="35190015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6788" y="585788"/>
            <a:ext cx="4922837" cy="3692525"/>
          </a:xfrm>
        </p:spPr>
      </p:sp>
      <p:sp>
        <p:nvSpPr>
          <p:cNvPr id="3" name="Notes Placeholder 2"/>
          <p:cNvSpPr>
            <a:spLocks noGrp="1"/>
          </p:cNvSpPr>
          <p:nvPr>
            <p:ph type="body" idx="1"/>
          </p:nvPr>
        </p:nvSpPr>
        <p:spPr/>
        <p:txBody>
          <a:bodyPr/>
          <a:lstStyle/>
          <a:p>
            <a:endParaRPr lang="en-US" dirty="0"/>
          </a:p>
        </p:txBody>
      </p:sp>
      <p:cxnSp>
        <p:nvCxnSpPr>
          <p:cNvPr id="4" name="Straight Arrow Connector 3">
            <a:extLst>
              <a:ext uri="{FF2B5EF4-FFF2-40B4-BE49-F238E27FC236}">
                <a16:creationId xmlns:a16="http://schemas.microsoft.com/office/drawing/2014/main" xmlns="" id="{B12FA187-F119-491C-A8C8-4D20D1EA693E}"/>
              </a:ext>
            </a:extLst>
          </p:cNvPr>
          <p:cNvCxnSpPr>
            <a:cxnSpLocks/>
          </p:cNvCxnSpPr>
          <p:nvPr/>
        </p:nvCxnSpPr>
        <p:spPr>
          <a:xfrm flipH="1">
            <a:off x="5575221" y="1511377"/>
            <a:ext cx="1135381" cy="626033"/>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xmlns="" id="{E7B74F7F-9171-4BFB-B215-68235E5F4767}"/>
              </a:ext>
            </a:extLst>
          </p:cNvPr>
          <p:cNvSpPr txBox="1"/>
          <p:nvPr/>
        </p:nvSpPr>
        <p:spPr>
          <a:xfrm>
            <a:off x="6027862" y="1178752"/>
            <a:ext cx="682739" cy="776504"/>
          </a:xfrm>
          <a:prstGeom prst="rect">
            <a:avLst/>
          </a:prstGeom>
          <a:solidFill>
            <a:schemeClr val="bg1"/>
          </a:solidFill>
          <a:ln>
            <a:solidFill>
              <a:srgbClr val="FF0000"/>
            </a:solidFill>
          </a:ln>
        </p:spPr>
        <p:txBody>
          <a:bodyPr wrap="square" lIns="108402" tIns="54200" rIns="108402" bIns="54200" rtlCol="0">
            <a:spAutoFit/>
          </a:bodyPr>
          <a:lstStyle/>
          <a:p>
            <a:pPr marL="0" marR="0" lvl="0" indent="0" algn="l" defTabSz="1041771" rtl="0" eaLnBrk="1" fontAlgn="auto" latinLnBrk="0" hangingPunct="1">
              <a:lnSpc>
                <a:spcPct val="100000"/>
              </a:lnSpc>
              <a:spcBef>
                <a:spcPts val="0"/>
              </a:spcBef>
              <a:spcAft>
                <a:spcPts val="0"/>
              </a:spcAft>
              <a:buClrTx/>
              <a:buSzTx/>
              <a:buFontTx/>
              <a:buNone/>
              <a:tabLst/>
              <a:defRPr/>
            </a:pPr>
            <a:r>
              <a:rPr kumimoji="0" lang="en-US" sz="700" b="0" i="0" u="none" strike="noStrike" kern="0" cap="none" spc="0" normalizeH="0" baseline="0" noProof="0" dirty="0">
                <a:ln>
                  <a:noFill/>
                </a:ln>
                <a:solidFill>
                  <a:sysClr val="windowText" lastClr="000000"/>
                </a:solidFill>
                <a:effectLst/>
                <a:uLnTx/>
                <a:uFillTx/>
                <a:latin typeface="Arial"/>
                <a:ea typeface="+mn-ea"/>
                <a:cs typeface="+mn-cs"/>
              </a:rPr>
              <a:t>Heart.org CVD Prevalence &amp; Cost. 2016: 23-Fig 3-4</a:t>
            </a:r>
          </a:p>
        </p:txBody>
      </p:sp>
      <p:cxnSp>
        <p:nvCxnSpPr>
          <p:cNvPr id="7" name="Straight Arrow Connector 6">
            <a:extLst>
              <a:ext uri="{FF2B5EF4-FFF2-40B4-BE49-F238E27FC236}">
                <a16:creationId xmlns:a16="http://schemas.microsoft.com/office/drawing/2014/main" xmlns="" id="{C62E333C-789A-471A-9B55-B2FCFBD6DDC2}"/>
              </a:ext>
            </a:extLst>
          </p:cNvPr>
          <p:cNvCxnSpPr>
            <a:cxnSpLocks/>
            <a:stCxn id="8" idx="3"/>
          </p:cNvCxnSpPr>
          <p:nvPr/>
        </p:nvCxnSpPr>
        <p:spPr>
          <a:xfrm>
            <a:off x="814450" y="521753"/>
            <a:ext cx="502869" cy="1150993"/>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xmlns="" id="{8E8027FC-EAC7-482B-8B72-4BF32F61252C}"/>
              </a:ext>
            </a:extLst>
          </p:cNvPr>
          <p:cNvSpPr txBox="1"/>
          <p:nvPr/>
        </p:nvSpPr>
        <p:spPr>
          <a:xfrm>
            <a:off x="131711" y="251580"/>
            <a:ext cx="682739" cy="540346"/>
          </a:xfrm>
          <a:prstGeom prst="rect">
            <a:avLst/>
          </a:prstGeom>
          <a:noFill/>
          <a:ln>
            <a:solidFill>
              <a:srgbClr val="FF0000"/>
            </a:solidFill>
          </a:ln>
        </p:spPr>
        <p:txBody>
          <a:bodyPr wrap="square" lIns="108402" tIns="54200" rIns="108402" bIns="54200" rtlCol="0">
            <a:spAutoFit/>
          </a:bodyPr>
          <a:lstStyle/>
          <a:p>
            <a:pPr marL="0" marR="0" lvl="0" indent="0" algn="l" defTabSz="1041771" rtl="0" eaLnBrk="1" fontAlgn="auto" latinLnBrk="0" hangingPunct="1">
              <a:lnSpc>
                <a:spcPct val="100000"/>
              </a:lnSpc>
              <a:spcBef>
                <a:spcPts val="0"/>
              </a:spcBef>
              <a:spcAft>
                <a:spcPts val="0"/>
              </a:spcAft>
              <a:buClrTx/>
              <a:buSzTx/>
              <a:buFontTx/>
              <a:buNone/>
              <a:tabLst/>
              <a:defRPr/>
            </a:pPr>
            <a:r>
              <a:rPr kumimoji="0" lang="en-US" sz="700" b="0" i="0" u="none" strike="noStrike" kern="0" cap="none" spc="0" normalizeH="0" baseline="0" noProof="0" dirty="0">
                <a:ln>
                  <a:noFill/>
                </a:ln>
                <a:solidFill>
                  <a:sysClr val="windowText" lastClr="000000"/>
                </a:solidFill>
                <a:effectLst/>
                <a:uLnTx/>
                <a:uFillTx/>
                <a:latin typeface="Arial"/>
                <a:ea typeface="+mn-ea"/>
                <a:cs typeface="+mn-cs"/>
              </a:rPr>
              <a:t>WHO.org.  CVD Fact Sheet. 2017: 1-A-2</a:t>
            </a:r>
          </a:p>
        </p:txBody>
      </p:sp>
      <p:cxnSp>
        <p:nvCxnSpPr>
          <p:cNvPr id="9" name="Straight Arrow Connector 8">
            <a:extLst>
              <a:ext uri="{FF2B5EF4-FFF2-40B4-BE49-F238E27FC236}">
                <a16:creationId xmlns:a16="http://schemas.microsoft.com/office/drawing/2014/main" xmlns="" id="{EA517C20-4339-4AF2-8A63-87B56D404E85}"/>
              </a:ext>
            </a:extLst>
          </p:cNvPr>
          <p:cNvCxnSpPr>
            <a:cxnSpLocks/>
          </p:cNvCxnSpPr>
          <p:nvPr/>
        </p:nvCxnSpPr>
        <p:spPr>
          <a:xfrm flipV="1">
            <a:off x="786245" y="2699011"/>
            <a:ext cx="363286" cy="402321"/>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xmlns="" id="{7526B92C-E2CA-4476-9F30-769F92786FDF}"/>
              </a:ext>
            </a:extLst>
          </p:cNvPr>
          <p:cNvSpPr txBox="1"/>
          <p:nvPr/>
        </p:nvSpPr>
        <p:spPr>
          <a:xfrm>
            <a:off x="103505" y="2768707"/>
            <a:ext cx="682739" cy="432624"/>
          </a:xfrm>
          <a:prstGeom prst="rect">
            <a:avLst/>
          </a:prstGeom>
          <a:noFill/>
          <a:ln>
            <a:solidFill>
              <a:srgbClr val="FF0000"/>
            </a:solidFill>
          </a:ln>
        </p:spPr>
        <p:txBody>
          <a:bodyPr wrap="square" lIns="108402" tIns="54200" rIns="108402" bIns="54200" rtlCol="0">
            <a:spAutoFit/>
          </a:bodyPr>
          <a:lstStyle/>
          <a:p>
            <a:pPr marL="0" marR="0" lvl="0" indent="0" algn="l" defTabSz="1041771" rtl="0" eaLnBrk="1" fontAlgn="auto" latinLnBrk="0" hangingPunct="1">
              <a:lnSpc>
                <a:spcPct val="100000"/>
              </a:lnSpc>
              <a:spcBef>
                <a:spcPts val="0"/>
              </a:spcBef>
              <a:spcAft>
                <a:spcPts val="0"/>
              </a:spcAft>
              <a:buClrTx/>
              <a:buSzTx/>
              <a:buFontTx/>
              <a:buNone/>
              <a:tabLst/>
              <a:defRPr/>
            </a:pPr>
            <a:r>
              <a:rPr kumimoji="0" lang="en-US" sz="700" b="0" i="0" u="none" strike="noStrike" kern="0" cap="none" spc="0" normalizeH="0" baseline="0" noProof="0" dirty="0">
                <a:ln>
                  <a:noFill/>
                </a:ln>
                <a:solidFill>
                  <a:sysClr val="windowText" lastClr="000000"/>
                </a:solidFill>
                <a:effectLst/>
                <a:uLnTx/>
                <a:uFillTx/>
                <a:latin typeface="Arial"/>
                <a:ea typeface="+mn-ea"/>
                <a:cs typeface="+mn-cs"/>
              </a:rPr>
              <a:t>WHO. PREMISE. 2017: 1-A-1</a:t>
            </a:r>
          </a:p>
        </p:txBody>
      </p:sp>
      <p:cxnSp>
        <p:nvCxnSpPr>
          <p:cNvPr id="11" name="Straight Arrow Connector 10">
            <a:extLst>
              <a:ext uri="{FF2B5EF4-FFF2-40B4-BE49-F238E27FC236}">
                <a16:creationId xmlns:a16="http://schemas.microsoft.com/office/drawing/2014/main" xmlns="" id="{C049DD81-9990-4FB9-B61B-0979C1C32107}"/>
              </a:ext>
            </a:extLst>
          </p:cNvPr>
          <p:cNvCxnSpPr>
            <a:cxnSpLocks/>
          </p:cNvCxnSpPr>
          <p:nvPr/>
        </p:nvCxnSpPr>
        <p:spPr>
          <a:xfrm flipV="1">
            <a:off x="814450" y="3306597"/>
            <a:ext cx="267491" cy="230114"/>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xmlns="" id="{DE0D34A1-8032-42A4-9AC6-9C7078432945}"/>
              </a:ext>
            </a:extLst>
          </p:cNvPr>
          <p:cNvSpPr txBox="1"/>
          <p:nvPr/>
        </p:nvSpPr>
        <p:spPr>
          <a:xfrm>
            <a:off x="103506" y="3275384"/>
            <a:ext cx="725044" cy="540346"/>
          </a:xfrm>
          <a:prstGeom prst="rect">
            <a:avLst/>
          </a:prstGeom>
          <a:noFill/>
          <a:ln>
            <a:solidFill>
              <a:srgbClr val="FF0000"/>
            </a:solidFill>
          </a:ln>
        </p:spPr>
        <p:txBody>
          <a:bodyPr wrap="square" lIns="108402" tIns="54200" rIns="108402" bIns="54200" rtlCol="0">
            <a:spAutoFit/>
          </a:bodyPr>
          <a:lstStyle/>
          <a:p>
            <a:pPr marL="0" marR="0" lvl="0" indent="0" algn="l" defTabSz="1041771" rtl="0" eaLnBrk="1" fontAlgn="auto" latinLnBrk="0" hangingPunct="1">
              <a:lnSpc>
                <a:spcPct val="100000"/>
              </a:lnSpc>
              <a:spcBef>
                <a:spcPts val="0"/>
              </a:spcBef>
              <a:spcAft>
                <a:spcPts val="0"/>
              </a:spcAft>
              <a:buClrTx/>
              <a:buSzTx/>
              <a:buFontTx/>
              <a:buNone/>
              <a:tabLst/>
              <a:defRPr/>
            </a:pPr>
            <a:r>
              <a:rPr kumimoji="0" lang="en-US" sz="700" b="0" i="0" u="none" strike="noStrike" kern="0" cap="none" spc="0" normalizeH="0" baseline="0" noProof="0" dirty="0">
                <a:ln>
                  <a:noFill/>
                </a:ln>
                <a:solidFill>
                  <a:sysClr val="windowText" lastClr="000000"/>
                </a:solidFill>
                <a:effectLst/>
                <a:uLnTx/>
                <a:uFillTx/>
                <a:latin typeface="Arial"/>
                <a:ea typeface="+mn-ea"/>
                <a:cs typeface="+mn-cs"/>
              </a:rPr>
              <a:t>Mathers CD. </a:t>
            </a:r>
            <a:r>
              <a:rPr kumimoji="0" lang="en-US" sz="700" b="0" i="0" u="none" strike="noStrike" kern="0" cap="none" spc="0" normalizeH="0" baseline="0" noProof="0" dirty="0" err="1">
                <a:ln>
                  <a:noFill/>
                </a:ln>
                <a:solidFill>
                  <a:sysClr val="windowText" lastClr="000000"/>
                </a:solidFill>
                <a:effectLst/>
                <a:uLnTx/>
                <a:uFillTx/>
                <a:latin typeface="Arial"/>
                <a:ea typeface="+mn-ea"/>
                <a:cs typeface="+mn-cs"/>
              </a:rPr>
              <a:t>PLoS</a:t>
            </a:r>
            <a:r>
              <a:rPr kumimoji="0" lang="en-US" sz="700" b="0" i="0" u="none" strike="noStrike" kern="0" cap="none" spc="0" normalizeH="0" baseline="0" noProof="0" dirty="0">
                <a:ln>
                  <a:noFill/>
                </a:ln>
                <a:solidFill>
                  <a:sysClr val="windowText" lastClr="000000"/>
                </a:solidFill>
                <a:effectLst/>
                <a:uLnTx/>
                <a:uFillTx/>
                <a:latin typeface="Arial"/>
                <a:ea typeface="+mn-ea"/>
                <a:cs typeface="+mn-cs"/>
              </a:rPr>
              <a:t> Med. 2006: 2022-Table 2</a:t>
            </a:r>
          </a:p>
        </p:txBody>
      </p:sp>
      <p:cxnSp>
        <p:nvCxnSpPr>
          <p:cNvPr id="14" name="Straight Arrow Connector 13">
            <a:extLst>
              <a:ext uri="{FF2B5EF4-FFF2-40B4-BE49-F238E27FC236}">
                <a16:creationId xmlns:a16="http://schemas.microsoft.com/office/drawing/2014/main" xmlns="" id="{82995DFB-7A40-4F29-BCB4-2F4B3E9C6E11}"/>
              </a:ext>
            </a:extLst>
          </p:cNvPr>
          <p:cNvCxnSpPr>
            <a:cxnSpLocks/>
          </p:cNvCxnSpPr>
          <p:nvPr/>
        </p:nvCxnSpPr>
        <p:spPr>
          <a:xfrm flipH="1">
            <a:off x="5567171" y="3061157"/>
            <a:ext cx="1135381" cy="626033"/>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xmlns="" id="{7CA0E41E-2B6F-42BA-9605-22F2077FEB24}"/>
              </a:ext>
            </a:extLst>
          </p:cNvPr>
          <p:cNvSpPr txBox="1"/>
          <p:nvPr/>
        </p:nvSpPr>
        <p:spPr>
          <a:xfrm>
            <a:off x="6019812" y="2728532"/>
            <a:ext cx="682739" cy="755789"/>
          </a:xfrm>
          <a:prstGeom prst="rect">
            <a:avLst/>
          </a:prstGeom>
          <a:solidFill>
            <a:schemeClr val="bg1"/>
          </a:solidFill>
          <a:ln>
            <a:solidFill>
              <a:srgbClr val="FF0000"/>
            </a:solidFill>
          </a:ln>
        </p:spPr>
        <p:txBody>
          <a:bodyPr wrap="square" lIns="108402" tIns="54200" rIns="108402" bIns="54200" rtlCol="0">
            <a:spAutoFit/>
          </a:bodyPr>
          <a:lstStyle/>
          <a:p>
            <a:pPr marL="0" marR="0" lvl="0" indent="0" algn="l" defTabSz="1041771" rtl="0" eaLnBrk="1" fontAlgn="auto" latinLnBrk="0" hangingPunct="1">
              <a:lnSpc>
                <a:spcPct val="100000"/>
              </a:lnSpc>
              <a:spcBef>
                <a:spcPts val="0"/>
              </a:spcBef>
              <a:spcAft>
                <a:spcPts val="0"/>
              </a:spcAft>
              <a:buClrTx/>
              <a:buSzTx/>
              <a:buFontTx/>
              <a:buNone/>
              <a:tabLst/>
              <a:defRPr/>
            </a:pPr>
            <a:r>
              <a:rPr kumimoji="0" lang="en-US" sz="700" b="0" i="0" u="none" strike="noStrike" kern="0" cap="none" spc="0" normalizeH="0" baseline="0" noProof="0" dirty="0">
                <a:ln>
                  <a:noFill/>
                </a:ln>
                <a:solidFill>
                  <a:sysClr val="windowText" lastClr="000000"/>
                </a:solidFill>
                <a:effectLst/>
                <a:uLnTx/>
                <a:uFillTx/>
                <a:latin typeface="Arial"/>
                <a:ea typeface="+mn-ea"/>
                <a:cs typeface="+mn-cs"/>
              </a:rPr>
              <a:t>Heart.org CVD Prevalence &amp; Cost. 2016: 52-A-3</a:t>
            </a:r>
          </a:p>
        </p:txBody>
      </p:sp>
      <p:cxnSp>
        <p:nvCxnSpPr>
          <p:cNvPr id="16" name="Straight Arrow Connector 15">
            <a:extLst>
              <a:ext uri="{FF2B5EF4-FFF2-40B4-BE49-F238E27FC236}">
                <a16:creationId xmlns:a16="http://schemas.microsoft.com/office/drawing/2014/main" xmlns="" id="{866637EE-B221-456B-AFDA-E3E71182EA11}"/>
              </a:ext>
            </a:extLst>
          </p:cNvPr>
          <p:cNvCxnSpPr>
            <a:cxnSpLocks/>
          </p:cNvCxnSpPr>
          <p:nvPr/>
        </p:nvCxnSpPr>
        <p:spPr>
          <a:xfrm>
            <a:off x="790337" y="2079502"/>
            <a:ext cx="359194" cy="196837"/>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xmlns="" id="{A462BEF5-0231-4D98-B469-31204673E292}"/>
              </a:ext>
            </a:extLst>
          </p:cNvPr>
          <p:cNvSpPr txBox="1"/>
          <p:nvPr/>
        </p:nvSpPr>
        <p:spPr>
          <a:xfrm>
            <a:off x="108891" y="846081"/>
            <a:ext cx="682739" cy="1833007"/>
          </a:xfrm>
          <a:prstGeom prst="rect">
            <a:avLst/>
          </a:prstGeom>
          <a:noFill/>
          <a:ln>
            <a:solidFill>
              <a:srgbClr val="FF0000"/>
            </a:solidFill>
          </a:ln>
        </p:spPr>
        <p:txBody>
          <a:bodyPr wrap="square" lIns="108402" tIns="54200" rIns="108402" bIns="54200" rtlCol="0">
            <a:spAutoFit/>
          </a:bodyPr>
          <a:lstStyle/>
          <a:p>
            <a:pPr marL="0" marR="0" lvl="0" indent="0" algn="l" defTabSz="1041771" rtl="0" eaLnBrk="1" fontAlgn="auto" latinLnBrk="0" hangingPunct="1">
              <a:lnSpc>
                <a:spcPct val="100000"/>
              </a:lnSpc>
              <a:spcBef>
                <a:spcPts val="0"/>
              </a:spcBef>
              <a:spcAft>
                <a:spcPts val="0"/>
              </a:spcAft>
              <a:buClrTx/>
              <a:buSzTx/>
              <a:buFontTx/>
              <a:buNone/>
              <a:tabLst/>
              <a:defRPr/>
            </a:pPr>
            <a:r>
              <a:rPr kumimoji="0" lang="en-US" sz="700" b="0" i="0" u="none" strike="noStrike" kern="0" cap="none" spc="0" normalizeH="0" baseline="0" noProof="0" dirty="0">
                <a:ln>
                  <a:noFill/>
                </a:ln>
                <a:solidFill>
                  <a:sysClr val="windowText" lastClr="000000"/>
                </a:solidFill>
                <a:effectLst/>
                <a:uLnTx/>
                <a:uFillTx/>
                <a:latin typeface="Arial"/>
                <a:ea typeface="+mn-ea"/>
                <a:cs typeface="+mn-cs"/>
              </a:rPr>
              <a:t>GBD 2016 Disease and Injury Incidence and Prevalence Collaborators. Lancet. 2017: 1219-Table</a:t>
            </a:r>
          </a:p>
          <a:p>
            <a:pPr marL="0" marR="0" lvl="0" indent="0" algn="l" defTabSz="1041771" rtl="0" eaLnBrk="1" fontAlgn="auto" latinLnBrk="0" hangingPunct="1">
              <a:lnSpc>
                <a:spcPct val="100000"/>
              </a:lnSpc>
              <a:spcBef>
                <a:spcPts val="0"/>
              </a:spcBef>
              <a:spcAft>
                <a:spcPts val="0"/>
              </a:spcAft>
              <a:buClrTx/>
              <a:buSzTx/>
              <a:buFontTx/>
              <a:buNone/>
              <a:tabLst/>
              <a:defRPr/>
            </a:pPr>
            <a:r>
              <a:rPr kumimoji="0" lang="en-US" sz="700" b="0" i="0" u="none" strike="noStrike" kern="0" cap="none" spc="0" normalizeH="0" baseline="0" noProof="0" dirty="0">
                <a:ln>
                  <a:noFill/>
                </a:ln>
                <a:solidFill>
                  <a:sysClr val="windowText" lastClr="000000"/>
                </a:solidFill>
                <a:effectLst/>
                <a:uLnTx/>
                <a:uFillTx/>
                <a:latin typeface="Arial"/>
                <a:ea typeface="+mn-ea"/>
                <a:cs typeface="+mn-cs"/>
              </a:rPr>
              <a:t>Note to file: 20,731 x 1000= 20,731,000 (~20.7million)</a:t>
            </a:r>
          </a:p>
        </p:txBody>
      </p:sp>
    </p:spTree>
    <p:extLst>
      <p:ext uri="{BB962C8B-B14F-4D97-AF65-F5344CB8AC3E}">
        <p14:creationId xmlns:p14="http://schemas.microsoft.com/office/powerpoint/2010/main" xmlns="" val="25011235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DD19D82-86BA-4CCE-A85E-F4FBE9DB2469}" type="datetimeFigureOut">
              <a:rPr lang="en-US" smtClean="0"/>
              <a:pPr/>
              <a:t>9/25/2023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2D3339-EF71-4DAD-A1D2-E0323F31184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DD19D82-86BA-4CCE-A85E-F4FBE9DB2469}" type="datetimeFigureOut">
              <a:rPr lang="en-US" smtClean="0"/>
              <a:pPr/>
              <a:t>9/25/2023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2D3339-EF71-4DAD-A1D2-E0323F31184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DD19D82-86BA-4CCE-A85E-F4FBE9DB2469}" type="datetimeFigureOut">
              <a:rPr lang="en-US" smtClean="0"/>
              <a:pPr/>
              <a:t>9/25/2023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2D3339-EF71-4DAD-A1D2-E0323F31184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DD19D82-86BA-4CCE-A85E-F4FBE9DB2469}" type="datetimeFigureOut">
              <a:rPr lang="en-US" smtClean="0"/>
              <a:pPr/>
              <a:t>9/25/2023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2D3339-EF71-4DAD-A1D2-E0323F31184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DD19D82-86BA-4CCE-A85E-F4FBE9DB2469}" type="datetimeFigureOut">
              <a:rPr lang="en-US" smtClean="0"/>
              <a:pPr/>
              <a:t>9/25/2023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2D3339-EF71-4DAD-A1D2-E0323F31184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DD19D82-86BA-4CCE-A85E-F4FBE9DB2469}" type="datetimeFigureOut">
              <a:rPr lang="en-US" smtClean="0"/>
              <a:pPr/>
              <a:t>9/25/2023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D2D3339-EF71-4DAD-A1D2-E0323F31184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DD19D82-86BA-4CCE-A85E-F4FBE9DB2469}" type="datetimeFigureOut">
              <a:rPr lang="en-US" smtClean="0"/>
              <a:pPr/>
              <a:t>9/25/2023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D2D3339-EF71-4DAD-A1D2-E0323F31184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DD19D82-86BA-4CCE-A85E-F4FBE9DB2469}" type="datetimeFigureOut">
              <a:rPr lang="en-US" smtClean="0"/>
              <a:pPr/>
              <a:t>9/25/2023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D2D3339-EF71-4DAD-A1D2-E0323F31184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DD19D82-86BA-4CCE-A85E-F4FBE9DB2469}" type="datetimeFigureOut">
              <a:rPr lang="en-US" smtClean="0"/>
              <a:pPr/>
              <a:t>9/25/2023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D2D3339-EF71-4DAD-A1D2-E0323F31184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DD19D82-86BA-4CCE-A85E-F4FBE9DB2469}" type="datetimeFigureOut">
              <a:rPr lang="en-US" smtClean="0"/>
              <a:pPr/>
              <a:t>9/25/2023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D2D3339-EF71-4DAD-A1D2-E0323F31184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DD19D82-86BA-4CCE-A85E-F4FBE9DB2469}" type="datetimeFigureOut">
              <a:rPr lang="en-US" smtClean="0"/>
              <a:pPr/>
              <a:t>9/25/2023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D2D3339-EF71-4DAD-A1D2-E0323F31184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DD19D82-86BA-4CCE-A85E-F4FBE9DB2469}" type="datetimeFigureOut">
              <a:rPr lang="en-US" smtClean="0"/>
              <a:pPr/>
              <a:t>9/25/2023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2D3339-EF71-4DAD-A1D2-E0323F31184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slide" Target="slide1.xml"/><Relationship Id="rId5" Type="http://schemas.openxmlformats.org/officeDocument/2006/relationships/image" Target="../media/image3.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image" Target="../media/image29.emf"/><Relationship Id="rId1" Type="http://schemas.openxmlformats.org/officeDocument/2006/relationships/slideLayout" Target="../slideLayouts/slideLayout2.xml"/><Relationship Id="rId5" Type="http://schemas.openxmlformats.org/officeDocument/2006/relationships/image" Target="../media/image32.emf"/><Relationship Id="rId4" Type="http://schemas.openxmlformats.org/officeDocument/2006/relationships/image" Target="../media/image31.emf"/></Relationships>
</file>

<file path=ppt/slides/_rels/slide4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image" Target="../media/image41.pn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image" Target="../media/image43.png"/><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304800" y="2130425"/>
            <a:ext cx="8610600" cy="1470025"/>
          </a:xfrm>
        </p:spPr>
        <p:txBody>
          <a:bodyPr>
            <a:normAutofit fontScale="90000"/>
          </a:bodyPr>
          <a:lstStyle/>
          <a:p>
            <a:r>
              <a:rPr lang="en-US" smtClean="0"/>
              <a:t>Acute </a:t>
            </a:r>
            <a:r>
              <a:rPr lang="en-US" smtClean="0"/>
              <a:t>coronary </a:t>
            </a:r>
            <a:r>
              <a:rPr lang="en-US" dirty="0" err="1" smtClean="0"/>
              <a:t>sindrom</a:t>
            </a:r>
            <a:r>
              <a:rPr lang="en-US" dirty="0" smtClean="0"/>
              <a:t/>
            </a:r>
            <a:br>
              <a:rPr lang="en-US" dirty="0" smtClean="0"/>
            </a:br>
            <a:r>
              <a:rPr lang="en-US" sz="3600" dirty="0" smtClean="0"/>
              <a:t>(etiology, epidemiology, mechanism of disease)</a:t>
            </a:r>
            <a:endParaRPr lang="en-US" sz="3600" dirty="0">
              <a:latin typeface="Times New Roman" pitchFamily="18" charset="0"/>
              <a:cs typeface="Times New Roman" pitchFamily="18" charset="0"/>
            </a:endParaRPr>
          </a:p>
        </p:txBody>
      </p:sp>
      <p:sp>
        <p:nvSpPr>
          <p:cNvPr id="5" name="Subtitle 4"/>
          <p:cNvSpPr>
            <a:spLocks noGrp="1"/>
          </p:cNvSpPr>
          <p:nvPr>
            <p:ph type="subTitle" idx="1"/>
          </p:nvPr>
        </p:nvSpPr>
        <p:spPr/>
        <p:txBody>
          <a:bodyPr/>
          <a:lstStyle/>
          <a:p>
            <a:r>
              <a:rPr lang="en-US" dirty="0" err="1" smtClean="0"/>
              <a:t>Prof.dr</a:t>
            </a:r>
            <a:r>
              <a:rPr lang="en-US" dirty="0" smtClean="0"/>
              <a:t> Vladimir </a:t>
            </a:r>
            <a:r>
              <a:rPr lang="en-US" dirty="0" err="1" smtClean="0"/>
              <a:t>Miloradovic</a:t>
            </a:r>
            <a:r>
              <a:rPr lang="en-US" dirty="0" smtClean="0"/>
              <a:t>, </a:t>
            </a:r>
            <a:r>
              <a:rPr lang="en-US" dirty="0" err="1" smtClean="0"/>
              <a:t>MD,PhD</a:t>
            </a:r>
            <a:endParaRPr lang="en-US" dirty="0" smtClean="0"/>
          </a:p>
          <a:p>
            <a:r>
              <a:rPr lang="en-US" dirty="0" smtClean="0"/>
              <a:t>FMS </a:t>
            </a:r>
            <a:r>
              <a:rPr lang="en-US" dirty="0" err="1" smtClean="0"/>
              <a:t>Kragujevac,University</a:t>
            </a:r>
            <a:r>
              <a:rPr lang="en-US" dirty="0" smtClean="0"/>
              <a:t> of </a:t>
            </a:r>
            <a:r>
              <a:rPr lang="en-US" dirty="0" err="1" smtClean="0"/>
              <a:t>Kragujevac</a:t>
            </a:r>
            <a:endParaRPr lang="en-US" dirty="0" smtClean="0"/>
          </a:p>
          <a:p>
            <a:endParaRPr lang="en-US" dirty="0">
              <a:latin typeface="Times New Roman" pitchFamily="18" charset="0"/>
              <a:cs typeface="Times New Roman" pitchFamily="18" charset="0"/>
            </a:endParaRPr>
          </a:p>
        </p:txBody>
      </p:sp>
      <p:pic>
        <p:nvPicPr>
          <p:cNvPr id="80898" name="Picture 2"/>
          <p:cNvPicPr>
            <a:picLocks noChangeAspect="1" noChangeArrowheads="1"/>
          </p:cNvPicPr>
          <p:nvPr/>
        </p:nvPicPr>
        <p:blipFill>
          <a:blip r:embed="rId2"/>
          <a:srcRect/>
          <a:stretch>
            <a:fillRect/>
          </a:stretch>
        </p:blipFill>
        <p:spPr bwMode="auto">
          <a:xfrm>
            <a:off x="3657600" y="228600"/>
            <a:ext cx="1676399" cy="213359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1738125"/>
            <a:ext cx="3954116" cy="3557338"/>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007CC2"/>
              </a:solidFill>
              <a:effectLst/>
              <a:uLnTx/>
              <a:uFillTx/>
              <a:latin typeface="Arial"/>
              <a:ea typeface="+mn-ea"/>
              <a:cs typeface="+mn-cs"/>
            </a:endParaRPr>
          </a:p>
        </p:txBody>
      </p:sp>
      <p:sp>
        <p:nvSpPr>
          <p:cNvPr id="10" name="Rectangle 2"/>
          <p:cNvSpPr>
            <a:spLocks noGrp="1" noChangeArrowheads="1"/>
          </p:cNvSpPr>
          <p:nvPr>
            <p:ph type="title"/>
          </p:nvPr>
        </p:nvSpPr>
        <p:spPr/>
        <p:txBody>
          <a:bodyPr/>
          <a:lstStyle/>
          <a:p>
            <a:pPr lvl="0"/>
            <a:r>
              <a:rPr lang="en-US" sz="2800" dirty="0"/>
              <a:t>Prevalence and Incidence of Coronary </a:t>
            </a:r>
            <a:br>
              <a:rPr lang="en-US" sz="2800" dirty="0"/>
            </a:br>
            <a:r>
              <a:rPr lang="en-US" sz="2800" dirty="0"/>
              <a:t>Heart Disease</a:t>
            </a:r>
            <a:endParaRPr lang="en-US" altLang="ja-JP" sz="2400" dirty="0"/>
          </a:p>
        </p:txBody>
      </p:sp>
      <p:sp>
        <p:nvSpPr>
          <p:cNvPr id="166" name="Text Placeholder 2"/>
          <p:cNvSpPr>
            <a:spLocks noGrp="1"/>
          </p:cNvSpPr>
          <p:nvPr>
            <p:ph type="body" sz="quarter" idx="4294967295"/>
          </p:nvPr>
        </p:nvSpPr>
        <p:spPr>
          <a:xfrm>
            <a:off x="496849" y="6038850"/>
            <a:ext cx="6857292" cy="784830"/>
          </a:xfrm>
        </p:spPr>
        <p:txBody>
          <a:bodyPr/>
          <a:lstStyle/>
          <a:p>
            <a:pPr marL="0" indent="0">
              <a:buNone/>
            </a:pPr>
            <a:r>
              <a:rPr lang="en-US" sz="900" dirty="0"/>
              <a:t>1. WHO. Cardiovascular diseases (CVDs). http://www.who.int/mediacentre/factsheets/fs317/en/. Accessed November 10, 2017. </a:t>
            </a:r>
            <a:br>
              <a:rPr lang="en-US" sz="900" dirty="0"/>
            </a:br>
            <a:r>
              <a:rPr lang="en-US" sz="900" dirty="0"/>
              <a:t>2. GBD 2016 Collaborators. </a:t>
            </a:r>
            <a:r>
              <a:rPr lang="en-US" sz="900" i="1" dirty="0"/>
              <a:t>Lancet. </a:t>
            </a:r>
            <a:r>
              <a:rPr lang="en-US" sz="900" dirty="0"/>
              <a:t>2017;390:1211-1259. 3.WHO. Prevention of Recurrences of Myocardial Infarction and Stroke Study. http://www.who.int/cardiovascular_diseases/priorities/secondary_prevention/country/en/index1.html. Accessed November 10, 2017. 4.</a:t>
            </a:r>
            <a:r>
              <a:rPr lang="nb-NO" sz="900" dirty="0"/>
              <a:t> Mathers CD, et al. </a:t>
            </a:r>
            <a:r>
              <a:rPr lang="nb-NO" sz="900" i="1" dirty="0"/>
              <a:t>PLoS Med</a:t>
            </a:r>
            <a:r>
              <a:rPr lang="nb-NO" sz="900" dirty="0"/>
              <a:t>. 2006;3:e442. 5. </a:t>
            </a:r>
            <a:r>
              <a:rPr lang="nb-NO" sz="900" dirty="0">
                <a:solidFill>
                  <a:srgbClr val="000000"/>
                </a:solidFill>
              </a:rPr>
              <a:t>AHA. 2016. </a:t>
            </a:r>
            <a:r>
              <a:rPr lang="nb-NO" sz="900" i="1" dirty="0">
                <a:solidFill>
                  <a:srgbClr val="000000"/>
                </a:solidFill>
              </a:rPr>
              <a:t>Projections of Cardiovascular Disease Prevalence and Costs (Technical Report): 2015–2035</a:t>
            </a:r>
            <a:r>
              <a:rPr lang="nb-NO" sz="900" dirty="0">
                <a:solidFill>
                  <a:srgbClr val="000000"/>
                </a:solidFill>
              </a:rPr>
              <a:t>. Washington, DC: American Heart Association.</a:t>
            </a:r>
            <a:r>
              <a:rPr lang="en-US" sz="900" dirty="0"/>
              <a:t> </a:t>
            </a:r>
          </a:p>
        </p:txBody>
      </p:sp>
      <p:sp>
        <p:nvSpPr>
          <p:cNvPr id="2" name="Content Placeholder 1"/>
          <p:cNvSpPr>
            <a:spLocks noGrp="1"/>
          </p:cNvSpPr>
          <p:nvPr>
            <p:ph idx="4294967295"/>
          </p:nvPr>
        </p:nvSpPr>
        <p:spPr>
          <a:xfrm>
            <a:off x="0" y="1314450"/>
            <a:ext cx="8456613" cy="369332"/>
          </a:xfrm>
        </p:spPr>
        <p:txBody>
          <a:bodyPr/>
          <a:lstStyle/>
          <a:p>
            <a:pPr marL="0" indent="0" algn="ctr" defTabSz="457200">
              <a:spcBef>
                <a:spcPts val="0"/>
              </a:spcBef>
              <a:buNone/>
            </a:pPr>
            <a:r>
              <a:rPr lang="en-US" sz="1800" b="1" i="0" dirty="0">
                <a:solidFill>
                  <a:schemeClr val="accent1"/>
                </a:solidFill>
              </a:rPr>
              <a:t>Epidemiological Data 2015-2035</a:t>
            </a:r>
          </a:p>
        </p:txBody>
      </p:sp>
      <p:sp>
        <p:nvSpPr>
          <p:cNvPr id="68" name="Rectangle 67"/>
          <p:cNvSpPr/>
          <p:nvPr/>
        </p:nvSpPr>
        <p:spPr>
          <a:xfrm>
            <a:off x="0" y="5378638"/>
            <a:ext cx="9151588" cy="611584"/>
          </a:xfrm>
          <a:prstGeom prst="rect">
            <a:avLst/>
          </a:prstGeom>
          <a:solidFill>
            <a:srgbClr val="007CC2"/>
          </a:solidFill>
        </p:spPr>
        <p:txBody>
          <a:bodyPr wrap="square" lIns="0" tIns="0" rIns="0" bIns="0" anchor="ctr" anchorCtr="0">
            <a:noAutofit/>
          </a:bodyPr>
          <a:lstStyle/>
          <a:p>
            <a:pPr marL="0" marR="0" lvl="0" indent="0" algn="ctr" defTabSz="914400" rtl="0" eaLnBrk="1" fontAlgn="auto" latinLnBrk="0" hangingPunct="1">
              <a:lnSpc>
                <a:spcPct val="100000"/>
              </a:lnSpc>
              <a:spcBef>
                <a:spcPts val="20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Arial"/>
                <a:ea typeface="+mn-ea"/>
                <a:cs typeface="+mn-cs"/>
              </a:rPr>
              <a:t>CHD is a growing health concern, as the prevalence is expected to rise </a:t>
            </a:r>
            <a:br>
              <a:rPr kumimoji="0" lang="en-US" sz="1600" b="1" i="0" u="none" strike="noStrike" kern="1200" cap="none" spc="0" normalizeH="0" baseline="0" noProof="0" dirty="0">
                <a:ln>
                  <a:noFill/>
                </a:ln>
                <a:solidFill>
                  <a:prstClr val="white"/>
                </a:solidFill>
                <a:effectLst/>
                <a:uLnTx/>
                <a:uFillTx/>
                <a:latin typeface="Arial"/>
                <a:ea typeface="+mn-ea"/>
                <a:cs typeface="+mn-cs"/>
              </a:rPr>
            </a:br>
            <a:r>
              <a:rPr kumimoji="0" lang="en-US" sz="1600" b="1" i="0" u="none" strike="noStrike" kern="1200" cap="none" spc="0" normalizeH="0" baseline="0" noProof="0" dirty="0">
                <a:ln>
                  <a:noFill/>
                </a:ln>
                <a:solidFill>
                  <a:prstClr val="white"/>
                </a:solidFill>
                <a:effectLst/>
                <a:uLnTx/>
                <a:uFillTx/>
                <a:latin typeface="Arial"/>
                <a:ea typeface="+mn-ea"/>
                <a:cs typeface="+mn-cs"/>
              </a:rPr>
              <a:t>in part due to the aging global population</a:t>
            </a:r>
            <a:r>
              <a:rPr kumimoji="0" lang="en-US" sz="1600" b="1" i="0" u="none" strike="noStrike" kern="1200" cap="none" spc="0" normalizeH="0" baseline="30000" noProof="0" dirty="0">
                <a:ln>
                  <a:noFill/>
                </a:ln>
                <a:solidFill>
                  <a:prstClr val="white"/>
                </a:solidFill>
                <a:effectLst/>
                <a:uLnTx/>
                <a:uFillTx/>
                <a:latin typeface="Arial"/>
                <a:ea typeface="+mn-ea"/>
                <a:cs typeface="+mn-cs"/>
              </a:rPr>
              <a:t>5</a:t>
            </a:r>
          </a:p>
        </p:txBody>
      </p:sp>
      <p:sp>
        <p:nvSpPr>
          <p:cNvPr id="4" name="Rectangle 3"/>
          <p:cNvSpPr/>
          <p:nvPr/>
        </p:nvSpPr>
        <p:spPr>
          <a:xfrm>
            <a:off x="82295" y="2100093"/>
            <a:ext cx="3776349" cy="3056734"/>
          </a:xfrm>
          <a:prstGeom prst="rect">
            <a:avLst/>
          </a:prstGeom>
        </p:spPr>
        <p:txBody>
          <a:bodyPr wrap="square">
            <a:spAutoFit/>
          </a:bodyPr>
          <a:lstStyle/>
          <a:p>
            <a:pPr marL="177800" marR="0" lvl="0" indent="-177800" algn="l" defTabSz="548640" rtl="0" eaLnBrk="1" fontAlgn="auto" latinLnBrk="0" hangingPunct="1">
              <a:lnSpc>
                <a:spcPct val="100000"/>
              </a:lnSpc>
              <a:spcBef>
                <a:spcPts val="1200"/>
              </a:spcBef>
              <a:spcAft>
                <a:spcPts val="0"/>
              </a:spcAft>
              <a:buClr>
                <a:srgbClr val="007CC2"/>
              </a:buClr>
              <a:buSzTx/>
              <a:buFont typeface="Arial" panose="020B0604020202020204" pitchFamily="34" charset="0"/>
              <a:buChar char="•"/>
              <a:tabLst/>
              <a:defRPr/>
            </a:pPr>
            <a:r>
              <a:rPr kumimoji="0" lang="en-US" sz="1400" b="1" i="0" u="none" strike="noStrike" kern="0" cap="none" spc="0" normalizeH="0" baseline="0" noProof="0" dirty="0">
                <a:ln>
                  <a:noFill/>
                </a:ln>
                <a:solidFill>
                  <a:prstClr val="black"/>
                </a:solidFill>
                <a:effectLst/>
                <a:uLnTx/>
                <a:uFillTx/>
                <a:latin typeface="Arial"/>
                <a:ea typeface="+mn-ea"/>
                <a:cs typeface="+mn-cs"/>
              </a:rPr>
              <a:t>Globally, an estimated 17.7 million people died from CVD in 2015</a:t>
            </a:r>
            <a:r>
              <a:rPr kumimoji="0" lang="en-US" sz="1400" b="1" i="0" u="none" strike="noStrike" kern="0" cap="none" spc="0" normalizeH="0" baseline="30000" noProof="0" dirty="0">
                <a:ln>
                  <a:noFill/>
                </a:ln>
                <a:solidFill>
                  <a:prstClr val="black"/>
                </a:solidFill>
                <a:effectLst/>
                <a:uLnTx/>
                <a:uFillTx/>
                <a:latin typeface="Arial"/>
                <a:ea typeface="+mn-ea"/>
                <a:cs typeface="+mn-cs"/>
              </a:rPr>
              <a:t>1</a:t>
            </a:r>
            <a:endParaRPr kumimoji="0" lang="en-US" sz="1400" b="1" i="0" u="none" strike="noStrike" kern="0" cap="none" spc="0" normalizeH="0" baseline="0" noProof="0" dirty="0">
              <a:ln>
                <a:noFill/>
              </a:ln>
              <a:solidFill>
                <a:prstClr val="black"/>
              </a:solidFill>
              <a:effectLst/>
              <a:uLnTx/>
              <a:uFillTx/>
              <a:latin typeface="Arial"/>
              <a:ea typeface="+mn-ea"/>
              <a:cs typeface="+mn-cs"/>
            </a:endParaRPr>
          </a:p>
          <a:p>
            <a:pPr marL="342900" marR="0" lvl="1" indent="-177800" algn="l" defTabSz="548640" rtl="0" eaLnBrk="1" fontAlgn="auto" latinLnBrk="0" hangingPunct="1">
              <a:lnSpc>
                <a:spcPct val="100000"/>
              </a:lnSpc>
              <a:spcBef>
                <a:spcPts val="600"/>
              </a:spcBef>
              <a:spcAft>
                <a:spcPts val="0"/>
              </a:spcAft>
              <a:buClr>
                <a:srgbClr val="007CC2"/>
              </a:buClr>
              <a:buSzTx/>
              <a:buFont typeface="Arial" panose="020B0604020202020204" pitchFamily="34" charset="0"/>
              <a:buChar char="─"/>
              <a:tabLst/>
              <a:defRPr/>
            </a:pPr>
            <a:r>
              <a:rPr kumimoji="0" lang="en-US" sz="1400" b="0" i="0" u="none" strike="noStrike" kern="0" cap="none" spc="0" normalizeH="0" baseline="0" noProof="0" dirty="0">
                <a:ln>
                  <a:noFill/>
                </a:ln>
                <a:solidFill>
                  <a:prstClr val="black"/>
                </a:solidFill>
                <a:effectLst/>
                <a:uLnTx/>
                <a:uFillTx/>
                <a:latin typeface="Arial"/>
                <a:ea typeface="+mn-ea"/>
                <a:cs typeface="+mn-cs"/>
              </a:rPr>
              <a:t>Of these deaths, an estimated 7.4 million were due to coronary heart disease</a:t>
            </a:r>
          </a:p>
          <a:p>
            <a:pPr marL="177800" marR="0" lvl="0" indent="-177800" algn="l" defTabSz="548640" rtl="0" eaLnBrk="1" fontAlgn="auto" latinLnBrk="0" hangingPunct="1">
              <a:lnSpc>
                <a:spcPct val="100000"/>
              </a:lnSpc>
              <a:spcBef>
                <a:spcPts val="1200"/>
              </a:spcBef>
              <a:spcAft>
                <a:spcPts val="0"/>
              </a:spcAft>
              <a:buClr>
                <a:srgbClr val="007CC2"/>
              </a:buClr>
              <a:buSzTx/>
              <a:buFont typeface="Arial" panose="020B0604020202020204" pitchFamily="34" charset="0"/>
              <a:buChar char="•"/>
              <a:tabLst/>
              <a:defRPr/>
            </a:pPr>
            <a:r>
              <a:rPr kumimoji="0" lang="en-US" sz="1400" b="1" i="0" u="none" strike="noStrike" kern="0" cap="none" spc="0" normalizeH="0" baseline="0" noProof="0" dirty="0">
                <a:ln>
                  <a:noFill/>
                </a:ln>
                <a:solidFill>
                  <a:prstClr val="black"/>
                </a:solidFill>
                <a:effectLst/>
                <a:uLnTx/>
                <a:uFillTx/>
                <a:latin typeface="Arial"/>
                <a:ea typeface="+mn-ea"/>
                <a:cs typeface="+mn-cs"/>
              </a:rPr>
              <a:t>Globally, an estimated 20.7 million people will have a new coronary event</a:t>
            </a:r>
            <a:r>
              <a:rPr kumimoji="0" lang="en-US" sz="1400" b="1" i="0" u="none" strike="noStrike" kern="0" cap="none" spc="0" normalizeH="0" baseline="30000" noProof="0" dirty="0">
                <a:ln>
                  <a:noFill/>
                </a:ln>
                <a:solidFill>
                  <a:prstClr val="black"/>
                </a:solidFill>
                <a:effectLst/>
                <a:uLnTx/>
                <a:uFillTx/>
                <a:latin typeface="Arial"/>
                <a:ea typeface="+mn-ea"/>
                <a:cs typeface="+mn-cs"/>
              </a:rPr>
              <a:t>2</a:t>
            </a:r>
            <a:endParaRPr kumimoji="0" lang="en-US" sz="1400" b="1" i="0" u="none" strike="noStrike" kern="0" cap="none" spc="0" normalizeH="0" baseline="0" noProof="0" dirty="0">
              <a:ln>
                <a:noFill/>
              </a:ln>
              <a:solidFill>
                <a:prstClr val="black"/>
              </a:solidFill>
              <a:effectLst/>
              <a:uLnTx/>
              <a:uFillTx/>
              <a:latin typeface="Arial"/>
              <a:ea typeface="+mn-ea"/>
              <a:cs typeface="+mn-cs"/>
            </a:endParaRPr>
          </a:p>
          <a:p>
            <a:pPr marL="342900" marR="0" lvl="1" indent="-165100" algn="l" defTabSz="548640" rtl="0" eaLnBrk="1" fontAlgn="auto" latinLnBrk="0" hangingPunct="1">
              <a:lnSpc>
                <a:spcPct val="100000"/>
              </a:lnSpc>
              <a:spcBef>
                <a:spcPts val="600"/>
              </a:spcBef>
              <a:spcAft>
                <a:spcPts val="0"/>
              </a:spcAft>
              <a:buClr>
                <a:srgbClr val="007CC2"/>
              </a:buClr>
              <a:buSzTx/>
              <a:buFont typeface="Arial" panose="020B0604020202020204" pitchFamily="34" charset="0"/>
              <a:buChar char="─"/>
              <a:tabLst/>
              <a:defRPr/>
            </a:pPr>
            <a:r>
              <a:rPr kumimoji="0" lang="en-US" sz="1400" b="0" i="0" u="none" strike="noStrike" kern="0" cap="none" spc="0" normalizeH="0" baseline="0" noProof="0" dirty="0">
                <a:ln>
                  <a:noFill/>
                </a:ln>
                <a:solidFill>
                  <a:prstClr val="black"/>
                </a:solidFill>
                <a:effectLst/>
                <a:uLnTx/>
                <a:uFillTx/>
                <a:latin typeface="Arial"/>
                <a:ea typeface="+mn-ea"/>
                <a:cs typeface="+mn-cs"/>
              </a:rPr>
              <a:t>There are 32.4 million myocardial infarctions worldwide every year</a:t>
            </a:r>
            <a:r>
              <a:rPr kumimoji="0" lang="en-US" sz="1400" b="0" i="0" u="none" strike="noStrike" kern="0" cap="none" spc="0" normalizeH="0" baseline="30000" noProof="0" dirty="0">
                <a:ln>
                  <a:noFill/>
                </a:ln>
                <a:solidFill>
                  <a:prstClr val="black"/>
                </a:solidFill>
                <a:effectLst/>
                <a:uLnTx/>
                <a:uFillTx/>
                <a:latin typeface="Arial"/>
                <a:ea typeface="+mn-ea"/>
                <a:cs typeface="+mn-cs"/>
              </a:rPr>
              <a:t>3</a:t>
            </a:r>
            <a:endParaRPr kumimoji="0" lang="en-US" sz="1400" b="0" i="0" u="none" strike="noStrike" kern="0" cap="none" spc="0" normalizeH="0" baseline="0" noProof="0" dirty="0">
              <a:ln>
                <a:noFill/>
              </a:ln>
              <a:solidFill>
                <a:prstClr val="black"/>
              </a:solidFill>
              <a:effectLst/>
              <a:uLnTx/>
              <a:uFillTx/>
              <a:latin typeface="Arial"/>
              <a:ea typeface="+mn-ea"/>
              <a:cs typeface="+mn-cs"/>
            </a:endParaRPr>
          </a:p>
          <a:p>
            <a:pPr marL="177800" marR="0" lvl="0" indent="-177800" algn="l" defTabSz="548640" rtl="0" eaLnBrk="1" fontAlgn="auto" latinLnBrk="0" hangingPunct="1">
              <a:lnSpc>
                <a:spcPct val="100000"/>
              </a:lnSpc>
              <a:spcBef>
                <a:spcPts val="1200"/>
              </a:spcBef>
              <a:spcAft>
                <a:spcPts val="0"/>
              </a:spcAft>
              <a:buClr>
                <a:srgbClr val="007CC2"/>
              </a:buClr>
              <a:buSzTx/>
              <a:buFont typeface="Arial" panose="020B0604020202020204" pitchFamily="34" charset="0"/>
              <a:buChar char="•"/>
              <a:tabLst/>
              <a:defRPr/>
            </a:pPr>
            <a:r>
              <a:rPr kumimoji="0" lang="en-US" sz="1400" b="1" i="0" u="none" strike="noStrike" kern="0" cap="none" spc="0" normalizeH="0" baseline="0" noProof="0" dirty="0">
                <a:ln>
                  <a:noFill/>
                </a:ln>
                <a:solidFill>
                  <a:prstClr val="black"/>
                </a:solidFill>
                <a:effectLst/>
                <a:uLnTx/>
                <a:uFillTx/>
                <a:latin typeface="Arial"/>
                <a:ea typeface="+mn-ea"/>
                <a:cs typeface="+mn-cs"/>
              </a:rPr>
              <a:t>Ischemic heart disease is projected to be one of the leading causes of global burden of disease by 2030</a:t>
            </a:r>
            <a:r>
              <a:rPr kumimoji="0" lang="en-US" sz="1400" b="1" i="0" u="none" strike="noStrike" kern="0" cap="none" spc="0" normalizeH="0" baseline="30000" noProof="0" dirty="0">
                <a:ln>
                  <a:noFill/>
                </a:ln>
                <a:solidFill>
                  <a:prstClr val="black"/>
                </a:solidFill>
                <a:effectLst/>
                <a:uLnTx/>
                <a:uFillTx/>
                <a:latin typeface="Arial"/>
                <a:ea typeface="+mn-ea"/>
                <a:cs typeface="+mn-cs"/>
              </a:rPr>
              <a:t>4</a:t>
            </a:r>
            <a:endParaRPr kumimoji="0" lang="en-US" sz="1400" b="0" i="0" u="none" strike="noStrike" kern="0" cap="none" spc="0" normalizeH="0" baseline="30000" noProof="0" dirty="0">
              <a:ln>
                <a:noFill/>
              </a:ln>
              <a:solidFill>
                <a:prstClr val="black"/>
              </a:solidFill>
              <a:effectLst/>
              <a:uLnTx/>
              <a:uFillTx/>
              <a:latin typeface="Arial"/>
              <a:ea typeface="+mn-ea"/>
              <a:cs typeface="+mn-cs"/>
            </a:endParaRPr>
          </a:p>
          <a:p>
            <a:pPr marL="0" marR="0" lvl="0" indent="0" algn="ctr" defTabSz="444500" rtl="0" eaLnBrk="1" fontAlgn="auto" latinLnBrk="0" hangingPunct="1">
              <a:lnSpc>
                <a:spcPct val="95000"/>
              </a:lnSpc>
              <a:spcBef>
                <a:spcPts val="200"/>
              </a:spcBef>
              <a:spcAft>
                <a:spcPts val="0"/>
              </a:spcAft>
              <a:buClrTx/>
              <a:buSzTx/>
              <a:buFontTx/>
              <a:buNone/>
              <a:tabLst/>
              <a:defRPr/>
            </a:pPr>
            <a:endParaRPr kumimoji="0" lang="en-US" sz="1100" b="0" i="0" u="none" strike="noStrike" kern="1200" cap="none" spc="0" normalizeH="0" baseline="30000" noProof="0" dirty="0">
              <a:ln>
                <a:noFill/>
              </a:ln>
              <a:solidFill>
                <a:prstClr val="black"/>
              </a:solidFill>
              <a:effectLst/>
              <a:uLnTx/>
              <a:uFillTx/>
              <a:latin typeface="Arial"/>
              <a:ea typeface="+mn-ea"/>
              <a:cs typeface="+mn-cs"/>
            </a:endParaRPr>
          </a:p>
        </p:txBody>
      </p:sp>
      <p:cxnSp>
        <p:nvCxnSpPr>
          <p:cNvPr id="11" name="Straight Connector 10"/>
          <p:cNvCxnSpPr/>
          <p:nvPr/>
        </p:nvCxnSpPr>
        <p:spPr>
          <a:xfrm>
            <a:off x="0" y="1738125"/>
            <a:ext cx="9144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5" name="Group 4"/>
          <p:cNvGrpSpPr/>
          <p:nvPr/>
        </p:nvGrpSpPr>
        <p:grpSpPr>
          <a:xfrm>
            <a:off x="4064000" y="2199282"/>
            <a:ext cx="5765800" cy="3023633"/>
            <a:chOff x="3662070" y="2246460"/>
            <a:chExt cx="5481930" cy="2875676"/>
          </a:xfrm>
        </p:grpSpPr>
        <p:grpSp>
          <p:nvGrpSpPr>
            <p:cNvPr id="6" name="Group 12">
              <a:extLst>
                <a:ext uri="{FF2B5EF4-FFF2-40B4-BE49-F238E27FC236}">
                  <a16:creationId xmlns:a16="http://schemas.microsoft.com/office/drawing/2014/main" xmlns="" id="{B5A3CB89-0232-4C19-9B54-30509A005EF6}"/>
                </a:ext>
              </a:extLst>
            </p:cNvPr>
            <p:cNvGrpSpPr/>
            <p:nvPr/>
          </p:nvGrpSpPr>
          <p:grpSpPr>
            <a:xfrm>
              <a:off x="4090812" y="2433177"/>
              <a:ext cx="330606" cy="2382204"/>
              <a:chOff x="393394" y="2290737"/>
              <a:chExt cx="354584" cy="3278314"/>
            </a:xfrm>
          </p:grpSpPr>
          <p:sp>
            <p:nvSpPr>
              <p:cNvPr id="159" name="TextBox 158">
                <a:extLst>
                  <a:ext uri="{FF2B5EF4-FFF2-40B4-BE49-F238E27FC236}">
                    <a16:creationId xmlns:a16="http://schemas.microsoft.com/office/drawing/2014/main" xmlns="" id="{7CF50DF1-3433-4C10-87A6-F80E7789BE57}"/>
                  </a:ext>
                </a:extLst>
              </p:cNvPr>
              <p:cNvSpPr txBox="1"/>
              <p:nvPr/>
            </p:nvSpPr>
            <p:spPr>
              <a:xfrm>
                <a:off x="478352" y="5292052"/>
                <a:ext cx="269626" cy="276999"/>
              </a:xfrm>
              <a:prstGeom prst="rect">
                <a:avLst/>
              </a:prstGeom>
              <a:noFill/>
            </p:spPr>
            <p:txBody>
              <a:bodyPr wrap="none" rtlCol="0" anchor="ctr">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a:ea typeface="+mn-ea"/>
                    <a:cs typeface="+mn-cs"/>
                  </a:rPr>
                  <a:t>0</a:t>
                </a:r>
              </a:p>
            </p:txBody>
          </p:sp>
          <p:sp>
            <p:nvSpPr>
              <p:cNvPr id="160" name="TextBox 159">
                <a:extLst>
                  <a:ext uri="{FF2B5EF4-FFF2-40B4-BE49-F238E27FC236}">
                    <a16:creationId xmlns:a16="http://schemas.microsoft.com/office/drawing/2014/main" xmlns="" id="{ABBEAACD-BBDB-44AF-940A-5F79180E42AF}"/>
                  </a:ext>
                </a:extLst>
              </p:cNvPr>
              <p:cNvSpPr txBox="1"/>
              <p:nvPr/>
            </p:nvSpPr>
            <p:spPr>
              <a:xfrm>
                <a:off x="393394" y="2290737"/>
                <a:ext cx="354584" cy="276999"/>
              </a:xfrm>
              <a:prstGeom prst="rect">
                <a:avLst/>
              </a:prstGeom>
              <a:noFill/>
            </p:spPr>
            <p:txBody>
              <a:bodyPr wrap="none" rtlCol="0" anchor="ctr">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a:ea typeface="+mn-ea"/>
                    <a:cs typeface="+mn-cs"/>
                  </a:rPr>
                  <a:t>12</a:t>
                </a:r>
              </a:p>
            </p:txBody>
          </p:sp>
          <p:sp>
            <p:nvSpPr>
              <p:cNvPr id="161" name="TextBox 160">
                <a:extLst>
                  <a:ext uri="{FF2B5EF4-FFF2-40B4-BE49-F238E27FC236}">
                    <a16:creationId xmlns:a16="http://schemas.microsoft.com/office/drawing/2014/main" xmlns="" id="{8C417DC5-99F0-4C58-A811-84AD8AD3D84A}"/>
                  </a:ext>
                </a:extLst>
              </p:cNvPr>
              <p:cNvSpPr txBox="1"/>
              <p:nvPr/>
            </p:nvSpPr>
            <p:spPr>
              <a:xfrm>
                <a:off x="393394" y="2790956"/>
                <a:ext cx="354584" cy="276999"/>
              </a:xfrm>
              <a:prstGeom prst="rect">
                <a:avLst/>
              </a:prstGeom>
              <a:noFill/>
            </p:spPr>
            <p:txBody>
              <a:bodyPr wrap="none" rtlCol="0" anchor="ctr">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a:ea typeface="+mn-ea"/>
                    <a:cs typeface="+mn-cs"/>
                  </a:rPr>
                  <a:t>10</a:t>
                </a:r>
              </a:p>
            </p:txBody>
          </p:sp>
          <p:sp>
            <p:nvSpPr>
              <p:cNvPr id="162" name="TextBox 161">
                <a:extLst>
                  <a:ext uri="{FF2B5EF4-FFF2-40B4-BE49-F238E27FC236}">
                    <a16:creationId xmlns:a16="http://schemas.microsoft.com/office/drawing/2014/main" xmlns="" id="{E36AD6DA-5215-4227-BF04-89545AE50D11}"/>
                  </a:ext>
                </a:extLst>
              </p:cNvPr>
              <p:cNvSpPr txBox="1"/>
              <p:nvPr/>
            </p:nvSpPr>
            <p:spPr>
              <a:xfrm>
                <a:off x="478352" y="3291175"/>
                <a:ext cx="269626" cy="276999"/>
              </a:xfrm>
              <a:prstGeom prst="rect">
                <a:avLst/>
              </a:prstGeom>
              <a:noFill/>
            </p:spPr>
            <p:txBody>
              <a:bodyPr wrap="none" rtlCol="0" anchor="ctr">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a:ea typeface="+mn-ea"/>
                    <a:cs typeface="+mn-cs"/>
                  </a:rPr>
                  <a:t>8</a:t>
                </a:r>
              </a:p>
            </p:txBody>
          </p:sp>
          <p:sp>
            <p:nvSpPr>
              <p:cNvPr id="163" name="TextBox 162">
                <a:extLst>
                  <a:ext uri="{FF2B5EF4-FFF2-40B4-BE49-F238E27FC236}">
                    <a16:creationId xmlns:a16="http://schemas.microsoft.com/office/drawing/2014/main" xmlns="" id="{FEADC684-EB96-408A-900B-B463C76C6053}"/>
                  </a:ext>
                </a:extLst>
              </p:cNvPr>
              <p:cNvSpPr txBox="1"/>
              <p:nvPr/>
            </p:nvSpPr>
            <p:spPr>
              <a:xfrm>
                <a:off x="478352" y="3791394"/>
                <a:ext cx="269626" cy="276999"/>
              </a:xfrm>
              <a:prstGeom prst="rect">
                <a:avLst/>
              </a:prstGeom>
              <a:noFill/>
            </p:spPr>
            <p:txBody>
              <a:bodyPr wrap="none" rtlCol="0" anchor="ctr">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a:ea typeface="+mn-ea"/>
                    <a:cs typeface="+mn-cs"/>
                  </a:rPr>
                  <a:t>6</a:t>
                </a:r>
              </a:p>
            </p:txBody>
          </p:sp>
          <p:sp>
            <p:nvSpPr>
              <p:cNvPr id="164" name="TextBox 163">
                <a:extLst>
                  <a:ext uri="{FF2B5EF4-FFF2-40B4-BE49-F238E27FC236}">
                    <a16:creationId xmlns:a16="http://schemas.microsoft.com/office/drawing/2014/main" xmlns="" id="{55ADDDE7-2A39-412D-BA4A-5BA7FD0F88D7}"/>
                  </a:ext>
                </a:extLst>
              </p:cNvPr>
              <p:cNvSpPr txBox="1"/>
              <p:nvPr/>
            </p:nvSpPr>
            <p:spPr>
              <a:xfrm>
                <a:off x="478352" y="4291614"/>
                <a:ext cx="269626" cy="276999"/>
              </a:xfrm>
              <a:prstGeom prst="rect">
                <a:avLst/>
              </a:prstGeom>
              <a:noFill/>
            </p:spPr>
            <p:txBody>
              <a:bodyPr wrap="none" rtlCol="0" anchor="ctr">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a:ea typeface="+mn-ea"/>
                    <a:cs typeface="+mn-cs"/>
                  </a:rPr>
                  <a:t>4</a:t>
                </a:r>
              </a:p>
            </p:txBody>
          </p:sp>
          <p:sp>
            <p:nvSpPr>
              <p:cNvPr id="165" name="TextBox 164">
                <a:extLst>
                  <a:ext uri="{FF2B5EF4-FFF2-40B4-BE49-F238E27FC236}">
                    <a16:creationId xmlns:a16="http://schemas.microsoft.com/office/drawing/2014/main" xmlns="" id="{26A0F2B5-3CA0-4511-A680-006FEB19FE71}"/>
                  </a:ext>
                </a:extLst>
              </p:cNvPr>
              <p:cNvSpPr txBox="1"/>
              <p:nvPr/>
            </p:nvSpPr>
            <p:spPr>
              <a:xfrm>
                <a:off x="478352" y="4791833"/>
                <a:ext cx="269626" cy="276999"/>
              </a:xfrm>
              <a:prstGeom prst="rect">
                <a:avLst/>
              </a:prstGeom>
              <a:noFill/>
            </p:spPr>
            <p:txBody>
              <a:bodyPr wrap="none" rtlCol="0" anchor="ctr">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a:ea typeface="+mn-ea"/>
                    <a:cs typeface="+mn-cs"/>
                  </a:rPr>
                  <a:t>2</a:t>
                </a:r>
              </a:p>
            </p:txBody>
          </p:sp>
        </p:grpSp>
        <p:grpSp>
          <p:nvGrpSpPr>
            <p:cNvPr id="7" name="Group 13">
              <a:extLst>
                <a:ext uri="{FF2B5EF4-FFF2-40B4-BE49-F238E27FC236}">
                  <a16:creationId xmlns:a16="http://schemas.microsoft.com/office/drawing/2014/main" xmlns="" id="{501DC8FB-F472-4705-822A-ED0FEE1D5E6F}"/>
                </a:ext>
              </a:extLst>
            </p:cNvPr>
            <p:cNvGrpSpPr/>
            <p:nvPr/>
          </p:nvGrpSpPr>
          <p:grpSpPr>
            <a:xfrm>
              <a:off x="4385520" y="2534001"/>
              <a:ext cx="82242" cy="2180921"/>
              <a:chOff x="693420" y="2288540"/>
              <a:chExt cx="91440" cy="2202180"/>
            </a:xfrm>
          </p:grpSpPr>
          <p:cxnSp>
            <p:nvCxnSpPr>
              <p:cNvPr id="151" name="Straight Connector 150">
                <a:extLst>
                  <a:ext uri="{FF2B5EF4-FFF2-40B4-BE49-F238E27FC236}">
                    <a16:creationId xmlns:a16="http://schemas.microsoft.com/office/drawing/2014/main" xmlns="" id="{34A3F043-1BB4-43B2-9088-7099AFEF6551}"/>
                  </a:ext>
                </a:extLst>
              </p:cNvPr>
              <p:cNvCxnSpPr>
                <a:cxnSpLocks/>
              </p:cNvCxnSpPr>
              <p:nvPr/>
            </p:nvCxnSpPr>
            <p:spPr>
              <a:xfrm>
                <a:off x="784860" y="2288540"/>
                <a:ext cx="0" cy="220218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2" name="Straight Connector 151">
                <a:extLst>
                  <a:ext uri="{FF2B5EF4-FFF2-40B4-BE49-F238E27FC236}">
                    <a16:creationId xmlns:a16="http://schemas.microsoft.com/office/drawing/2014/main" xmlns="" id="{6A69BF2E-DD22-48FB-9B33-885EFC639EAD}"/>
                  </a:ext>
                </a:extLst>
              </p:cNvPr>
              <p:cNvCxnSpPr/>
              <p:nvPr/>
            </p:nvCxnSpPr>
            <p:spPr>
              <a:xfrm>
                <a:off x="693420" y="228854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3" name="Straight Connector 152">
                <a:extLst>
                  <a:ext uri="{FF2B5EF4-FFF2-40B4-BE49-F238E27FC236}">
                    <a16:creationId xmlns:a16="http://schemas.microsoft.com/office/drawing/2014/main" xmlns="" id="{55ADC239-CDDF-4DDF-9FDF-1A7E23FEB40F}"/>
                  </a:ext>
                </a:extLst>
              </p:cNvPr>
              <p:cNvCxnSpPr/>
              <p:nvPr/>
            </p:nvCxnSpPr>
            <p:spPr>
              <a:xfrm>
                <a:off x="693420" y="265557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4" name="Straight Connector 153">
                <a:extLst>
                  <a:ext uri="{FF2B5EF4-FFF2-40B4-BE49-F238E27FC236}">
                    <a16:creationId xmlns:a16="http://schemas.microsoft.com/office/drawing/2014/main" xmlns="" id="{19EFD0E4-D4BB-46FD-87EC-32429385A5B8}"/>
                  </a:ext>
                </a:extLst>
              </p:cNvPr>
              <p:cNvCxnSpPr/>
              <p:nvPr/>
            </p:nvCxnSpPr>
            <p:spPr>
              <a:xfrm>
                <a:off x="693420" y="302260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5" name="Straight Connector 154">
                <a:extLst>
                  <a:ext uri="{FF2B5EF4-FFF2-40B4-BE49-F238E27FC236}">
                    <a16:creationId xmlns:a16="http://schemas.microsoft.com/office/drawing/2014/main" xmlns="" id="{38DB3EDE-120E-4735-98E5-68F81575D40A}"/>
                  </a:ext>
                </a:extLst>
              </p:cNvPr>
              <p:cNvCxnSpPr/>
              <p:nvPr/>
            </p:nvCxnSpPr>
            <p:spPr>
              <a:xfrm>
                <a:off x="693420" y="338963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6" name="Straight Connector 155">
                <a:extLst>
                  <a:ext uri="{FF2B5EF4-FFF2-40B4-BE49-F238E27FC236}">
                    <a16:creationId xmlns:a16="http://schemas.microsoft.com/office/drawing/2014/main" xmlns="" id="{60D37BA5-292A-4347-99A6-1B262EDF0A40}"/>
                  </a:ext>
                </a:extLst>
              </p:cNvPr>
              <p:cNvCxnSpPr/>
              <p:nvPr/>
            </p:nvCxnSpPr>
            <p:spPr>
              <a:xfrm>
                <a:off x="693420" y="37566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7" name="Straight Connector 156">
                <a:extLst>
                  <a:ext uri="{FF2B5EF4-FFF2-40B4-BE49-F238E27FC236}">
                    <a16:creationId xmlns:a16="http://schemas.microsoft.com/office/drawing/2014/main" xmlns="" id="{F39BCED1-ADEC-4B87-AF59-2E7E330F00D0}"/>
                  </a:ext>
                </a:extLst>
              </p:cNvPr>
              <p:cNvCxnSpPr/>
              <p:nvPr/>
            </p:nvCxnSpPr>
            <p:spPr>
              <a:xfrm>
                <a:off x="693420" y="412369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8" name="Straight Connector 157">
                <a:extLst>
                  <a:ext uri="{FF2B5EF4-FFF2-40B4-BE49-F238E27FC236}">
                    <a16:creationId xmlns:a16="http://schemas.microsoft.com/office/drawing/2014/main" xmlns="" id="{F1E0FDF3-7795-4882-B635-1AAC0D00B535}"/>
                  </a:ext>
                </a:extLst>
              </p:cNvPr>
              <p:cNvCxnSpPr/>
              <p:nvPr/>
            </p:nvCxnSpPr>
            <p:spPr>
              <a:xfrm>
                <a:off x="693420" y="449072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5" name="TextBox 14">
              <a:extLst>
                <a:ext uri="{FF2B5EF4-FFF2-40B4-BE49-F238E27FC236}">
                  <a16:creationId xmlns:a16="http://schemas.microsoft.com/office/drawing/2014/main" xmlns="" id="{618DE4B3-4454-4B98-A891-1C7CA75172A7}"/>
                </a:ext>
              </a:extLst>
            </p:cNvPr>
            <p:cNvSpPr txBox="1"/>
            <p:nvPr/>
          </p:nvSpPr>
          <p:spPr>
            <a:xfrm rot="16200000">
              <a:off x="3040512" y="3473112"/>
              <a:ext cx="1558776" cy="315660"/>
            </a:xfrm>
            <a:prstGeom prst="rect">
              <a:avLst/>
            </a:prstGeom>
            <a:noFill/>
          </p:spPr>
          <p:txBody>
            <a:bodyPr wrap="non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Arial"/>
                  <a:ea typeface="+mn-ea"/>
                  <a:cs typeface="+mn-cs"/>
                </a:rPr>
                <a:t>CHD Prevalence (%)</a:t>
              </a:r>
            </a:p>
          </p:txBody>
        </p:sp>
        <p:grpSp>
          <p:nvGrpSpPr>
            <p:cNvPr id="9" name="Group 15">
              <a:extLst>
                <a:ext uri="{FF2B5EF4-FFF2-40B4-BE49-F238E27FC236}">
                  <a16:creationId xmlns:a16="http://schemas.microsoft.com/office/drawing/2014/main" xmlns="" id="{AC8030D5-5B58-4AD8-B5D9-E8F607024C14}"/>
                </a:ext>
              </a:extLst>
            </p:cNvPr>
            <p:cNvGrpSpPr/>
            <p:nvPr/>
          </p:nvGrpSpPr>
          <p:grpSpPr>
            <a:xfrm>
              <a:off x="4393625" y="4801546"/>
              <a:ext cx="3504228" cy="134188"/>
              <a:chOff x="702432" y="4512686"/>
              <a:chExt cx="3896114" cy="135496"/>
            </a:xfrm>
          </p:grpSpPr>
          <p:sp>
            <p:nvSpPr>
              <p:cNvPr id="145" name="TextBox 144">
                <a:extLst>
                  <a:ext uri="{FF2B5EF4-FFF2-40B4-BE49-F238E27FC236}">
                    <a16:creationId xmlns:a16="http://schemas.microsoft.com/office/drawing/2014/main" xmlns="" id="{B2A36B8F-C810-4495-8278-B7FB90073395}"/>
                  </a:ext>
                </a:extLst>
              </p:cNvPr>
              <p:cNvSpPr txBox="1"/>
              <p:nvPr/>
            </p:nvSpPr>
            <p:spPr>
              <a:xfrm>
                <a:off x="702432" y="4512686"/>
                <a:ext cx="352291" cy="135496"/>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a:ea typeface="+mn-ea"/>
                    <a:cs typeface="+mn-cs"/>
                  </a:rPr>
                  <a:t>2015</a:t>
                </a:r>
              </a:p>
            </p:txBody>
          </p:sp>
          <p:sp>
            <p:nvSpPr>
              <p:cNvPr id="146" name="TextBox 145">
                <a:extLst>
                  <a:ext uri="{FF2B5EF4-FFF2-40B4-BE49-F238E27FC236}">
                    <a16:creationId xmlns:a16="http://schemas.microsoft.com/office/drawing/2014/main" xmlns="" id="{0DE9BB27-AB3A-4262-8488-51C82D399C0B}"/>
                  </a:ext>
                </a:extLst>
              </p:cNvPr>
              <p:cNvSpPr txBox="1"/>
              <p:nvPr/>
            </p:nvSpPr>
            <p:spPr>
              <a:xfrm>
                <a:off x="1411196" y="4512686"/>
                <a:ext cx="352291" cy="135496"/>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a:ea typeface="+mn-ea"/>
                    <a:cs typeface="+mn-cs"/>
                  </a:rPr>
                  <a:t>2019</a:t>
                </a:r>
              </a:p>
            </p:txBody>
          </p:sp>
          <p:sp>
            <p:nvSpPr>
              <p:cNvPr id="147" name="TextBox 146">
                <a:extLst>
                  <a:ext uri="{FF2B5EF4-FFF2-40B4-BE49-F238E27FC236}">
                    <a16:creationId xmlns:a16="http://schemas.microsoft.com/office/drawing/2014/main" xmlns="" id="{9BCA4934-7EA0-4714-BD74-A9A28533186F}"/>
                  </a:ext>
                </a:extLst>
              </p:cNvPr>
              <p:cNvSpPr txBox="1"/>
              <p:nvPr/>
            </p:nvSpPr>
            <p:spPr>
              <a:xfrm>
                <a:off x="2119961" y="4512686"/>
                <a:ext cx="352291" cy="135496"/>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a:ea typeface="+mn-ea"/>
                    <a:cs typeface="+mn-cs"/>
                  </a:rPr>
                  <a:t>2023</a:t>
                </a:r>
              </a:p>
            </p:txBody>
          </p:sp>
          <p:sp>
            <p:nvSpPr>
              <p:cNvPr id="148" name="TextBox 147">
                <a:extLst>
                  <a:ext uri="{FF2B5EF4-FFF2-40B4-BE49-F238E27FC236}">
                    <a16:creationId xmlns:a16="http://schemas.microsoft.com/office/drawing/2014/main" xmlns="" id="{08E7331F-C154-4464-852E-3628A9622BDF}"/>
                  </a:ext>
                </a:extLst>
              </p:cNvPr>
              <p:cNvSpPr txBox="1"/>
              <p:nvPr/>
            </p:nvSpPr>
            <p:spPr>
              <a:xfrm>
                <a:off x="2828724" y="4512686"/>
                <a:ext cx="352291" cy="135496"/>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a:ea typeface="+mn-ea"/>
                    <a:cs typeface="+mn-cs"/>
                  </a:rPr>
                  <a:t>2027</a:t>
                </a:r>
              </a:p>
            </p:txBody>
          </p:sp>
          <p:sp>
            <p:nvSpPr>
              <p:cNvPr id="149" name="TextBox 148">
                <a:extLst>
                  <a:ext uri="{FF2B5EF4-FFF2-40B4-BE49-F238E27FC236}">
                    <a16:creationId xmlns:a16="http://schemas.microsoft.com/office/drawing/2014/main" xmlns="" id="{90B4BA63-7866-4092-AF77-1EB544246126}"/>
                  </a:ext>
                </a:extLst>
              </p:cNvPr>
              <p:cNvSpPr txBox="1"/>
              <p:nvPr/>
            </p:nvSpPr>
            <p:spPr>
              <a:xfrm>
                <a:off x="3537490" y="4512686"/>
                <a:ext cx="352291" cy="135496"/>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a:ea typeface="+mn-ea"/>
                    <a:cs typeface="+mn-cs"/>
                  </a:rPr>
                  <a:t>2031</a:t>
                </a:r>
              </a:p>
            </p:txBody>
          </p:sp>
          <p:sp>
            <p:nvSpPr>
              <p:cNvPr id="150" name="TextBox 149">
                <a:extLst>
                  <a:ext uri="{FF2B5EF4-FFF2-40B4-BE49-F238E27FC236}">
                    <a16:creationId xmlns:a16="http://schemas.microsoft.com/office/drawing/2014/main" xmlns="" id="{EAC35BFA-FBF9-4374-B117-0149192C53A6}"/>
                  </a:ext>
                </a:extLst>
              </p:cNvPr>
              <p:cNvSpPr txBox="1"/>
              <p:nvPr/>
            </p:nvSpPr>
            <p:spPr>
              <a:xfrm>
                <a:off x="4246255" y="4512686"/>
                <a:ext cx="352291" cy="135496"/>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a:ea typeface="+mn-ea"/>
                    <a:cs typeface="+mn-cs"/>
                  </a:rPr>
                  <a:t>2035</a:t>
                </a:r>
              </a:p>
            </p:txBody>
          </p:sp>
        </p:grpSp>
        <p:grpSp>
          <p:nvGrpSpPr>
            <p:cNvPr id="12" name="Group 16">
              <a:extLst>
                <a:ext uri="{FF2B5EF4-FFF2-40B4-BE49-F238E27FC236}">
                  <a16:creationId xmlns:a16="http://schemas.microsoft.com/office/drawing/2014/main" xmlns="" id="{9997687C-6393-48FC-9F72-0EC3F838D8EB}"/>
                </a:ext>
              </a:extLst>
            </p:cNvPr>
            <p:cNvGrpSpPr/>
            <p:nvPr/>
          </p:nvGrpSpPr>
          <p:grpSpPr>
            <a:xfrm>
              <a:off x="4447201" y="4709891"/>
              <a:ext cx="3376517" cy="66445"/>
              <a:chOff x="762000" y="4485640"/>
              <a:chExt cx="3754120" cy="91440"/>
            </a:xfrm>
          </p:grpSpPr>
          <p:cxnSp>
            <p:nvCxnSpPr>
              <p:cNvPr id="123" name="Straight Connector 122">
                <a:extLst>
                  <a:ext uri="{FF2B5EF4-FFF2-40B4-BE49-F238E27FC236}">
                    <a16:creationId xmlns:a16="http://schemas.microsoft.com/office/drawing/2014/main" xmlns="" id="{3931D705-8CFC-4628-90C6-2A7152928186}"/>
                  </a:ext>
                </a:extLst>
              </p:cNvPr>
              <p:cNvCxnSpPr>
                <a:cxnSpLocks/>
              </p:cNvCxnSpPr>
              <p:nvPr/>
            </p:nvCxnSpPr>
            <p:spPr>
              <a:xfrm>
                <a:off x="762000" y="4490720"/>
                <a:ext cx="375412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a:extLst>
                  <a:ext uri="{FF2B5EF4-FFF2-40B4-BE49-F238E27FC236}">
                    <a16:creationId xmlns:a16="http://schemas.microsoft.com/office/drawing/2014/main" xmlns="" id="{210DBA40-A8E7-49EE-8664-B1C7FE64D331}"/>
                  </a:ext>
                </a:extLst>
              </p:cNvPr>
              <p:cNvCxnSpPr>
                <a:cxnSpLocks/>
              </p:cNvCxnSpPr>
              <p:nvPr/>
            </p:nvCxnSpPr>
            <p:spPr>
              <a:xfrm rot="5400000">
                <a:off x="833120" y="45313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a:extLst>
                  <a:ext uri="{FF2B5EF4-FFF2-40B4-BE49-F238E27FC236}">
                    <a16:creationId xmlns:a16="http://schemas.microsoft.com/office/drawing/2014/main" xmlns="" id="{C54292ED-5012-49D1-83F6-D9E7A3FB3196}"/>
                  </a:ext>
                </a:extLst>
              </p:cNvPr>
              <p:cNvCxnSpPr>
                <a:cxnSpLocks/>
              </p:cNvCxnSpPr>
              <p:nvPr/>
            </p:nvCxnSpPr>
            <p:spPr>
              <a:xfrm rot="5400000">
                <a:off x="1010412" y="45313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a:extLst>
                  <a:ext uri="{FF2B5EF4-FFF2-40B4-BE49-F238E27FC236}">
                    <a16:creationId xmlns:a16="http://schemas.microsoft.com/office/drawing/2014/main" xmlns="" id="{D14F59B2-D315-4BC8-AB49-0E05D72CDC9D}"/>
                  </a:ext>
                </a:extLst>
              </p:cNvPr>
              <p:cNvCxnSpPr>
                <a:cxnSpLocks/>
              </p:cNvCxnSpPr>
              <p:nvPr/>
            </p:nvCxnSpPr>
            <p:spPr>
              <a:xfrm rot="5400000">
                <a:off x="1187704" y="45313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a:extLst>
                  <a:ext uri="{FF2B5EF4-FFF2-40B4-BE49-F238E27FC236}">
                    <a16:creationId xmlns:a16="http://schemas.microsoft.com/office/drawing/2014/main" xmlns="" id="{8769A22A-E228-43F9-8EF6-3E92B9793444}"/>
                  </a:ext>
                </a:extLst>
              </p:cNvPr>
              <p:cNvCxnSpPr>
                <a:cxnSpLocks/>
              </p:cNvCxnSpPr>
              <p:nvPr/>
            </p:nvCxnSpPr>
            <p:spPr>
              <a:xfrm rot="5400000">
                <a:off x="1364996" y="45313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a:extLst>
                  <a:ext uri="{FF2B5EF4-FFF2-40B4-BE49-F238E27FC236}">
                    <a16:creationId xmlns:a16="http://schemas.microsoft.com/office/drawing/2014/main" xmlns="" id="{8577E08C-BF97-487D-81AA-5C2CAC7DCF71}"/>
                  </a:ext>
                </a:extLst>
              </p:cNvPr>
              <p:cNvCxnSpPr>
                <a:cxnSpLocks/>
              </p:cNvCxnSpPr>
              <p:nvPr/>
            </p:nvCxnSpPr>
            <p:spPr>
              <a:xfrm rot="5400000">
                <a:off x="1542288" y="45313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9" name="Straight Connector 128">
                <a:extLst>
                  <a:ext uri="{FF2B5EF4-FFF2-40B4-BE49-F238E27FC236}">
                    <a16:creationId xmlns:a16="http://schemas.microsoft.com/office/drawing/2014/main" xmlns="" id="{1EDC7C8F-6A97-4296-8AF0-F06F78A6254B}"/>
                  </a:ext>
                </a:extLst>
              </p:cNvPr>
              <p:cNvCxnSpPr>
                <a:cxnSpLocks/>
              </p:cNvCxnSpPr>
              <p:nvPr/>
            </p:nvCxnSpPr>
            <p:spPr>
              <a:xfrm rot="5400000">
                <a:off x="1719580" y="45313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0" name="Straight Connector 129">
                <a:extLst>
                  <a:ext uri="{FF2B5EF4-FFF2-40B4-BE49-F238E27FC236}">
                    <a16:creationId xmlns:a16="http://schemas.microsoft.com/office/drawing/2014/main" xmlns="" id="{DD4C6D29-9CAD-4D93-956E-412E73BA9097}"/>
                  </a:ext>
                </a:extLst>
              </p:cNvPr>
              <p:cNvCxnSpPr>
                <a:cxnSpLocks/>
              </p:cNvCxnSpPr>
              <p:nvPr/>
            </p:nvCxnSpPr>
            <p:spPr>
              <a:xfrm rot="5400000">
                <a:off x="1896872" y="45313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1" name="Straight Connector 130">
                <a:extLst>
                  <a:ext uri="{FF2B5EF4-FFF2-40B4-BE49-F238E27FC236}">
                    <a16:creationId xmlns:a16="http://schemas.microsoft.com/office/drawing/2014/main" xmlns="" id="{359BF52B-3D2F-4D57-BC75-DD675A9D2F41}"/>
                  </a:ext>
                </a:extLst>
              </p:cNvPr>
              <p:cNvCxnSpPr>
                <a:cxnSpLocks/>
              </p:cNvCxnSpPr>
              <p:nvPr/>
            </p:nvCxnSpPr>
            <p:spPr>
              <a:xfrm rot="5400000">
                <a:off x="2074164" y="45313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a:extLst>
                  <a:ext uri="{FF2B5EF4-FFF2-40B4-BE49-F238E27FC236}">
                    <a16:creationId xmlns:a16="http://schemas.microsoft.com/office/drawing/2014/main" xmlns="" id="{FA0AE9A8-5D4E-4059-A748-CB7FA4A36621}"/>
                  </a:ext>
                </a:extLst>
              </p:cNvPr>
              <p:cNvCxnSpPr>
                <a:cxnSpLocks/>
              </p:cNvCxnSpPr>
              <p:nvPr/>
            </p:nvCxnSpPr>
            <p:spPr>
              <a:xfrm rot="5400000">
                <a:off x="2251456" y="45313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a:extLst>
                  <a:ext uri="{FF2B5EF4-FFF2-40B4-BE49-F238E27FC236}">
                    <a16:creationId xmlns:a16="http://schemas.microsoft.com/office/drawing/2014/main" xmlns="" id="{9F16F9BA-38E3-47E5-BAFA-D889B4672CB2}"/>
                  </a:ext>
                </a:extLst>
              </p:cNvPr>
              <p:cNvCxnSpPr>
                <a:cxnSpLocks/>
              </p:cNvCxnSpPr>
              <p:nvPr/>
            </p:nvCxnSpPr>
            <p:spPr>
              <a:xfrm rot="5400000">
                <a:off x="2428748" y="45313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a:extLst>
                  <a:ext uri="{FF2B5EF4-FFF2-40B4-BE49-F238E27FC236}">
                    <a16:creationId xmlns:a16="http://schemas.microsoft.com/office/drawing/2014/main" xmlns="" id="{FF14D65B-6FF6-4B75-81A6-5440B7249CE1}"/>
                  </a:ext>
                </a:extLst>
              </p:cNvPr>
              <p:cNvCxnSpPr>
                <a:cxnSpLocks/>
              </p:cNvCxnSpPr>
              <p:nvPr/>
            </p:nvCxnSpPr>
            <p:spPr>
              <a:xfrm rot="5400000">
                <a:off x="2606040" y="45313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a:extLst>
                  <a:ext uri="{FF2B5EF4-FFF2-40B4-BE49-F238E27FC236}">
                    <a16:creationId xmlns:a16="http://schemas.microsoft.com/office/drawing/2014/main" xmlns="" id="{91B78370-343A-47E9-B36E-1D00DAEDDA81}"/>
                  </a:ext>
                </a:extLst>
              </p:cNvPr>
              <p:cNvCxnSpPr>
                <a:cxnSpLocks/>
              </p:cNvCxnSpPr>
              <p:nvPr/>
            </p:nvCxnSpPr>
            <p:spPr>
              <a:xfrm rot="5400000">
                <a:off x="2783332" y="45313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6" name="Straight Connector 135">
                <a:extLst>
                  <a:ext uri="{FF2B5EF4-FFF2-40B4-BE49-F238E27FC236}">
                    <a16:creationId xmlns:a16="http://schemas.microsoft.com/office/drawing/2014/main" xmlns="" id="{93E61BC3-8A7F-4322-900A-6B0584B7C7AC}"/>
                  </a:ext>
                </a:extLst>
              </p:cNvPr>
              <p:cNvCxnSpPr>
                <a:cxnSpLocks/>
              </p:cNvCxnSpPr>
              <p:nvPr/>
            </p:nvCxnSpPr>
            <p:spPr>
              <a:xfrm rot="5400000">
                <a:off x="2960624" y="45313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a:extLst>
                  <a:ext uri="{FF2B5EF4-FFF2-40B4-BE49-F238E27FC236}">
                    <a16:creationId xmlns:a16="http://schemas.microsoft.com/office/drawing/2014/main" xmlns="" id="{D56D55AD-83DB-4A51-951A-BCBC3F0BA1F3}"/>
                  </a:ext>
                </a:extLst>
              </p:cNvPr>
              <p:cNvCxnSpPr>
                <a:cxnSpLocks/>
              </p:cNvCxnSpPr>
              <p:nvPr/>
            </p:nvCxnSpPr>
            <p:spPr>
              <a:xfrm rot="5400000">
                <a:off x="3137916" y="45313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8" name="Straight Connector 137">
                <a:extLst>
                  <a:ext uri="{FF2B5EF4-FFF2-40B4-BE49-F238E27FC236}">
                    <a16:creationId xmlns:a16="http://schemas.microsoft.com/office/drawing/2014/main" xmlns="" id="{B39299C0-B3ED-48A0-A042-D8FA928CF207}"/>
                  </a:ext>
                </a:extLst>
              </p:cNvPr>
              <p:cNvCxnSpPr>
                <a:cxnSpLocks/>
              </p:cNvCxnSpPr>
              <p:nvPr/>
            </p:nvCxnSpPr>
            <p:spPr>
              <a:xfrm rot="5400000">
                <a:off x="3315208" y="45313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a:extLst>
                  <a:ext uri="{FF2B5EF4-FFF2-40B4-BE49-F238E27FC236}">
                    <a16:creationId xmlns:a16="http://schemas.microsoft.com/office/drawing/2014/main" xmlns="" id="{1B11180A-D474-42F9-95F1-3215FB7D21DE}"/>
                  </a:ext>
                </a:extLst>
              </p:cNvPr>
              <p:cNvCxnSpPr>
                <a:cxnSpLocks/>
              </p:cNvCxnSpPr>
              <p:nvPr/>
            </p:nvCxnSpPr>
            <p:spPr>
              <a:xfrm rot="5400000">
                <a:off x="3492500" y="45313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a16="http://schemas.microsoft.com/office/drawing/2014/main" xmlns="" id="{945528B4-B191-4FAB-91DA-169CADEC347F}"/>
                  </a:ext>
                </a:extLst>
              </p:cNvPr>
              <p:cNvCxnSpPr>
                <a:cxnSpLocks/>
              </p:cNvCxnSpPr>
              <p:nvPr/>
            </p:nvCxnSpPr>
            <p:spPr>
              <a:xfrm rot="5400000">
                <a:off x="3669792" y="45313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1" name="Straight Connector 140">
                <a:extLst>
                  <a:ext uri="{FF2B5EF4-FFF2-40B4-BE49-F238E27FC236}">
                    <a16:creationId xmlns:a16="http://schemas.microsoft.com/office/drawing/2014/main" xmlns="" id="{5D43714C-010F-42AF-AC1F-E2D85D72BA07}"/>
                  </a:ext>
                </a:extLst>
              </p:cNvPr>
              <p:cNvCxnSpPr>
                <a:cxnSpLocks/>
              </p:cNvCxnSpPr>
              <p:nvPr/>
            </p:nvCxnSpPr>
            <p:spPr>
              <a:xfrm rot="5400000">
                <a:off x="3847084" y="45313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2" name="Straight Connector 141">
                <a:extLst>
                  <a:ext uri="{FF2B5EF4-FFF2-40B4-BE49-F238E27FC236}">
                    <a16:creationId xmlns:a16="http://schemas.microsoft.com/office/drawing/2014/main" xmlns="" id="{41A0828E-573C-49EE-8E48-0CB5EEB28E5B}"/>
                  </a:ext>
                </a:extLst>
              </p:cNvPr>
              <p:cNvCxnSpPr>
                <a:cxnSpLocks/>
              </p:cNvCxnSpPr>
              <p:nvPr/>
            </p:nvCxnSpPr>
            <p:spPr>
              <a:xfrm rot="5400000">
                <a:off x="4024376" y="45313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3" name="Straight Connector 142">
                <a:extLst>
                  <a:ext uri="{FF2B5EF4-FFF2-40B4-BE49-F238E27FC236}">
                    <a16:creationId xmlns:a16="http://schemas.microsoft.com/office/drawing/2014/main" xmlns="" id="{23A72FB9-F7DA-4B02-A2F3-3C30F70410FD}"/>
                  </a:ext>
                </a:extLst>
              </p:cNvPr>
              <p:cNvCxnSpPr>
                <a:cxnSpLocks/>
              </p:cNvCxnSpPr>
              <p:nvPr/>
            </p:nvCxnSpPr>
            <p:spPr>
              <a:xfrm rot="5400000">
                <a:off x="4201668" y="45313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4" name="Straight Connector 143">
                <a:extLst>
                  <a:ext uri="{FF2B5EF4-FFF2-40B4-BE49-F238E27FC236}">
                    <a16:creationId xmlns:a16="http://schemas.microsoft.com/office/drawing/2014/main" xmlns="" id="{849F0ED4-ED8E-4A85-8153-386E8B164323}"/>
                  </a:ext>
                </a:extLst>
              </p:cNvPr>
              <p:cNvCxnSpPr>
                <a:cxnSpLocks/>
              </p:cNvCxnSpPr>
              <p:nvPr/>
            </p:nvCxnSpPr>
            <p:spPr>
              <a:xfrm rot="5400000">
                <a:off x="4378960" y="45313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8" name="Freeform: Shape 64">
              <a:extLst>
                <a:ext uri="{FF2B5EF4-FFF2-40B4-BE49-F238E27FC236}">
                  <a16:creationId xmlns:a16="http://schemas.microsoft.com/office/drawing/2014/main" xmlns="" id="{D8D9ABA6-045F-45B3-9578-7113212EB042}"/>
                </a:ext>
              </a:extLst>
            </p:cNvPr>
            <p:cNvSpPr/>
            <p:nvPr/>
          </p:nvSpPr>
          <p:spPr>
            <a:xfrm>
              <a:off x="4550005" y="3678545"/>
              <a:ext cx="3196040" cy="226393"/>
            </a:xfrm>
            <a:custGeom>
              <a:avLst/>
              <a:gdLst>
                <a:gd name="connsiteX0" fmla="*/ 0 w 3553460"/>
                <a:gd name="connsiteY0" fmla="*/ 228600 h 228600"/>
                <a:gd name="connsiteX1" fmla="*/ 193040 w 3553460"/>
                <a:gd name="connsiteY1" fmla="*/ 220980 h 228600"/>
                <a:gd name="connsiteX2" fmla="*/ 365760 w 3553460"/>
                <a:gd name="connsiteY2" fmla="*/ 208280 h 228600"/>
                <a:gd name="connsiteX3" fmla="*/ 533400 w 3553460"/>
                <a:gd name="connsiteY3" fmla="*/ 195580 h 228600"/>
                <a:gd name="connsiteX4" fmla="*/ 716280 w 3553460"/>
                <a:gd name="connsiteY4" fmla="*/ 185420 h 228600"/>
                <a:gd name="connsiteX5" fmla="*/ 889000 w 3553460"/>
                <a:gd name="connsiteY5" fmla="*/ 175260 h 228600"/>
                <a:gd name="connsiteX6" fmla="*/ 1066800 w 3553460"/>
                <a:gd name="connsiteY6" fmla="*/ 160020 h 228600"/>
                <a:gd name="connsiteX7" fmla="*/ 1247140 w 3553460"/>
                <a:gd name="connsiteY7" fmla="*/ 149860 h 228600"/>
                <a:gd name="connsiteX8" fmla="*/ 1422400 w 3553460"/>
                <a:gd name="connsiteY8" fmla="*/ 144780 h 228600"/>
                <a:gd name="connsiteX9" fmla="*/ 1607820 w 3553460"/>
                <a:gd name="connsiteY9" fmla="*/ 134620 h 228600"/>
                <a:gd name="connsiteX10" fmla="*/ 1780540 w 3553460"/>
                <a:gd name="connsiteY10" fmla="*/ 124460 h 228600"/>
                <a:gd name="connsiteX11" fmla="*/ 1955800 w 3553460"/>
                <a:gd name="connsiteY11" fmla="*/ 106680 h 228600"/>
                <a:gd name="connsiteX12" fmla="*/ 2125980 w 3553460"/>
                <a:gd name="connsiteY12" fmla="*/ 93980 h 228600"/>
                <a:gd name="connsiteX13" fmla="*/ 2306320 w 3553460"/>
                <a:gd name="connsiteY13" fmla="*/ 81280 h 228600"/>
                <a:gd name="connsiteX14" fmla="*/ 2491740 w 3553460"/>
                <a:gd name="connsiteY14" fmla="*/ 73660 h 228600"/>
                <a:gd name="connsiteX15" fmla="*/ 2667000 w 3553460"/>
                <a:gd name="connsiteY15" fmla="*/ 53340 h 228600"/>
                <a:gd name="connsiteX16" fmla="*/ 2847340 w 3553460"/>
                <a:gd name="connsiteY16" fmla="*/ 48260 h 228600"/>
                <a:gd name="connsiteX17" fmla="*/ 3022600 w 3553460"/>
                <a:gd name="connsiteY17" fmla="*/ 27940 h 228600"/>
                <a:gd name="connsiteX18" fmla="*/ 3195320 w 3553460"/>
                <a:gd name="connsiteY18" fmla="*/ 22860 h 228600"/>
                <a:gd name="connsiteX19" fmla="*/ 3375660 w 3553460"/>
                <a:gd name="connsiteY19" fmla="*/ 12700 h 228600"/>
                <a:gd name="connsiteX20" fmla="*/ 3553460 w 3553460"/>
                <a:gd name="connsiteY20" fmla="*/ 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553460" h="228600">
                  <a:moveTo>
                    <a:pt x="0" y="228600"/>
                  </a:moveTo>
                  <a:lnTo>
                    <a:pt x="193040" y="220980"/>
                  </a:lnTo>
                  <a:lnTo>
                    <a:pt x="365760" y="208280"/>
                  </a:lnTo>
                  <a:lnTo>
                    <a:pt x="533400" y="195580"/>
                  </a:lnTo>
                  <a:lnTo>
                    <a:pt x="716280" y="185420"/>
                  </a:lnTo>
                  <a:lnTo>
                    <a:pt x="889000" y="175260"/>
                  </a:lnTo>
                  <a:lnTo>
                    <a:pt x="1066800" y="160020"/>
                  </a:lnTo>
                  <a:lnTo>
                    <a:pt x="1247140" y="149860"/>
                  </a:lnTo>
                  <a:lnTo>
                    <a:pt x="1422400" y="144780"/>
                  </a:lnTo>
                  <a:lnTo>
                    <a:pt x="1607820" y="134620"/>
                  </a:lnTo>
                  <a:lnTo>
                    <a:pt x="1780540" y="124460"/>
                  </a:lnTo>
                  <a:lnTo>
                    <a:pt x="1955800" y="106680"/>
                  </a:lnTo>
                  <a:lnTo>
                    <a:pt x="2125980" y="93980"/>
                  </a:lnTo>
                  <a:lnTo>
                    <a:pt x="2306320" y="81280"/>
                  </a:lnTo>
                  <a:lnTo>
                    <a:pt x="2491740" y="73660"/>
                  </a:lnTo>
                  <a:lnTo>
                    <a:pt x="2667000" y="53340"/>
                  </a:lnTo>
                  <a:lnTo>
                    <a:pt x="2847340" y="48260"/>
                  </a:lnTo>
                  <a:lnTo>
                    <a:pt x="3022600" y="27940"/>
                  </a:lnTo>
                  <a:lnTo>
                    <a:pt x="3195320" y="22860"/>
                  </a:lnTo>
                  <a:lnTo>
                    <a:pt x="3375660" y="12700"/>
                  </a:lnTo>
                  <a:lnTo>
                    <a:pt x="3553460" y="0"/>
                  </a:lnTo>
                </a:path>
              </a:pathLst>
            </a:cu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19" name="Freeform: Shape 65">
              <a:extLst>
                <a:ext uri="{FF2B5EF4-FFF2-40B4-BE49-F238E27FC236}">
                  <a16:creationId xmlns:a16="http://schemas.microsoft.com/office/drawing/2014/main" xmlns="" id="{780BF4EC-078F-464E-A52A-EE336BECB6CB}"/>
                </a:ext>
              </a:extLst>
            </p:cNvPr>
            <p:cNvSpPr/>
            <p:nvPr/>
          </p:nvSpPr>
          <p:spPr>
            <a:xfrm>
              <a:off x="4550005" y="3681060"/>
              <a:ext cx="3191470" cy="176084"/>
            </a:xfrm>
            <a:custGeom>
              <a:avLst/>
              <a:gdLst>
                <a:gd name="connsiteX0" fmla="*/ 0 w 3548380"/>
                <a:gd name="connsiteY0" fmla="*/ 177800 h 177800"/>
                <a:gd name="connsiteX1" fmla="*/ 187960 w 3548380"/>
                <a:gd name="connsiteY1" fmla="*/ 167640 h 177800"/>
                <a:gd name="connsiteX2" fmla="*/ 365760 w 3548380"/>
                <a:gd name="connsiteY2" fmla="*/ 152400 h 177800"/>
                <a:gd name="connsiteX3" fmla="*/ 535940 w 3548380"/>
                <a:gd name="connsiteY3" fmla="*/ 142240 h 177800"/>
                <a:gd name="connsiteX4" fmla="*/ 711200 w 3548380"/>
                <a:gd name="connsiteY4" fmla="*/ 139700 h 177800"/>
                <a:gd name="connsiteX5" fmla="*/ 886460 w 3548380"/>
                <a:gd name="connsiteY5" fmla="*/ 124460 h 177800"/>
                <a:gd name="connsiteX6" fmla="*/ 1066800 w 3548380"/>
                <a:gd name="connsiteY6" fmla="*/ 119380 h 177800"/>
                <a:gd name="connsiteX7" fmla="*/ 1244600 w 3548380"/>
                <a:gd name="connsiteY7" fmla="*/ 106680 h 177800"/>
                <a:gd name="connsiteX8" fmla="*/ 1427480 w 3548380"/>
                <a:gd name="connsiteY8" fmla="*/ 104140 h 177800"/>
                <a:gd name="connsiteX9" fmla="*/ 1602740 w 3548380"/>
                <a:gd name="connsiteY9" fmla="*/ 93980 h 177800"/>
                <a:gd name="connsiteX10" fmla="*/ 1778000 w 3548380"/>
                <a:gd name="connsiteY10" fmla="*/ 81280 h 177800"/>
                <a:gd name="connsiteX11" fmla="*/ 1945640 w 3548380"/>
                <a:gd name="connsiteY11" fmla="*/ 76200 h 177800"/>
                <a:gd name="connsiteX12" fmla="*/ 2138680 w 3548380"/>
                <a:gd name="connsiteY12" fmla="*/ 66040 h 177800"/>
                <a:gd name="connsiteX13" fmla="*/ 2313940 w 3548380"/>
                <a:gd name="connsiteY13" fmla="*/ 55880 h 177800"/>
                <a:gd name="connsiteX14" fmla="*/ 2491740 w 3548380"/>
                <a:gd name="connsiteY14" fmla="*/ 50800 h 177800"/>
                <a:gd name="connsiteX15" fmla="*/ 2672080 w 3548380"/>
                <a:gd name="connsiteY15" fmla="*/ 45720 h 177800"/>
                <a:gd name="connsiteX16" fmla="*/ 2842260 w 3548380"/>
                <a:gd name="connsiteY16" fmla="*/ 43180 h 177800"/>
                <a:gd name="connsiteX17" fmla="*/ 3020060 w 3548380"/>
                <a:gd name="connsiteY17" fmla="*/ 27940 h 177800"/>
                <a:gd name="connsiteX18" fmla="*/ 3192780 w 3548380"/>
                <a:gd name="connsiteY18" fmla="*/ 15240 h 177800"/>
                <a:gd name="connsiteX19" fmla="*/ 3375660 w 3548380"/>
                <a:gd name="connsiteY19" fmla="*/ 10160 h 177800"/>
                <a:gd name="connsiteX20" fmla="*/ 3548380 w 3548380"/>
                <a:gd name="connsiteY20" fmla="*/ 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548380" h="177800">
                  <a:moveTo>
                    <a:pt x="0" y="177800"/>
                  </a:moveTo>
                  <a:lnTo>
                    <a:pt x="187960" y="167640"/>
                  </a:lnTo>
                  <a:lnTo>
                    <a:pt x="365760" y="152400"/>
                  </a:lnTo>
                  <a:lnTo>
                    <a:pt x="535940" y="142240"/>
                  </a:lnTo>
                  <a:lnTo>
                    <a:pt x="711200" y="139700"/>
                  </a:lnTo>
                  <a:lnTo>
                    <a:pt x="886460" y="124460"/>
                  </a:lnTo>
                  <a:lnTo>
                    <a:pt x="1066800" y="119380"/>
                  </a:lnTo>
                  <a:lnTo>
                    <a:pt x="1244600" y="106680"/>
                  </a:lnTo>
                  <a:lnTo>
                    <a:pt x="1427480" y="104140"/>
                  </a:lnTo>
                  <a:lnTo>
                    <a:pt x="1602740" y="93980"/>
                  </a:lnTo>
                  <a:lnTo>
                    <a:pt x="1778000" y="81280"/>
                  </a:lnTo>
                  <a:lnTo>
                    <a:pt x="1945640" y="76200"/>
                  </a:lnTo>
                  <a:lnTo>
                    <a:pt x="2138680" y="66040"/>
                  </a:lnTo>
                  <a:lnTo>
                    <a:pt x="2313940" y="55880"/>
                  </a:lnTo>
                  <a:lnTo>
                    <a:pt x="2491740" y="50800"/>
                  </a:lnTo>
                  <a:lnTo>
                    <a:pt x="2672080" y="45720"/>
                  </a:lnTo>
                  <a:lnTo>
                    <a:pt x="2842260" y="43180"/>
                  </a:lnTo>
                  <a:lnTo>
                    <a:pt x="3020060" y="27940"/>
                  </a:lnTo>
                  <a:lnTo>
                    <a:pt x="3192780" y="15240"/>
                  </a:lnTo>
                  <a:lnTo>
                    <a:pt x="3375660" y="10160"/>
                  </a:lnTo>
                  <a:lnTo>
                    <a:pt x="3548380" y="0"/>
                  </a:lnTo>
                </a:path>
              </a:pathLst>
            </a:custGeom>
            <a:no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20" name="Freeform: Shape 66">
              <a:extLst>
                <a:ext uri="{FF2B5EF4-FFF2-40B4-BE49-F238E27FC236}">
                  <a16:creationId xmlns:a16="http://schemas.microsoft.com/office/drawing/2014/main" xmlns="" id="{945A5D74-454F-4550-8B53-17B27E778ED5}"/>
                </a:ext>
              </a:extLst>
            </p:cNvPr>
            <p:cNvSpPr/>
            <p:nvPr/>
          </p:nvSpPr>
          <p:spPr>
            <a:xfrm>
              <a:off x="4547720" y="3426996"/>
              <a:ext cx="3196040" cy="241486"/>
            </a:xfrm>
            <a:custGeom>
              <a:avLst/>
              <a:gdLst>
                <a:gd name="connsiteX0" fmla="*/ 0 w 3553460"/>
                <a:gd name="connsiteY0" fmla="*/ 243840 h 243840"/>
                <a:gd name="connsiteX1" fmla="*/ 185420 w 3553460"/>
                <a:gd name="connsiteY1" fmla="*/ 231140 h 243840"/>
                <a:gd name="connsiteX2" fmla="*/ 358140 w 3553460"/>
                <a:gd name="connsiteY2" fmla="*/ 226060 h 243840"/>
                <a:gd name="connsiteX3" fmla="*/ 551180 w 3553460"/>
                <a:gd name="connsiteY3" fmla="*/ 215900 h 243840"/>
                <a:gd name="connsiteX4" fmla="*/ 713740 w 3553460"/>
                <a:gd name="connsiteY4" fmla="*/ 203200 h 243840"/>
                <a:gd name="connsiteX5" fmla="*/ 891540 w 3553460"/>
                <a:gd name="connsiteY5" fmla="*/ 198120 h 243840"/>
                <a:gd name="connsiteX6" fmla="*/ 1071880 w 3553460"/>
                <a:gd name="connsiteY6" fmla="*/ 193040 h 243840"/>
                <a:gd name="connsiteX7" fmla="*/ 1244600 w 3553460"/>
                <a:gd name="connsiteY7" fmla="*/ 177800 h 243840"/>
                <a:gd name="connsiteX8" fmla="*/ 1422400 w 3553460"/>
                <a:gd name="connsiteY8" fmla="*/ 172720 h 243840"/>
                <a:gd name="connsiteX9" fmla="*/ 1602740 w 3553460"/>
                <a:gd name="connsiteY9" fmla="*/ 152400 h 243840"/>
                <a:gd name="connsiteX10" fmla="*/ 1778000 w 3553460"/>
                <a:gd name="connsiteY10" fmla="*/ 142240 h 243840"/>
                <a:gd name="connsiteX11" fmla="*/ 1953260 w 3553460"/>
                <a:gd name="connsiteY11" fmla="*/ 129540 h 243840"/>
                <a:gd name="connsiteX12" fmla="*/ 2131060 w 3553460"/>
                <a:gd name="connsiteY12" fmla="*/ 116840 h 243840"/>
                <a:gd name="connsiteX13" fmla="*/ 2313940 w 3553460"/>
                <a:gd name="connsiteY13" fmla="*/ 99060 h 243840"/>
                <a:gd name="connsiteX14" fmla="*/ 2489200 w 3553460"/>
                <a:gd name="connsiteY14" fmla="*/ 88900 h 243840"/>
                <a:gd name="connsiteX15" fmla="*/ 2661920 w 3553460"/>
                <a:gd name="connsiteY15" fmla="*/ 73660 h 243840"/>
                <a:gd name="connsiteX16" fmla="*/ 2844800 w 3553460"/>
                <a:gd name="connsiteY16" fmla="*/ 66040 h 243840"/>
                <a:gd name="connsiteX17" fmla="*/ 3014980 w 3553460"/>
                <a:gd name="connsiteY17" fmla="*/ 43180 h 243840"/>
                <a:gd name="connsiteX18" fmla="*/ 3192780 w 3553460"/>
                <a:gd name="connsiteY18" fmla="*/ 40640 h 243840"/>
                <a:gd name="connsiteX19" fmla="*/ 3383280 w 3553460"/>
                <a:gd name="connsiteY19" fmla="*/ 17780 h 243840"/>
                <a:gd name="connsiteX20" fmla="*/ 3553460 w 3553460"/>
                <a:gd name="connsiteY20" fmla="*/ 0 h 24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553460" h="243840">
                  <a:moveTo>
                    <a:pt x="0" y="243840"/>
                  </a:moveTo>
                  <a:lnTo>
                    <a:pt x="185420" y="231140"/>
                  </a:lnTo>
                  <a:lnTo>
                    <a:pt x="358140" y="226060"/>
                  </a:lnTo>
                  <a:lnTo>
                    <a:pt x="551180" y="215900"/>
                  </a:lnTo>
                  <a:lnTo>
                    <a:pt x="713740" y="203200"/>
                  </a:lnTo>
                  <a:lnTo>
                    <a:pt x="891540" y="198120"/>
                  </a:lnTo>
                  <a:lnTo>
                    <a:pt x="1071880" y="193040"/>
                  </a:lnTo>
                  <a:lnTo>
                    <a:pt x="1244600" y="177800"/>
                  </a:lnTo>
                  <a:lnTo>
                    <a:pt x="1422400" y="172720"/>
                  </a:lnTo>
                  <a:lnTo>
                    <a:pt x="1602740" y="152400"/>
                  </a:lnTo>
                  <a:lnTo>
                    <a:pt x="1778000" y="142240"/>
                  </a:lnTo>
                  <a:lnTo>
                    <a:pt x="1953260" y="129540"/>
                  </a:lnTo>
                  <a:lnTo>
                    <a:pt x="2131060" y="116840"/>
                  </a:lnTo>
                  <a:lnTo>
                    <a:pt x="2313940" y="99060"/>
                  </a:lnTo>
                  <a:lnTo>
                    <a:pt x="2489200" y="88900"/>
                  </a:lnTo>
                  <a:lnTo>
                    <a:pt x="2661920" y="73660"/>
                  </a:lnTo>
                  <a:lnTo>
                    <a:pt x="2844800" y="66040"/>
                  </a:lnTo>
                  <a:lnTo>
                    <a:pt x="3014980" y="43180"/>
                  </a:lnTo>
                  <a:lnTo>
                    <a:pt x="3192780" y="40640"/>
                  </a:lnTo>
                  <a:lnTo>
                    <a:pt x="3383280" y="17780"/>
                  </a:lnTo>
                  <a:lnTo>
                    <a:pt x="3553460" y="0"/>
                  </a:lnTo>
                </a:path>
              </a:pathLst>
            </a:cu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21" name="Freeform: Shape 67">
              <a:extLst>
                <a:ext uri="{FF2B5EF4-FFF2-40B4-BE49-F238E27FC236}">
                  <a16:creationId xmlns:a16="http://schemas.microsoft.com/office/drawing/2014/main" xmlns="" id="{9D58B814-F89C-4CB4-86B9-A1F43D6DBF72}"/>
                </a:ext>
              </a:extLst>
            </p:cNvPr>
            <p:cNvSpPr/>
            <p:nvPr/>
          </p:nvSpPr>
          <p:spPr>
            <a:xfrm>
              <a:off x="4547720" y="2918870"/>
              <a:ext cx="3198325" cy="382353"/>
            </a:xfrm>
            <a:custGeom>
              <a:avLst/>
              <a:gdLst>
                <a:gd name="connsiteX0" fmla="*/ 0 w 3556000"/>
                <a:gd name="connsiteY0" fmla="*/ 386080 h 386080"/>
                <a:gd name="connsiteX1" fmla="*/ 185420 w 3556000"/>
                <a:gd name="connsiteY1" fmla="*/ 368300 h 386080"/>
                <a:gd name="connsiteX2" fmla="*/ 360680 w 3556000"/>
                <a:gd name="connsiteY2" fmla="*/ 350520 h 386080"/>
                <a:gd name="connsiteX3" fmla="*/ 538480 w 3556000"/>
                <a:gd name="connsiteY3" fmla="*/ 332740 h 386080"/>
                <a:gd name="connsiteX4" fmla="*/ 718820 w 3556000"/>
                <a:gd name="connsiteY4" fmla="*/ 312420 h 386080"/>
                <a:gd name="connsiteX5" fmla="*/ 896620 w 3556000"/>
                <a:gd name="connsiteY5" fmla="*/ 289560 h 386080"/>
                <a:gd name="connsiteX6" fmla="*/ 1076960 w 3556000"/>
                <a:gd name="connsiteY6" fmla="*/ 276860 h 386080"/>
                <a:gd name="connsiteX7" fmla="*/ 1249680 w 3556000"/>
                <a:gd name="connsiteY7" fmla="*/ 261620 h 386080"/>
                <a:gd name="connsiteX8" fmla="*/ 1417320 w 3556000"/>
                <a:gd name="connsiteY8" fmla="*/ 233680 h 386080"/>
                <a:gd name="connsiteX9" fmla="*/ 1610360 w 3556000"/>
                <a:gd name="connsiteY9" fmla="*/ 210820 h 386080"/>
                <a:gd name="connsiteX10" fmla="*/ 1780540 w 3556000"/>
                <a:gd name="connsiteY10" fmla="*/ 182880 h 386080"/>
                <a:gd name="connsiteX11" fmla="*/ 1955800 w 3556000"/>
                <a:gd name="connsiteY11" fmla="*/ 165100 h 386080"/>
                <a:gd name="connsiteX12" fmla="*/ 2136140 w 3556000"/>
                <a:gd name="connsiteY12" fmla="*/ 137160 h 386080"/>
                <a:gd name="connsiteX13" fmla="*/ 2316480 w 3556000"/>
                <a:gd name="connsiteY13" fmla="*/ 121920 h 386080"/>
                <a:gd name="connsiteX14" fmla="*/ 2484120 w 3556000"/>
                <a:gd name="connsiteY14" fmla="*/ 96520 h 386080"/>
                <a:gd name="connsiteX15" fmla="*/ 2669540 w 3556000"/>
                <a:gd name="connsiteY15" fmla="*/ 71120 h 386080"/>
                <a:gd name="connsiteX16" fmla="*/ 2839720 w 3556000"/>
                <a:gd name="connsiteY16" fmla="*/ 55880 h 386080"/>
                <a:gd name="connsiteX17" fmla="*/ 3020060 w 3556000"/>
                <a:gd name="connsiteY17" fmla="*/ 50800 h 386080"/>
                <a:gd name="connsiteX18" fmla="*/ 3202940 w 3556000"/>
                <a:gd name="connsiteY18" fmla="*/ 27940 h 386080"/>
                <a:gd name="connsiteX19" fmla="*/ 3380740 w 3556000"/>
                <a:gd name="connsiteY19" fmla="*/ 15240 h 386080"/>
                <a:gd name="connsiteX20" fmla="*/ 3556000 w 3556000"/>
                <a:gd name="connsiteY20" fmla="*/ 0 h 386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556000" h="386080">
                  <a:moveTo>
                    <a:pt x="0" y="386080"/>
                  </a:moveTo>
                  <a:lnTo>
                    <a:pt x="185420" y="368300"/>
                  </a:lnTo>
                  <a:lnTo>
                    <a:pt x="360680" y="350520"/>
                  </a:lnTo>
                  <a:lnTo>
                    <a:pt x="538480" y="332740"/>
                  </a:lnTo>
                  <a:lnTo>
                    <a:pt x="718820" y="312420"/>
                  </a:lnTo>
                  <a:lnTo>
                    <a:pt x="896620" y="289560"/>
                  </a:lnTo>
                  <a:lnTo>
                    <a:pt x="1076960" y="276860"/>
                  </a:lnTo>
                  <a:lnTo>
                    <a:pt x="1249680" y="261620"/>
                  </a:lnTo>
                  <a:lnTo>
                    <a:pt x="1417320" y="233680"/>
                  </a:lnTo>
                  <a:lnTo>
                    <a:pt x="1610360" y="210820"/>
                  </a:lnTo>
                  <a:lnTo>
                    <a:pt x="1780540" y="182880"/>
                  </a:lnTo>
                  <a:lnTo>
                    <a:pt x="1955800" y="165100"/>
                  </a:lnTo>
                  <a:lnTo>
                    <a:pt x="2136140" y="137160"/>
                  </a:lnTo>
                  <a:lnTo>
                    <a:pt x="2316480" y="121920"/>
                  </a:lnTo>
                  <a:lnTo>
                    <a:pt x="2484120" y="96520"/>
                  </a:lnTo>
                  <a:lnTo>
                    <a:pt x="2669540" y="71120"/>
                  </a:lnTo>
                  <a:lnTo>
                    <a:pt x="2839720" y="55880"/>
                  </a:lnTo>
                  <a:lnTo>
                    <a:pt x="3020060" y="50800"/>
                  </a:lnTo>
                  <a:lnTo>
                    <a:pt x="3202940" y="27940"/>
                  </a:lnTo>
                  <a:lnTo>
                    <a:pt x="3380740" y="15240"/>
                  </a:lnTo>
                  <a:lnTo>
                    <a:pt x="3556000" y="0"/>
                  </a:ln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22" name="TextBox 21">
              <a:extLst>
                <a:ext uri="{FF2B5EF4-FFF2-40B4-BE49-F238E27FC236}">
                  <a16:creationId xmlns:a16="http://schemas.microsoft.com/office/drawing/2014/main" xmlns="" id="{05968A17-51A8-46A1-A914-1517DFE41745}"/>
                </a:ext>
              </a:extLst>
            </p:cNvPr>
            <p:cNvSpPr txBox="1"/>
            <p:nvPr/>
          </p:nvSpPr>
          <p:spPr>
            <a:xfrm>
              <a:off x="6008782" y="4943218"/>
              <a:ext cx="439952" cy="178918"/>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Arial"/>
                  <a:ea typeface="+mn-ea"/>
                  <a:cs typeface="+mn-cs"/>
                </a:rPr>
                <a:t>Year</a:t>
              </a:r>
            </a:p>
          </p:txBody>
        </p:sp>
        <p:grpSp>
          <p:nvGrpSpPr>
            <p:cNvPr id="13" name="Group 22">
              <a:extLst>
                <a:ext uri="{FF2B5EF4-FFF2-40B4-BE49-F238E27FC236}">
                  <a16:creationId xmlns:a16="http://schemas.microsoft.com/office/drawing/2014/main" xmlns="" id="{4D5A4AA6-5357-4F2F-B526-C5210BF4B98F}"/>
                </a:ext>
              </a:extLst>
            </p:cNvPr>
            <p:cNvGrpSpPr/>
            <p:nvPr/>
          </p:nvGrpSpPr>
          <p:grpSpPr>
            <a:xfrm>
              <a:off x="4505540" y="3645322"/>
              <a:ext cx="3284597" cy="242785"/>
              <a:chOff x="838200" y="3958853"/>
              <a:chExt cx="3522816" cy="334113"/>
            </a:xfrm>
            <a:solidFill>
              <a:schemeClr val="accent5"/>
            </a:solidFill>
          </p:grpSpPr>
          <p:sp>
            <p:nvSpPr>
              <p:cNvPr id="102" name="Oval 101">
                <a:extLst>
                  <a:ext uri="{FF2B5EF4-FFF2-40B4-BE49-F238E27FC236}">
                    <a16:creationId xmlns:a16="http://schemas.microsoft.com/office/drawing/2014/main" xmlns="" id="{37A134E8-0013-48D1-90BE-8A0C49CD53F1}"/>
                  </a:ext>
                </a:extLst>
              </p:cNvPr>
              <p:cNvSpPr/>
              <p:nvPr/>
            </p:nvSpPr>
            <p:spPr>
              <a:xfrm>
                <a:off x="838200" y="4201526"/>
                <a:ext cx="91440" cy="914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103" name="Oval 102">
                <a:extLst>
                  <a:ext uri="{FF2B5EF4-FFF2-40B4-BE49-F238E27FC236}">
                    <a16:creationId xmlns:a16="http://schemas.microsoft.com/office/drawing/2014/main" xmlns="" id="{03986D05-FCCB-419E-9E99-D3B5BCF3E1FF}"/>
                  </a:ext>
                </a:extLst>
              </p:cNvPr>
              <p:cNvSpPr/>
              <p:nvPr/>
            </p:nvSpPr>
            <p:spPr>
              <a:xfrm>
                <a:off x="1011364" y="4188659"/>
                <a:ext cx="91440" cy="914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104" name="Oval 103">
                <a:extLst>
                  <a:ext uri="{FF2B5EF4-FFF2-40B4-BE49-F238E27FC236}">
                    <a16:creationId xmlns:a16="http://schemas.microsoft.com/office/drawing/2014/main" xmlns="" id="{50C171D4-6BEF-448A-BB75-44B1B270CCF2}"/>
                  </a:ext>
                </a:extLst>
              </p:cNvPr>
              <p:cNvSpPr/>
              <p:nvPr/>
            </p:nvSpPr>
            <p:spPr>
              <a:xfrm>
                <a:off x="1184669" y="4172521"/>
                <a:ext cx="91440" cy="914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105" name="Oval 104">
                <a:extLst>
                  <a:ext uri="{FF2B5EF4-FFF2-40B4-BE49-F238E27FC236}">
                    <a16:creationId xmlns:a16="http://schemas.microsoft.com/office/drawing/2014/main" xmlns="" id="{ED90F910-E53F-45D1-932D-130143A48EEB}"/>
                  </a:ext>
                </a:extLst>
              </p:cNvPr>
              <p:cNvSpPr/>
              <p:nvPr/>
            </p:nvSpPr>
            <p:spPr>
              <a:xfrm>
                <a:off x="1356156" y="4158916"/>
                <a:ext cx="91440" cy="914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106" name="Oval 105">
                <a:extLst>
                  <a:ext uri="{FF2B5EF4-FFF2-40B4-BE49-F238E27FC236}">
                    <a16:creationId xmlns:a16="http://schemas.microsoft.com/office/drawing/2014/main" xmlns="" id="{373B35ED-03C1-4037-9D35-36CC07A4F979}"/>
                  </a:ext>
                </a:extLst>
              </p:cNvPr>
              <p:cNvSpPr/>
              <p:nvPr/>
            </p:nvSpPr>
            <p:spPr>
              <a:xfrm>
                <a:off x="1526718" y="4142939"/>
                <a:ext cx="91440" cy="914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107" name="Oval 106">
                <a:extLst>
                  <a:ext uri="{FF2B5EF4-FFF2-40B4-BE49-F238E27FC236}">
                    <a16:creationId xmlns:a16="http://schemas.microsoft.com/office/drawing/2014/main" xmlns="" id="{0AD8DAB6-9674-442A-BC15-7114592E81A5}"/>
                  </a:ext>
                </a:extLst>
              </p:cNvPr>
              <p:cNvSpPr/>
              <p:nvPr/>
            </p:nvSpPr>
            <p:spPr>
              <a:xfrm>
                <a:off x="1697742" y="4139588"/>
                <a:ext cx="91440" cy="914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108" name="Oval 107">
                <a:extLst>
                  <a:ext uri="{FF2B5EF4-FFF2-40B4-BE49-F238E27FC236}">
                    <a16:creationId xmlns:a16="http://schemas.microsoft.com/office/drawing/2014/main" xmlns="" id="{78595A0E-4CD6-4A89-B94F-FAAA02674643}"/>
                  </a:ext>
                </a:extLst>
              </p:cNvPr>
              <p:cNvSpPr/>
              <p:nvPr/>
            </p:nvSpPr>
            <p:spPr>
              <a:xfrm>
                <a:off x="1870542" y="4113196"/>
                <a:ext cx="91440" cy="914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109" name="Oval 108">
                <a:extLst>
                  <a:ext uri="{FF2B5EF4-FFF2-40B4-BE49-F238E27FC236}">
                    <a16:creationId xmlns:a16="http://schemas.microsoft.com/office/drawing/2014/main" xmlns="" id="{A6FAF260-F09E-4FB9-A212-C2914116D806}"/>
                  </a:ext>
                </a:extLst>
              </p:cNvPr>
              <p:cNvSpPr/>
              <p:nvPr/>
            </p:nvSpPr>
            <p:spPr>
              <a:xfrm>
                <a:off x="2039791" y="4107124"/>
                <a:ext cx="91440" cy="914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110" name="Oval 109">
                <a:extLst>
                  <a:ext uri="{FF2B5EF4-FFF2-40B4-BE49-F238E27FC236}">
                    <a16:creationId xmlns:a16="http://schemas.microsoft.com/office/drawing/2014/main" xmlns="" id="{07C9E6A2-2F69-4E12-A003-BB51C57C3711}"/>
                  </a:ext>
                </a:extLst>
              </p:cNvPr>
              <p:cNvSpPr/>
              <p:nvPr/>
            </p:nvSpPr>
            <p:spPr>
              <a:xfrm>
                <a:off x="2210815" y="4093868"/>
                <a:ext cx="91440" cy="914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111" name="Oval 110">
                <a:extLst>
                  <a:ext uri="{FF2B5EF4-FFF2-40B4-BE49-F238E27FC236}">
                    <a16:creationId xmlns:a16="http://schemas.microsoft.com/office/drawing/2014/main" xmlns="" id="{A4421D26-43D8-4E6D-9355-0FDFE25B2111}"/>
                  </a:ext>
                </a:extLst>
              </p:cNvPr>
              <p:cNvSpPr/>
              <p:nvPr/>
            </p:nvSpPr>
            <p:spPr>
              <a:xfrm>
                <a:off x="2381839" y="4087796"/>
                <a:ext cx="91440" cy="914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112" name="Oval 111">
                <a:extLst>
                  <a:ext uri="{FF2B5EF4-FFF2-40B4-BE49-F238E27FC236}">
                    <a16:creationId xmlns:a16="http://schemas.microsoft.com/office/drawing/2014/main" xmlns="" id="{D8CA60C6-F156-4BCA-9091-8A6C2C55272E}"/>
                  </a:ext>
                </a:extLst>
              </p:cNvPr>
              <p:cNvSpPr/>
              <p:nvPr/>
            </p:nvSpPr>
            <p:spPr>
              <a:xfrm>
                <a:off x="2552750" y="4069728"/>
                <a:ext cx="91440" cy="914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113" name="Oval 112">
                <a:extLst>
                  <a:ext uri="{FF2B5EF4-FFF2-40B4-BE49-F238E27FC236}">
                    <a16:creationId xmlns:a16="http://schemas.microsoft.com/office/drawing/2014/main" xmlns="" id="{1C48C02B-60AB-490A-92DD-01E544D55605}"/>
                  </a:ext>
                </a:extLst>
              </p:cNvPr>
              <p:cNvSpPr/>
              <p:nvPr/>
            </p:nvSpPr>
            <p:spPr>
              <a:xfrm>
                <a:off x="2723571" y="4059583"/>
                <a:ext cx="91440" cy="914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114" name="Oval 113">
                <a:extLst>
                  <a:ext uri="{FF2B5EF4-FFF2-40B4-BE49-F238E27FC236}">
                    <a16:creationId xmlns:a16="http://schemas.microsoft.com/office/drawing/2014/main" xmlns="" id="{DD4E2F9D-2789-4076-B9E8-BB820DCC0223}"/>
                  </a:ext>
                </a:extLst>
              </p:cNvPr>
              <p:cNvSpPr/>
              <p:nvPr/>
            </p:nvSpPr>
            <p:spPr>
              <a:xfrm>
                <a:off x="2894912" y="4042076"/>
                <a:ext cx="91440" cy="914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115" name="Oval 114">
                <a:extLst>
                  <a:ext uri="{FF2B5EF4-FFF2-40B4-BE49-F238E27FC236}">
                    <a16:creationId xmlns:a16="http://schemas.microsoft.com/office/drawing/2014/main" xmlns="" id="{D064BBBD-9AA0-4ABA-A626-B1359D236FED}"/>
                  </a:ext>
                </a:extLst>
              </p:cNvPr>
              <p:cNvSpPr/>
              <p:nvPr/>
            </p:nvSpPr>
            <p:spPr>
              <a:xfrm>
                <a:off x="3063408" y="4024008"/>
                <a:ext cx="91440" cy="914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116" name="Oval 115">
                <a:extLst>
                  <a:ext uri="{FF2B5EF4-FFF2-40B4-BE49-F238E27FC236}">
                    <a16:creationId xmlns:a16="http://schemas.microsoft.com/office/drawing/2014/main" xmlns="" id="{757B4071-81A9-4987-86E0-9A7DF398634B}"/>
                  </a:ext>
                </a:extLst>
              </p:cNvPr>
              <p:cNvSpPr/>
              <p:nvPr/>
            </p:nvSpPr>
            <p:spPr>
              <a:xfrm>
                <a:off x="3236961" y="4013863"/>
                <a:ext cx="91440" cy="914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117" name="Oval 116">
                <a:extLst>
                  <a:ext uri="{FF2B5EF4-FFF2-40B4-BE49-F238E27FC236}">
                    <a16:creationId xmlns:a16="http://schemas.microsoft.com/office/drawing/2014/main" xmlns="" id="{2291EDAD-4D9F-4708-BD26-AE2B83A4EC63}"/>
                  </a:ext>
                </a:extLst>
              </p:cNvPr>
              <p:cNvSpPr/>
              <p:nvPr/>
            </p:nvSpPr>
            <p:spPr>
              <a:xfrm>
                <a:off x="3579009" y="4008035"/>
                <a:ext cx="91440" cy="914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118" name="Oval 117">
                <a:extLst>
                  <a:ext uri="{FF2B5EF4-FFF2-40B4-BE49-F238E27FC236}">
                    <a16:creationId xmlns:a16="http://schemas.microsoft.com/office/drawing/2014/main" xmlns="" id="{DFCBC439-D82A-4AF6-90B4-D1A44530D2D1}"/>
                  </a:ext>
                </a:extLst>
              </p:cNvPr>
              <p:cNvSpPr/>
              <p:nvPr/>
            </p:nvSpPr>
            <p:spPr>
              <a:xfrm>
                <a:off x="3750034" y="3996356"/>
                <a:ext cx="91440" cy="914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119" name="Oval 118">
                <a:extLst>
                  <a:ext uri="{FF2B5EF4-FFF2-40B4-BE49-F238E27FC236}">
                    <a16:creationId xmlns:a16="http://schemas.microsoft.com/office/drawing/2014/main" xmlns="" id="{075165E2-399C-4964-B03B-895D20894119}"/>
                  </a:ext>
                </a:extLst>
              </p:cNvPr>
              <p:cNvSpPr/>
              <p:nvPr/>
            </p:nvSpPr>
            <p:spPr>
              <a:xfrm>
                <a:off x="3926338" y="3979587"/>
                <a:ext cx="91440" cy="914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120" name="Oval 119">
                <a:extLst>
                  <a:ext uri="{FF2B5EF4-FFF2-40B4-BE49-F238E27FC236}">
                    <a16:creationId xmlns:a16="http://schemas.microsoft.com/office/drawing/2014/main" xmlns="" id="{DDBE9328-3690-4AF8-94DE-FA77BF99E0D1}"/>
                  </a:ext>
                </a:extLst>
              </p:cNvPr>
              <p:cNvSpPr/>
              <p:nvPr/>
            </p:nvSpPr>
            <p:spPr>
              <a:xfrm>
                <a:off x="4092082" y="3970620"/>
                <a:ext cx="91440" cy="914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121" name="Oval 120">
                <a:extLst>
                  <a:ext uri="{FF2B5EF4-FFF2-40B4-BE49-F238E27FC236}">
                    <a16:creationId xmlns:a16="http://schemas.microsoft.com/office/drawing/2014/main" xmlns="" id="{46248E87-22D8-40BE-8925-79C7AC281EE5}"/>
                  </a:ext>
                </a:extLst>
              </p:cNvPr>
              <p:cNvSpPr/>
              <p:nvPr/>
            </p:nvSpPr>
            <p:spPr>
              <a:xfrm>
                <a:off x="4269576" y="3958853"/>
                <a:ext cx="91440" cy="914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122" name="Oval 121">
                <a:extLst>
                  <a:ext uri="{FF2B5EF4-FFF2-40B4-BE49-F238E27FC236}">
                    <a16:creationId xmlns:a16="http://schemas.microsoft.com/office/drawing/2014/main" xmlns="" id="{AA0DFACC-B366-438D-99CF-C2823530DB34}"/>
                  </a:ext>
                </a:extLst>
              </p:cNvPr>
              <p:cNvSpPr/>
              <p:nvPr/>
            </p:nvSpPr>
            <p:spPr>
              <a:xfrm>
                <a:off x="3407281" y="4013863"/>
                <a:ext cx="91440" cy="914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grpSp>
        <p:grpSp>
          <p:nvGrpSpPr>
            <p:cNvPr id="14" name="Group 23">
              <a:extLst>
                <a:ext uri="{FF2B5EF4-FFF2-40B4-BE49-F238E27FC236}">
                  <a16:creationId xmlns:a16="http://schemas.microsoft.com/office/drawing/2014/main" xmlns="" id="{45E9FBCA-1466-414E-8AD3-64ED9A3A3E37}"/>
                </a:ext>
              </a:extLst>
            </p:cNvPr>
            <p:cNvGrpSpPr/>
            <p:nvPr/>
          </p:nvGrpSpPr>
          <p:grpSpPr>
            <a:xfrm>
              <a:off x="4505540" y="3649738"/>
              <a:ext cx="3284597" cy="292221"/>
              <a:chOff x="838200" y="3958853"/>
              <a:chExt cx="3522816" cy="402146"/>
            </a:xfrm>
            <a:solidFill>
              <a:schemeClr val="accent2"/>
            </a:solidFill>
          </p:grpSpPr>
          <p:sp>
            <p:nvSpPr>
              <p:cNvPr id="81" name="Oval 166">
                <a:extLst>
                  <a:ext uri="{FF2B5EF4-FFF2-40B4-BE49-F238E27FC236}">
                    <a16:creationId xmlns:a16="http://schemas.microsoft.com/office/drawing/2014/main" xmlns="" id="{D0FA1477-FC5D-4FC0-B739-099C8B990B46}"/>
                  </a:ext>
                </a:extLst>
              </p:cNvPr>
              <p:cNvSpPr/>
              <p:nvPr/>
            </p:nvSpPr>
            <p:spPr>
              <a:xfrm>
                <a:off x="838200" y="4269559"/>
                <a:ext cx="91440" cy="914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82" name="Oval 167">
                <a:extLst>
                  <a:ext uri="{FF2B5EF4-FFF2-40B4-BE49-F238E27FC236}">
                    <a16:creationId xmlns:a16="http://schemas.microsoft.com/office/drawing/2014/main" xmlns="" id="{2E242745-3265-4D9E-8879-A018017070F6}"/>
                  </a:ext>
                </a:extLst>
              </p:cNvPr>
              <p:cNvSpPr/>
              <p:nvPr/>
            </p:nvSpPr>
            <p:spPr>
              <a:xfrm>
                <a:off x="1011364" y="4253973"/>
                <a:ext cx="91440" cy="914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83" name="Oval 168">
                <a:extLst>
                  <a:ext uri="{FF2B5EF4-FFF2-40B4-BE49-F238E27FC236}">
                    <a16:creationId xmlns:a16="http://schemas.microsoft.com/office/drawing/2014/main" xmlns="" id="{8F943AC1-BE18-4506-AF33-D48D1A80F3CF}"/>
                  </a:ext>
                </a:extLst>
              </p:cNvPr>
              <p:cNvSpPr/>
              <p:nvPr/>
            </p:nvSpPr>
            <p:spPr>
              <a:xfrm>
                <a:off x="1195858" y="4235114"/>
                <a:ext cx="91440" cy="914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84" name="Oval 169">
                <a:extLst>
                  <a:ext uri="{FF2B5EF4-FFF2-40B4-BE49-F238E27FC236}">
                    <a16:creationId xmlns:a16="http://schemas.microsoft.com/office/drawing/2014/main" xmlns="" id="{B1792975-1429-4630-BB06-A5E8FC62F454}"/>
                  </a:ext>
                </a:extLst>
              </p:cNvPr>
              <p:cNvSpPr/>
              <p:nvPr/>
            </p:nvSpPr>
            <p:spPr>
              <a:xfrm>
                <a:off x="1356156" y="4218784"/>
                <a:ext cx="91440" cy="914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85" name="Oval 170">
                <a:extLst>
                  <a:ext uri="{FF2B5EF4-FFF2-40B4-BE49-F238E27FC236}">
                    <a16:creationId xmlns:a16="http://schemas.microsoft.com/office/drawing/2014/main" xmlns="" id="{192CD9E3-02AE-4E9A-B1F6-F61869C6976A}"/>
                  </a:ext>
                </a:extLst>
              </p:cNvPr>
              <p:cNvSpPr/>
              <p:nvPr/>
            </p:nvSpPr>
            <p:spPr>
              <a:xfrm>
                <a:off x="1526718" y="4205527"/>
                <a:ext cx="91440" cy="914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86" name="Oval 171">
                <a:extLst>
                  <a:ext uri="{FF2B5EF4-FFF2-40B4-BE49-F238E27FC236}">
                    <a16:creationId xmlns:a16="http://schemas.microsoft.com/office/drawing/2014/main" xmlns="" id="{DF911730-96A6-4271-9391-05A1B2255776}"/>
                  </a:ext>
                </a:extLst>
              </p:cNvPr>
              <p:cNvSpPr/>
              <p:nvPr/>
            </p:nvSpPr>
            <p:spPr>
              <a:xfrm>
                <a:off x="1697742" y="4191292"/>
                <a:ext cx="91440" cy="914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87" name="Oval 172">
                <a:extLst>
                  <a:ext uri="{FF2B5EF4-FFF2-40B4-BE49-F238E27FC236}">
                    <a16:creationId xmlns:a16="http://schemas.microsoft.com/office/drawing/2014/main" xmlns="" id="{DB40A8B3-8C57-408E-9B38-8ED0B8C1EEBE}"/>
                  </a:ext>
                </a:extLst>
              </p:cNvPr>
              <p:cNvSpPr/>
              <p:nvPr/>
            </p:nvSpPr>
            <p:spPr>
              <a:xfrm>
                <a:off x="1870542" y="4173064"/>
                <a:ext cx="91440" cy="914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88" name="Oval 173">
                <a:extLst>
                  <a:ext uri="{FF2B5EF4-FFF2-40B4-BE49-F238E27FC236}">
                    <a16:creationId xmlns:a16="http://schemas.microsoft.com/office/drawing/2014/main" xmlns="" id="{1C0AB1B4-D273-45B4-96F0-53690E7BC2F1}"/>
                  </a:ext>
                </a:extLst>
              </p:cNvPr>
              <p:cNvSpPr/>
              <p:nvPr/>
            </p:nvSpPr>
            <p:spPr>
              <a:xfrm>
                <a:off x="2039791" y="4158828"/>
                <a:ext cx="91440" cy="914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89" name="Oval 174">
                <a:extLst>
                  <a:ext uri="{FF2B5EF4-FFF2-40B4-BE49-F238E27FC236}">
                    <a16:creationId xmlns:a16="http://schemas.microsoft.com/office/drawing/2014/main" xmlns="" id="{492DF7E3-60DD-4CB5-8AF3-58A58ED75677}"/>
                  </a:ext>
                </a:extLst>
              </p:cNvPr>
              <p:cNvSpPr/>
              <p:nvPr/>
            </p:nvSpPr>
            <p:spPr>
              <a:xfrm>
                <a:off x="2210815" y="4151014"/>
                <a:ext cx="91440" cy="914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90" name="Oval 175">
                <a:extLst>
                  <a:ext uri="{FF2B5EF4-FFF2-40B4-BE49-F238E27FC236}">
                    <a16:creationId xmlns:a16="http://schemas.microsoft.com/office/drawing/2014/main" xmlns="" id="{E78C8504-07AC-4F02-8DF2-4830A4CA512D}"/>
                  </a:ext>
                </a:extLst>
              </p:cNvPr>
              <p:cNvSpPr/>
              <p:nvPr/>
            </p:nvSpPr>
            <p:spPr>
              <a:xfrm>
                <a:off x="2381839" y="4139499"/>
                <a:ext cx="91440" cy="914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91" name="Oval 176">
                <a:extLst>
                  <a:ext uri="{FF2B5EF4-FFF2-40B4-BE49-F238E27FC236}">
                    <a16:creationId xmlns:a16="http://schemas.microsoft.com/office/drawing/2014/main" xmlns="" id="{01086829-D9BD-4DF4-A9B4-3320E5B12042}"/>
                  </a:ext>
                </a:extLst>
              </p:cNvPr>
              <p:cNvSpPr/>
              <p:nvPr/>
            </p:nvSpPr>
            <p:spPr>
              <a:xfrm>
                <a:off x="2552750" y="4126877"/>
                <a:ext cx="91440" cy="914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92" name="Oval 177">
                <a:extLst>
                  <a:ext uri="{FF2B5EF4-FFF2-40B4-BE49-F238E27FC236}">
                    <a16:creationId xmlns:a16="http://schemas.microsoft.com/office/drawing/2014/main" xmlns="" id="{E18A2A0F-D043-4870-8FD0-5F21DC513D42}"/>
                  </a:ext>
                </a:extLst>
              </p:cNvPr>
              <p:cNvSpPr/>
              <p:nvPr/>
            </p:nvSpPr>
            <p:spPr>
              <a:xfrm>
                <a:off x="2723571" y="4114009"/>
                <a:ext cx="91440" cy="914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93" name="Oval 178">
                <a:extLst>
                  <a:ext uri="{FF2B5EF4-FFF2-40B4-BE49-F238E27FC236}">
                    <a16:creationId xmlns:a16="http://schemas.microsoft.com/office/drawing/2014/main" xmlns="" id="{71C73AE4-CBD1-4A5F-BBF4-46E45966AFA8}"/>
                  </a:ext>
                </a:extLst>
              </p:cNvPr>
              <p:cNvSpPr/>
              <p:nvPr/>
            </p:nvSpPr>
            <p:spPr>
              <a:xfrm>
                <a:off x="2894912" y="4091060"/>
                <a:ext cx="91440" cy="914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94" name="Oval 179">
                <a:extLst>
                  <a:ext uri="{FF2B5EF4-FFF2-40B4-BE49-F238E27FC236}">
                    <a16:creationId xmlns:a16="http://schemas.microsoft.com/office/drawing/2014/main" xmlns="" id="{411635B4-0163-49E0-BC75-B2F83C743A34}"/>
                  </a:ext>
                </a:extLst>
              </p:cNvPr>
              <p:cNvSpPr/>
              <p:nvPr/>
            </p:nvSpPr>
            <p:spPr>
              <a:xfrm>
                <a:off x="3063408" y="4072991"/>
                <a:ext cx="91440" cy="914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95" name="Oval 180">
                <a:extLst>
                  <a:ext uri="{FF2B5EF4-FFF2-40B4-BE49-F238E27FC236}">
                    <a16:creationId xmlns:a16="http://schemas.microsoft.com/office/drawing/2014/main" xmlns="" id="{E4802D08-E1C8-4974-8054-88CD1B1529E1}"/>
                  </a:ext>
                </a:extLst>
              </p:cNvPr>
              <p:cNvSpPr/>
              <p:nvPr/>
            </p:nvSpPr>
            <p:spPr>
              <a:xfrm>
                <a:off x="3236961" y="4060126"/>
                <a:ext cx="91440" cy="914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96" name="Oval 181">
                <a:extLst>
                  <a:ext uri="{FF2B5EF4-FFF2-40B4-BE49-F238E27FC236}">
                    <a16:creationId xmlns:a16="http://schemas.microsoft.com/office/drawing/2014/main" xmlns="" id="{E9307262-F07C-41E5-8CF0-59267DC363FA}"/>
                  </a:ext>
                </a:extLst>
              </p:cNvPr>
              <p:cNvSpPr/>
              <p:nvPr/>
            </p:nvSpPr>
            <p:spPr>
              <a:xfrm>
                <a:off x="3579009" y="4024361"/>
                <a:ext cx="91440" cy="914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97" name="Oval 182">
                <a:extLst>
                  <a:ext uri="{FF2B5EF4-FFF2-40B4-BE49-F238E27FC236}">
                    <a16:creationId xmlns:a16="http://schemas.microsoft.com/office/drawing/2014/main" xmlns="" id="{29CD71A5-F2C1-4D53-A2A2-FA461B939351}"/>
                  </a:ext>
                </a:extLst>
              </p:cNvPr>
              <p:cNvSpPr/>
              <p:nvPr/>
            </p:nvSpPr>
            <p:spPr>
              <a:xfrm>
                <a:off x="3750034" y="3996356"/>
                <a:ext cx="91440" cy="914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98" name="Oval 183">
                <a:extLst>
                  <a:ext uri="{FF2B5EF4-FFF2-40B4-BE49-F238E27FC236}">
                    <a16:creationId xmlns:a16="http://schemas.microsoft.com/office/drawing/2014/main" xmlns="" id="{BC54E99B-590F-41AA-947E-E51319A11E64}"/>
                  </a:ext>
                </a:extLst>
              </p:cNvPr>
              <p:cNvSpPr/>
              <p:nvPr/>
            </p:nvSpPr>
            <p:spPr>
              <a:xfrm>
                <a:off x="3926338" y="3979587"/>
                <a:ext cx="91440" cy="914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99" name="Oval 184">
                <a:extLst>
                  <a:ext uri="{FF2B5EF4-FFF2-40B4-BE49-F238E27FC236}">
                    <a16:creationId xmlns:a16="http://schemas.microsoft.com/office/drawing/2014/main" xmlns="" id="{6620750B-1904-4285-9D50-3E71A0F2D419}"/>
                  </a:ext>
                </a:extLst>
              </p:cNvPr>
              <p:cNvSpPr/>
              <p:nvPr/>
            </p:nvSpPr>
            <p:spPr>
              <a:xfrm>
                <a:off x="4092082" y="3970620"/>
                <a:ext cx="91440" cy="914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100" name="Oval 185">
                <a:extLst>
                  <a:ext uri="{FF2B5EF4-FFF2-40B4-BE49-F238E27FC236}">
                    <a16:creationId xmlns:a16="http://schemas.microsoft.com/office/drawing/2014/main" xmlns="" id="{B41133E1-0593-4723-97A0-20E3E437350B}"/>
                  </a:ext>
                </a:extLst>
              </p:cNvPr>
              <p:cNvSpPr/>
              <p:nvPr/>
            </p:nvSpPr>
            <p:spPr>
              <a:xfrm>
                <a:off x="4269576" y="3958853"/>
                <a:ext cx="91440" cy="914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101" name="Oval 186">
                <a:extLst>
                  <a:ext uri="{FF2B5EF4-FFF2-40B4-BE49-F238E27FC236}">
                    <a16:creationId xmlns:a16="http://schemas.microsoft.com/office/drawing/2014/main" xmlns="" id="{D0F4BB69-F0B5-44FF-AC58-F21D656D5D14}"/>
                  </a:ext>
                </a:extLst>
              </p:cNvPr>
              <p:cNvSpPr/>
              <p:nvPr/>
            </p:nvSpPr>
            <p:spPr>
              <a:xfrm>
                <a:off x="3407281" y="4043797"/>
                <a:ext cx="91440" cy="914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grpSp>
        <p:grpSp>
          <p:nvGrpSpPr>
            <p:cNvPr id="16" name="Group 24">
              <a:extLst>
                <a:ext uri="{FF2B5EF4-FFF2-40B4-BE49-F238E27FC236}">
                  <a16:creationId xmlns:a16="http://schemas.microsoft.com/office/drawing/2014/main" xmlns="" id="{ACEECD0B-ACA2-4996-855E-1048FABABDF5}"/>
                </a:ext>
              </a:extLst>
            </p:cNvPr>
            <p:cNvGrpSpPr/>
            <p:nvPr/>
          </p:nvGrpSpPr>
          <p:grpSpPr>
            <a:xfrm>
              <a:off x="4505540" y="3394274"/>
              <a:ext cx="3284597" cy="302108"/>
              <a:chOff x="838200" y="3945248"/>
              <a:chExt cx="3522816" cy="415751"/>
            </a:xfrm>
            <a:solidFill>
              <a:schemeClr val="accent3"/>
            </a:solidFill>
          </p:grpSpPr>
          <p:sp>
            <p:nvSpPr>
              <p:cNvPr id="59" name="Oval 166">
                <a:extLst>
                  <a:ext uri="{FF2B5EF4-FFF2-40B4-BE49-F238E27FC236}">
                    <a16:creationId xmlns:a16="http://schemas.microsoft.com/office/drawing/2014/main" xmlns="" id="{F4ED04E7-FA42-460B-A196-FFA16AAE688F}"/>
                  </a:ext>
                </a:extLst>
              </p:cNvPr>
              <p:cNvSpPr/>
              <p:nvPr/>
            </p:nvSpPr>
            <p:spPr>
              <a:xfrm>
                <a:off x="838200" y="4269559"/>
                <a:ext cx="91440" cy="914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60" name="Oval 167">
                <a:extLst>
                  <a:ext uri="{FF2B5EF4-FFF2-40B4-BE49-F238E27FC236}">
                    <a16:creationId xmlns:a16="http://schemas.microsoft.com/office/drawing/2014/main" xmlns="" id="{C6506CCB-DC64-4E62-BA9E-1CCDA09065FB}"/>
                  </a:ext>
                </a:extLst>
              </p:cNvPr>
              <p:cNvSpPr/>
              <p:nvPr/>
            </p:nvSpPr>
            <p:spPr>
              <a:xfrm>
                <a:off x="1011364" y="4253973"/>
                <a:ext cx="91440" cy="914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61" name="Oval 168">
                <a:extLst>
                  <a:ext uri="{FF2B5EF4-FFF2-40B4-BE49-F238E27FC236}">
                    <a16:creationId xmlns:a16="http://schemas.microsoft.com/office/drawing/2014/main" xmlns="" id="{B60B7B4A-B9FA-4636-9E97-968BFC7D82AB}"/>
                  </a:ext>
                </a:extLst>
              </p:cNvPr>
              <p:cNvSpPr/>
              <p:nvPr/>
            </p:nvSpPr>
            <p:spPr>
              <a:xfrm>
                <a:off x="1195858" y="4245998"/>
                <a:ext cx="91440" cy="914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62" name="Oval 169">
                <a:extLst>
                  <a:ext uri="{FF2B5EF4-FFF2-40B4-BE49-F238E27FC236}">
                    <a16:creationId xmlns:a16="http://schemas.microsoft.com/office/drawing/2014/main" xmlns="" id="{0E9E6E79-7D59-49C7-B6B8-7FAD56ACAE62}"/>
                  </a:ext>
                </a:extLst>
              </p:cNvPr>
              <p:cNvSpPr/>
              <p:nvPr/>
            </p:nvSpPr>
            <p:spPr>
              <a:xfrm>
                <a:off x="1356156" y="4229668"/>
                <a:ext cx="91440" cy="914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63" name="Oval 170">
                <a:extLst>
                  <a:ext uri="{FF2B5EF4-FFF2-40B4-BE49-F238E27FC236}">
                    <a16:creationId xmlns:a16="http://schemas.microsoft.com/office/drawing/2014/main" xmlns="" id="{3182C5F2-EAA5-42C6-95DF-D5D660231E3E}"/>
                  </a:ext>
                </a:extLst>
              </p:cNvPr>
              <p:cNvSpPr/>
              <p:nvPr/>
            </p:nvSpPr>
            <p:spPr>
              <a:xfrm>
                <a:off x="1526718" y="4213690"/>
                <a:ext cx="91440" cy="914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64" name="Oval 171">
                <a:extLst>
                  <a:ext uri="{FF2B5EF4-FFF2-40B4-BE49-F238E27FC236}">
                    <a16:creationId xmlns:a16="http://schemas.microsoft.com/office/drawing/2014/main" xmlns="" id="{C4D468A7-2434-4924-BF37-66CA37D6958B}"/>
                  </a:ext>
                </a:extLst>
              </p:cNvPr>
              <p:cNvSpPr/>
              <p:nvPr/>
            </p:nvSpPr>
            <p:spPr>
              <a:xfrm>
                <a:off x="1697742" y="4207618"/>
                <a:ext cx="91440" cy="914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65" name="Oval 172">
                <a:extLst>
                  <a:ext uri="{FF2B5EF4-FFF2-40B4-BE49-F238E27FC236}">
                    <a16:creationId xmlns:a16="http://schemas.microsoft.com/office/drawing/2014/main" xmlns="" id="{86163D0B-4588-4DE4-B06B-A9E87DCFE51B}"/>
                  </a:ext>
                </a:extLst>
              </p:cNvPr>
              <p:cNvSpPr/>
              <p:nvPr/>
            </p:nvSpPr>
            <p:spPr>
              <a:xfrm>
                <a:off x="1870542" y="4200278"/>
                <a:ext cx="91440" cy="914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66" name="Oval 173">
                <a:extLst>
                  <a:ext uri="{FF2B5EF4-FFF2-40B4-BE49-F238E27FC236}">
                    <a16:creationId xmlns:a16="http://schemas.microsoft.com/office/drawing/2014/main" xmlns="" id="{1DD950CB-BE32-4427-988A-D64C29FFC81E}"/>
                  </a:ext>
                </a:extLst>
              </p:cNvPr>
              <p:cNvSpPr/>
              <p:nvPr/>
            </p:nvSpPr>
            <p:spPr>
              <a:xfrm>
                <a:off x="2039791" y="4186039"/>
                <a:ext cx="91440" cy="914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67" name="Oval 174">
                <a:extLst>
                  <a:ext uri="{FF2B5EF4-FFF2-40B4-BE49-F238E27FC236}">
                    <a16:creationId xmlns:a16="http://schemas.microsoft.com/office/drawing/2014/main" xmlns="" id="{C3AC8BDE-2D1F-4B6D-82D7-3D2EEB969072}"/>
                  </a:ext>
                </a:extLst>
              </p:cNvPr>
              <p:cNvSpPr/>
              <p:nvPr/>
            </p:nvSpPr>
            <p:spPr>
              <a:xfrm>
                <a:off x="2210815" y="4180948"/>
                <a:ext cx="91440" cy="914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69" name="Oval 175">
                <a:extLst>
                  <a:ext uri="{FF2B5EF4-FFF2-40B4-BE49-F238E27FC236}">
                    <a16:creationId xmlns:a16="http://schemas.microsoft.com/office/drawing/2014/main" xmlns="" id="{E3AF01FB-ED1A-4AF3-9044-75BF7CEEBD41}"/>
                  </a:ext>
                </a:extLst>
              </p:cNvPr>
              <p:cNvSpPr/>
              <p:nvPr/>
            </p:nvSpPr>
            <p:spPr>
              <a:xfrm>
                <a:off x="2381839" y="4153104"/>
                <a:ext cx="91440" cy="914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70" name="Oval 176">
                <a:extLst>
                  <a:ext uri="{FF2B5EF4-FFF2-40B4-BE49-F238E27FC236}">
                    <a16:creationId xmlns:a16="http://schemas.microsoft.com/office/drawing/2014/main" xmlns="" id="{18B8F909-8FE4-4E5A-98D3-2761DA2EAA31}"/>
                  </a:ext>
                </a:extLst>
              </p:cNvPr>
              <p:cNvSpPr/>
              <p:nvPr/>
            </p:nvSpPr>
            <p:spPr>
              <a:xfrm>
                <a:off x="2552750" y="4143204"/>
                <a:ext cx="91440" cy="914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71" name="Oval 177">
                <a:extLst>
                  <a:ext uri="{FF2B5EF4-FFF2-40B4-BE49-F238E27FC236}">
                    <a16:creationId xmlns:a16="http://schemas.microsoft.com/office/drawing/2014/main" xmlns="" id="{9DB634AF-9D99-4D74-BEF9-822DF9368C3C}"/>
                  </a:ext>
                </a:extLst>
              </p:cNvPr>
              <p:cNvSpPr/>
              <p:nvPr/>
            </p:nvSpPr>
            <p:spPr>
              <a:xfrm>
                <a:off x="2723571" y="4127614"/>
                <a:ext cx="91440" cy="914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72" name="Oval 178">
                <a:extLst>
                  <a:ext uri="{FF2B5EF4-FFF2-40B4-BE49-F238E27FC236}">
                    <a16:creationId xmlns:a16="http://schemas.microsoft.com/office/drawing/2014/main" xmlns="" id="{E4B7D254-7590-4D3C-BAEF-597FE732E2B3}"/>
                  </a:ext>
                </a:extLst>
              </p:cNvPr>
              <p:cNvSpPr/>
              <p:nvPr/>
            </p:nvSpPr>
            <p:spPr>
              <a:xfrm>
                <a:off x="2894912" y="4110108"/>
                <a:ext cx="91440" cy="914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73" name="Oval 179">
                <a:extLst>
                  <a:ext uri="{FF2B5EF4-FFF2-40B4-BE49-F238E27FC236}">
                    <a16:creationId xmlns:a16="http://schemas.microsoft.com/office/drawing/2014/main" xmlns="" id="{040A01DF-D293-43DA-B3B1-C3C91F9C46F4}"/>
                  </a:ext>
                </a:extLst>
              </p:cNvPr>
              <p:cNvSpPr/>
              <p:nvPr/>
            </p:nvSpPr>
            <p:spPr>
              <a:xfrm>
                <a:off x="3063408" y="4092039"/>
                <a:ext cx="91440" cy="914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74" name="Oval 180">
                <a:extLst>
                  <a:ext uri="{FF2B5EF4-FFF2-40B4-BE49-F238E27FC236}">
                    <a16:creationId xmlns:a16="http://schemas.microsoft.com/office/drawing/2014/main" xmlns="" id="{253A7BA2-9D13-4C21-AB7E-AEE264577F34}"/>
                  </a:ext>
                </a:extLst>
              </p:cNvPr>
              <p:cNvSpPr/>
              <p:nvPr/>
            </p:nvSpPr>
            <p:spPr>
              <a:xfrm>
                <a:off x="3236961" y="4071010"/>
                <a:ext cx="91440" cy="914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75" name="Oval 181">
                <a:extLst>
                  <a:ext uri="{FF2B5EF4-FFF2-40B4-BE49-F238E27FC236}">
                    <a16:creationId xmlns:a16="http://schemas.microsoft.com/office/drawing/2014/main" xmlns="" id="{94A0022A-CA28-432D-A8D2-3254B190AED0}"/>
                  </a:ext>
                </a:extLst>
              </p:cNvPr>
              <p:cNvSpPr/>
              <p:nvPr/>
            </p:nvSpPr>
            <p:spPr>
              <a:xfrm>
                <a:off x="3579009" y="4032524"/>
                <a:ext cx="91440" cy="914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76" name="Oval 182">
                <a:extLst>
                  <a:ext uri="{FF2B5EF4-FFF2-40B4-BE49-F238E27FC236}">
                    <a16:creationId xmlns:a16="http://schemas.microsoft.com/office/drawing/2014/main" xmlns="" id="{738F616A-090F-47C7-93E1-184FD234D0BC}"/>
                  </a:ext>
                </a:extLst>
              </p:cNvPr>
              <p:cNvSpPr/>
              <p:nvPr/>
            </p:nvSpPr>
            <p:spPr>
              <a:xfrm>
                <a:off x="3750034" y="4004519"/>
                <a:ext cx="91440" cy="914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77" name="Oval 183">
                <a:extLst>
                  <a:ext uri="{FF2B5EF4-FFF2-40B4-BE49-F238E27FC236}">
                    <a16:creationId xmlns:a16="http://schemas.microsoft.com/office/drawing/2014/main" xmlns="" id="{F4FCA0EE-3C0F-4DAD-8286-45FF899BE296}"/>
                  </a:ext>
                </a:extLst>
              </p:cNvPr>
              <p:cNvSpPr/>
              <p:nvPr/>
            </p:nvSpPr>
            <p:spPr>
              <a:xfrm>
                <a:off x="3926338" y="3990471"/>
                <a:ext cx="91440" cy="914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78" name="Oval 184">
                <a:extLst>
                  <a:ext uri="{FF2B5EF4-FFF2-40B4-BE49-F238E27FC236}">
                    <a16:creationId xmlns:a16="http://schemas.microsoft.com/office/drawing/2014/main" xmlns="" id="{62ECFB17-98D9-4627-9972-A3274636FB07}"/>
                  </a:ext>
                </a:extLst>
              </p:cNvPr>
              <p:cNvSpPr/>
              <p:nvPr/>
            </p:nvSpPr>
            <p:spPr>
              <a:xfrm>
                <a:off x="4092082" y="3976062"/>
                <a:ext cx="91440" cy="914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79" name="Oval 185">
                <a:extLst>
                  <a:ext uri="{FF2B5EF4-FFF2-40B4-BE49-F238E27FC236}">
                    <a16:creationId xmlns:a16="http://schemas.microsoft.com/office/drawing/2014/main" xmlns="" id="{99992508-055C-46EF-83B2-F2EE6E17F23A}"/>
                  </a:ext>
                </a:extLst>
              </p:cNvPr>
              <p:cNvSpPr/>
              <p:nvPr/>
            </p:nvSpPr>
            <p:spPr>
              <a:xfrm>
                <a:off x="4269576" y="3945248"/>
                <a:ext cx="91440" cy="914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80" name="Oval 186">
                <a:extLst>
                  <a:ext uri="{FF2B5EF4-FFF2-40B4-BE49-F238E27FC236}">
                    <a16:creationId xmlns:a16="http://schemas.microsoft.com/office/drawing/2014/main" xmlns="" id="{21748DD2-E912-45E4-BF7D-9EDF99BB9DF1}"/>
                  </a:ext>
                </a:extLst>
              </p:cNvPr>
              <p:cNvSpPr/>
              <p:nvPr/>
            </p:nvSpPr>
            <p:spPr>
              <a:xfrm>
                <a:off x="3407281" y="4043797"/>
                <a:ext cx="91440" cy="914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grpSp>
        <p:grpSp>
          <p:nvGrpSpPr>
            <p:cNvPr id="17" name="Group 25">
              <a:extLst>
                <a:ext uri="{FF2B5EF4-FFF2-40B4-BE49-F238E27FC236}">
                  <a16:creationId xmlns:a16="http://schemas.microsoft.com/office/drawing/2014/main" xmlns="" id="{F206A7C7-B727-4522-9494-480F3F0F8656}"/>
                </a:ext>
              </a:extLst>
            </p:cNvPr>
            <p:cNvGrpSpPr/>
            <p:nvPr/>
          </p:nvGrpSpPr>
          <p:grpSpPr>
            <a:xfrm>
              <a:off x="4505540" y="2886411"/>
              <a:ext cx="3284597" cy="442511"/>
              <a:chOff x="838200" y="3752029"/>
              <a:chExt cx="3522816" cy="608970"/>
            </a:xfrm>
            <a:solidFill>
              <a:schemeClr val="accent1"/>
            </a:solidFill>
          </p:grpSpPr>
          <p:sp>
            <p:nvSpPr>
              <p:cNvPr id="37" name="Oval 166">
                <a:extLst>
                  <a:ext uri="{FF2B5EF4-FFF2-40B4-BE49-F238E27FC236}">
                    <a16:creationId xmlns:a16="http://schemas.microsoft.com/office/drawing/2014/main" xmlns="" id="{AD689075-0D68-4205-9A5B-09029EB963A1}"/>
                  </a:ext>
                </a:extLst>
              </p:cNvPr>
              <p:cNvSpPr/>
              <p:nvPr/>
            </p:nvSpPr>
            <p:spPr>
              <a:xfrm>
                <a:off x="838200" y="4269559"/>
                <a:ext cx="91440" cy="9144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38" name="Oval 167">
                <a:extLst>
                  <a:ext uri="{FF2B5EF4-FFF2-40B4-BE49-F238E27FC236}">
                    <a16:creationId xmlns:a16="http://schemas.microsoft.com/office/drawing/2014/main" xmlns="" id="{8048740F-041F-4BD3-8FC7-53F9630F04ED}"/>
                  </a:ext>
                </a:extLst>
              </p:cNvPr>
              <p:cNvSpPr/>
              <p:nvPr/>
            </p:nvSpPr>
            <p:spPr>
              <a:xfrm>
                <a:off x="1011364" y="4253973"/>
                <a:ext cx="91440" cy="9144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39" name="Oval 168">
                <a:extLst>
                  <a:ext uri="{FF2B5EF4-FFF2-40B4-BE49-F238E27FC236}">
                    <a16:creationId xmlns:a16="http://schemas.microsoft.com/office/drawing/2014/main" xmlns="" id="{EAF02851-385D-4D2C-B34F-AF9D759953CE}"/>
                  </a:ext>
                </a:extLst>
              </p:cNvPr>
              <p:cNvSpPr/>
              <p:nvPr/>
            </p:nvSpPr>
            <p:spPr>
              <a:xfrm>
                <a:off x="1195858" y="4235114"/>
                <a:ext cx="91440" cy="9144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40" name="Oval 169">
                <a:extLst>
                  <a:ext uri="{FF2B5EF4-FFF2-40B4-BE49-F238E27FC236}">
                    <a16:creationId xmlns:a16="http://schemas.microsoft.com/office/drawing/2014/main" xmlns="" id="{88790ED0-02CB-420C-A7DF-E3EBDF5D29AB}"/>
                  </a:ext>
                </a:extLst>
              </p:cNvPr>
              <p:cNvSpPr/>
              <p:nvPr/>
            </p:nvSpPr>
            <p:spPr>
              <a:xfrm>
                <a:off x="1356156" y="4210621"/>
                <a:ext cx="91440" cy="9144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41" name="Oval 170">
                <a:extLst>
                  <a:ext uri="{FF2B5EF4-FFF2-40B4-BE49-F238E27FC236}">
                    <a16:creationId xmlns:a16="http://schemas.microsoft.com/office/drawing/2014/main" xmlns="" id="{C4E33AE0-5AF0-4426-B04C-B18F4A4DA939}"/>
                  </a:ext>
                </a:extLst>
              </p:cNvPr>
              <p:cNvSpPr/>
              <p:nvPr/>
            </p:nvSpPr>
            <p:spPr>
              <a:xfrm>
                <a:off x="1526718" y="4183758"/>
                <a:ext cx="91440" cy="9144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42" name="Oval 171">
                <a:extLst>
                  <a:ext uri="{FF2B5EF4-FFF2-40B4-BE49-F238E27FC236}">
                    <a16:creationId xmlns:a16="http://schemas.microsoft.com/office/drawing/2014/main" xmlns="" id="{137FA160-EC93-4FA3-A70B-94D4DF109AFD}"/>
                  </a:ext>
                </a:extLst>
              </p:cNvPr>
              <p:cNvSpPr/>
              <p:nvPr/>
            </p:nvSpPr>
            <p:spPr>
              <a:xfrm>
                <a:off x="1697742" y="4153194"/>
                <a:ext cx="91440" cy="9144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43" name="Oval 172">
                <a:extLst>
                  <a:ext uri="{FF2B5EF4-FFF2-40B4-BE49-F238E27FC236}">
                    <a16:creationId xmlns:a16="http://schemas.microsoft.com/office/drawing/2014/main" xmlns="" id="{5BD4AB89-38FD-4976-BBBB-228B11006364}"/>
                  </a:ext>
                </a:extLst>
              </p:cNvPr>
              <p:cNvSpPr/>
              <p:nvPr/>
            </p:nvSpPr>
            <p:spPr>
              <a:xfrm>
                <a:off x="1870542" y="4121359"/>
                <a:ext cx="91440" cy="9144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44" name="Oval 173">
                <a:extLst>
                  <a:ext uri="{FF2B5EF4-FFF2-40B4-BE49-F238E27FC236}">
                    <a16:creationId xmlns:a16="http://schemas.microsoft.com/office/drawing/2014/main" xmlns="" id="{48D8619F-2390-4B40-A424-4256AEF73FE6}"/>
                  </a:ext>
                </a:extLst>
              </p:cNvPr>
              <p:cNvSpPr/>
              <p:nvPr/>
            </p:nvSpPr>
            <p:spPr>
              <a:xfrm>
                <a:off x="2039791" y="4096237"/>
                <a:ext cx="91440" cy="9144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46" name="Oval 174">
                <a:extLst>
                  <a:ext uri="{FF2B5EF4-FFF2-40B4-BE49-F238E27FC236}">
                    <a16:creationId xmlns:a16="http://schemas.microsoft.com/office/drawing/2014/main" xmlns="" id="{18C7A27F-9F3A-4FEC-AEB3-6056E1C301E6}"/>
                  </a:ext>
                </a:extLst>
              </p:cNvPr>
              <p:cNvSpPr/>
              <p:nvPr/>
            </p:nvSpPr>
            <p:spPr>
              <a:xfrm>
                <a:off x="2210815" y="4063930"/>
                <a:ext cx="91440" cy="9144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47" name="Oval 175">
                <a:extLst>
                  <a:ext uri="{FF2B5EF4-FFF2-40B4-BE49-F238E27FC236}">
                    <a16:creationId xmlns:a16="http://schemas.microsoft.com/office/drawing/2014/main" xmlns="" id="{067C83E7-6A0A-4C1C-9F82-ED94FDAD7A06}"/>
                  </a:ext>
                </a:extLst>
              </p:cNvPr>
              <p:cNvSpPr/>
              <p:nvPr/>
            </p:nvSpPr>
            <p:spPr>
              <a:xfrm>
                <a:off x="2381839" y="4041531"/>
                <a:ext cx="91440" cy="9144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48" name="Oval 176">
                <a:extLst>
                  <a:ext uri="{FF2B5EF4-FFF2-40B4-BE49-F238E27FC236}">
                    <a16:creationId xmlns:a16="http://schemas.microsoft.com/office/drawing/2014/main" xmlns="" id="{4F81A73E-ACB1-4A0D-A93A-57CB7F3EBA7E}"/>
                  </a:ext>
                </a:extLst>
              </p:cNvPr>
              <p:cNvSpPr/>
              <p:nvPr/>
            </p:nvSpPr>
            <p:spPr>
              <a:xfrm>
                <a:off x="2552750" y="4004415"/>
                <a:ext cx="91440" cy="9144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49" name="Oval 177">
                <a:extLst>
                  <a:ext uri="{FF2B5EF4-FFF2-40B4-BE49-F238E27FC236}">
                    <a16:creationId xmlns:a16="http://schemas.microsoft.com/office/drawing/2014/main" xmlns="" id="{F2805E8C-8DB6-4BA3-9C81-C85986A3F0C1}"/>
                  </a:ext>
                </a:extLst>
              </p:cNvPr>
              <p:cNvSpPr/>
              <p:nvPr/>
            </p:nvSpPr>
            <p:spPr>
              <a:xfrm>
                <a:off x="2723571" y="3975217"/>
                <a:ext cx="91440" cy="9144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50" name="Oval 178">
                <a:extLst>
                  <a:ext uri="{FF2B5EF4-FFF2-40B4-BE49-F238E27FC236}">
                    <a16:creationId xmlns:a16="http://schemas.microsoft.com/office/drawing/2014/main" xmlns="" id="{1CC4689B-CDB6-4426-BE07-3A8BB3BB242E}"/>
                  </a:ext>
                </a:extLst>
              </p:cNvPr>
              <p:cNvSpPr/>
              <p:nvPr/>
            </p:nvSpPr>
            <p:spPr>
              <a:xfrm>
                <a:off x="2894912" y="3944105"/>
                <a:ext cx="91440" cy="9144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51" name="Oval 179">
                <a:extLst>
                  <a:ext uri="{FF2B5EF4-FFF2-40B4-BE49-F238E27FC236}">
                    <a16:creationId xmlns:a16="http://schemas.microsoft.com/office/drawing/2014/main" xmlns="" id="{5AEB85B4-6403-4D17-8292-801AEB994734}"/>
                  </a:ext>
                </a:extLst>
              </p:cNvPr>
              <p:cNvSpPr/>
              <p:nvPr/>
            </p:nvSpPr>
            <p:spPr>
              <a:xfrm>
                <a:off x="3063408" y="3912428"/>
                <a:ext cx="91440" cy="9144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52" name="Oval 180">
                <a:extLst>
                  <a:ext uri="{FF2B5EF4-FFF2-40B4-BE49-F238E27FC236}">
                    <a16:creationId xmlns:a16="http://schemas.microsoft.com/office/drawing/2014/main" xmlns="" id="{F55FC096-9DB2-4F75-A713-4C04DDA56B1F}"/>
                  </a:ext>
                </a:extLst>
              </p:cNvPr>
              <p:cNvSpPr/>
              <p:nvPr/>
            </p:nvSpPr>
            <p:spPr>
              <a:xfrm>
                <a:off x="3236961" y="3880510"/>
                <a:ext cx="91440" cy="9144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53" name="Oval 181">
                <a:extLst>
                  <a:ext uri="{FF2B5EF4-FFF2-40B4-BE49-F238E27FC236}">
                    <a16:creationId xmlns:a16="http://schemas.microsoft.com/office/drawing/2014/main" xmlns="" id="{347F4A6F-D6CB-4C62-AE96-D3C90006C6D8}"/>
                  </a:ext>
                </a:extLst>
              </p:cNvPr>
              <p:cNvSpPr/>
              <p:nvPr/>
            </p:nvSpPr>
            <p:spPr>
              <a:xfrm>
                <a:off x="3579009" y="3833864"/>
                <a:ext cx="91440" cy="9144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54" name="Oval 182">
                <a:extLst>
                  <a:ext uri="{FF2B5EF4-FFF2-40B4-BE49-F238E27FC236}">
                    <a16:creationId xmlns:a16="http://schemas.microsoft.com/office/drawing/2014/main" xmlns="" id="{8CB9BFA6-A9C1-4E1B-A822-9E1063F3BF02}"/>
                  </a:ext>
                </a:extLst>
              </p:cNvPr>
              <p:cNvSpPr/>
              <p:nvPr/>
            </p:nvSpPr>
            <p:spPr>
              <a:xfrm>
                <a:off x="3750034" y="3808581"/>
                <a:ext cx="91440" cy="9144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55" name="Oval 183">
                <a:extLst>
                  <a:ext uri="{FF2B5EF4-FFF2-40B4-BE49-F238E27FC236}">
                    <a16:creationId xmlns:a16="http://schemas.microsoft.com/office/drawing/2014/main" xmlns="" id="{AAEF90B6-C1F3-4A72-AA12-44F04BB516CD}"/>
                  </a:ext>
                </a:extLst>
              </p:cNvPr>
              <p:cNvSpPr/>
              <p:nvPr/>
            </p:nvSpPr>
            <p:spPr>
              <a:xfrm>
                <a:off x="3926338" y="3794533"/>
                <a:ext cx="91440" cy="9144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56" name="Oval 184">
                <a:extLst>
                  <a:ext uri="{FF2B5EF4-FFF2-40B4-BE49-F238E27FC236}">
                    <a16:creationId xmlns:a16="http://schemas.microsoft.com/office/drawing/2014/main" xmlns="" id="{F821C7B3-201F-4A7E-9570-A328D3525361}"/>
                  </a:ext>
                </a:extLst>
              </p:cNvPr>
              <p:cNvSpPr/>
              <p:nvPr/>
            </p:nvSpPr>
            <p:spPr>
              <a:xfrm>
                <a:off x="4092082" y="3771960"/>
                <a:ext cx="91440" cy="9144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57" name="Oval 185">
                <a:extLst>
                  <a:ext uri="{FF2B5EF4-FFF2-40B4-BE49-F238E27FC236}">
                    <a16:creationId xmlns:a16="http://schemas.microsoft.com/office/drawing/2014/main" xmlns="" id="{470D34B7-03C8-4C34-87BA-47D0F142687F}"/>
                  </a:ext>
                </a:extLst>
              </p:cNvPr>
              <p:cNvSpPr/>
              <p:nvPr/>
            </p:nvSpPr>
            <p:spPr>
              <a:xfrm>
                <a:off x="4269576" y="3752029"/>
                <a:ext cx="91440" cy="9144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58" name="Oval 186">
                <a:extLst>
                  <a:ext uri="{FF2B5EF4-FFF2-40B4-BE49-F238E27FC236}">
                    <a16:creationId xmlns:a16="http://schemas.microsoft.com/office/drawing/2014/main" xmlns="" id="{4CCA5383-1A4F-4CCC-A576-2FBBDA9DF9F3}"/>
                  </a:ext>
                </a:extLst>
              </p:cNvPr>
              <p:cNvSpPr/>
              <p:nvPr/>
            </p:nvSpPr>
            <p:spPr>
              <a:xfrm>
                <a:off x="3407281" y="3856021"/>
                <a:ext cx="91440" cy="9144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grpSp>
        <p:grpSp>
          <p:nvGrpSpPr>
            <p:cNvPr id="23" name="Group 27"/>
            <p:cNvGrpSpPr/>
            <p:nvPr/>
          </p:nvGrpSpPr>
          <p:grpSpPr>
            <a:xfrm>
              <a:off x="3890650" y="2246460"/>
              <a:ext cx="5253350" cy="184509"/>
              <a:chOff x="-452277" y="1648795"/>
              <a:chExt cx="5167321" cy="253916"/>
            </a:xfrm>
          </p:grpSpPr>
          <p:sp>
            <p:nvSpPr>
              <p:cNvPr id="29" name="TextBox 28"/>
              <p:cNvSpPr txBox="1"/>
              <p:nvPr/>
            </p:nvSpPr>
            <p:spPr>
              <a:xfrm>
                <a:off x="-226192" y="1648795"/>
                <a:ext cx="1378904" cy="253916"/>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000000"/>
                    </a:solidFill>
                    <a:effectLst/>
                    <a:uLnTx/>
                    <a:uFillTx/>
                    <a:latin typeface="Arial"/>
                    <a:ea typeface="+mn-ea"/>
                    <a:cs typeface="+mn-cs"/>
                  </a:rPr>
                  <a:t>White Non-Hispanic</a:t>
                </a:r>
              </a:p>
            </p:txBody>
          </p:sp>
          <p:sp>
            <p:nvSpPr>
              <p:cNvPr id="30" name="TextBox 29"/>
              <p:cNvSpPr txBox="1"/>
              <p:nvPr/>
            </p:nvSpPr>
            <p:spPr>
              <a:xfrm>
                <a:off x="2356785" y="1648795"/>
                <a:ext cx="1559847" cy="253916"/>
              </a:xfrm>
              <a:prstGeom prst="rect">
                <a:avLst/>
              </a:prstGeom>
              <a:noFill/>
              <a:effectLst/>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000000"/>
                    </a:solidFill>
                    <a:effectLst/>
                    <a:uLnTx/>
                    <a:uFillTx/>
                    <a:latin typeface="Arial"/>
                    <a:ea typeface="+mn-ea"/>
                    <a:cs typeface="+mn-cs"/>
                  </a:rPr>
                  <a:t>Black</a:t>
                </a:r>
              </a:p>
            </p:txBody>
          </p:sp>
          <p:cxnSp>
            <p:nvCxnSpPr>
              <p:cNvPr id="31" name="Straight Connector 30"/>
              <p:cNvCxnSpPr/>
              <p:nvPr/>
            </p:nvCxnSpPr>
            <p:spPr>
              <a:xfrm flipH="1">
                <a:off x="-452277" y="1779395"/>
                <a:ext cx="23342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H="1">
                <a:off x="2166392" y="1779395"/>
                <a:ext cx="233423"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H="1">
                <a:off x="1175692" y="1779395"/>
                <a:ext cx="233423"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1390850" y="1648795"/>
                <a:ext cx="704039" cy="253916"/>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000000"/>
                    </a:solidFill>
                    <a:effectLst/>
                    <a:uLnTx/>
                    <a:uFillTx/>
                    <a:latin typeface="Arial"/>
                    <a:ea typeface="+mn-ea"/>
                    <a:cs typeface="+mn-cs"/>
                  </a:rPr>
                  <a:t>Hispanic</a:t>
                </a:r>
              </a:p>
            </p:txBody>
          </p:sp>
          <p:sp>
            <p:nvSpPr>
              <p:cNvPr id="35" name="TextBox 34"/>
              <p:cNvSpPr txBox="1"/>
              <p:nvPr/>
            </p:nvSpPr>
            <p:spPr>
              <a:xfrm>
                <a:off x="3155197" y="1648795"/>
                <a:ext cx="1559847" cy="253916"/>
              </a:xfrm>
              <a:prstGeom prst="rect">
                <a:avLst/>
              </a:prstGeom>
              <a:noFill/>
              <a:effectLst/>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000000"/>
                    </a:solidFill>
                    <a:effectLst/>
                    <a:uLnTx/>
                    <a:uFillTx/>
                    <a:latin typeface="Arial"/>
                    <a:ea typeface="+mn-ea"/>
                    <a:cs typeface="+mn-cs"/>
                  </a:rPr>
                  <a:t>Other</a:t>
                </a:r>
              </a:p>
            </p:txBody>
          </p:sp>
          <p:cxnSp>
            <p:nvCxnSpPr>
              <p:cNvPr id="36" name="Straight Connector 35"/>
              <p:cNvCxnSpPr/>
              <p:nvPr/>
            </p:nvCxnSpPr>
            <p:spPr>
              <a:xfrm flipH="1">
                <a:off x="2964804" y="1779395"/>
                <a:ext cx="233423" cy="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grpSp>
      </p:grpSp>
      <p:sp>
        <p:nvSpPr>
          <p:cNvPr id="3" name="TextBox 2">
            <a:extLst>
              <a:ext uri="{FF2B5EF4-FFF2-40B4-BE49-F238E27FC236}">
                <a16:creationId xmlns:a16="http://schemas.microsoft.com/office/drawing/2014/main" xmlns="" id="{6BBF61F4-721A-4778-B8A3-2305290CD4C1}"/>
              </a:ext>
            </a:extLst>
          </p:cNvPr>
          <p:cNvSpPr txBox="1"/>
          <p:nvPr/>
        </p:nvSpPr>
        <p:spPr>
          <a:xfrm>
            <a:off x="4790317" y="1782116"/>
            <a:ext cx="3644711" cy="73866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Arial"/>
                <a:ea typeface="+mn-ea"/>
                <a:cs typeface="+mn-cs"/>
              </a:rPr>
              <a:t>Stated Projected Prevalence of CHD by Race/Ethnicity in the US, 2015-2035</a:t>
            </a:r>
            <a:r>
              <a:rPr kumimoji="0" lang="en-US" sz="1200" b="1" i="0" u="none" strike="noStrike" kern="1200" cap="none" spc="0" normalizeH="0" baseline="30000" noProof="0" dirty="0">
                <a:ln>
                  <a:noFill/>
                </a:ln>
                <a:solidFill>
                  <a:srgbClr val="000000"/>
                </a:solidFill>
                <a:effectLst/>
                <a:uLnTx/>
                <a:uFillTx/>
                <a:latin typeface="Arial"/>
                <a:ea typeface="+mn-ea"/>
                <a:cs typeface="+mn-cs"/>
              </a:rPr>
              <a:t>5</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xmlns="" val="412055829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6">
            <a:extLst>
              <a:ext uri="{FF2B5EF4-FFF2-40B4-BE49-F238E27FC236}">
                <a16:creationId xmlns:a16="http://schemas.microsoft.com/office/drawing/2014/main" xmlns="" id="{0586495B-B620-4E8C-91C5-10FAD3ED9C79}"/>
              </a:ext>
            </a:extLst>
          </p:cNvPr>
          <p:cNvGrpSpPr/>
          <p:nvPr/>
        </p:nvGrpSpPr>
        <p:grpSpPr>
          <a:xfrm>
            <a:off x="5254789" y="4214932"/>
            <a:ext cx="3142814" cy="1238010"/>
            <a:chOff x="5420164" y="4419220"/>
            <a:chExt cx="3142814" cy="1238010"/>
          </a:xfrm>
        </p:grpSpPr>
        <p:sp>
          <p:nvSpPr>
            <p:cNvPr id="571" name="Rectangle 212">
              <a:extLst>
                <a:ext uri="{FF2B5EF4-FFF2-40B4-BE49-F238E27FC236}">
                  <a16:creationId xmlns:a16="http://schemas.microsoft.com/office/drawing/2014/main" xmlns="" id="{3A0090A7-7215-4C1F-B95A-87696B4C69C5}"/>
                </a:ext>
              </a:extLst>
            </p:cNvPr>
            <p:cNvSpPr>
              <a:spLocks noChangeArrowheads="1"/>
            </p:cNvSpPr>
            <p:nvPr/>
          </p:nvSpPr>
          <p:spPr bwMode="auto">
            <a:xfrm>
              <a:off x="5420164" y="4419220"/>
              <a:ext cx="274320" cy="1235415"/>
            </a:xfrm>
            <a:prstGeom prst="rect">
              <a:avLst/>
            </a:prstGeom>
            <a:solidFill>
              <a:srgbClr val="00B050"/>
            </a:solidFill>
            <a:ln w="12700">
              <a:solidFill>
                <a:srgbClr val="00B050"/>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
          <p:nvSpPr>
            <p:cNvPr id="572" name="Rectangle 213">
              <a:extLst>
                <a:ext uri="{FF2B5EF4-FFF2-40B4-BE49-F238E27FC236}">
                  <a16:creationId xmlns:a16="http://schemas.microsoft.com/office/drawing/2014/main" xmlns="" id="{F546BD1B-71ED-43D2-9E9C-E0103A58C84E}"/>
                </a:ext>
              </a:extLst>
            </p:cNvPr>
            <p:cNvSpPr>
              <a:spLocks noChangeArrowheads="1"/>
            </p:cNvSpPr>
            <p:nvPr/>
          </p:nvSpPr>
          <p:spPr bwMode="auto">
            <a:xfrm>
              <a:off x="5778726" y="5415855"/>
              <a:ext cx="274320" cy="238777"/>
            </a:xfrm>
            <a:prstGeom prst="rect">
              <a:avLst/>
            </a:prstGeom>
            <a:solidFill>
              <a:srgbClr val="00B050"/>
            </a:solidFill>
            <a:ln w="12700">
              <a:solidFill>
                <a:srgbClr val="00B050"/>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
          <p:nvSpPr>
            <p:cNvPr id="573" name="Rectangle 214">
              <a:extLst>
                <a:ext uri="{FF2B5EF4-FFF2-40B4-BE49-F238E27FC236}">
                  <a16:creationId xmlns:a16="http://schemas.microsoft.com/office/drawing/2014/main" xmlns="" id="{83E1B8B0-D6FB-4394-BAD9-E4707E76DB1A}"/>
                </a:ext>
              </a:extLst>
            </p:cNvPr>
            <p:cNvSpPr>
              <a:spLocks noChangeArrowheads="1"/>
            </p:cNvSpPr>
            <p:nvPr/>
          </p:nvSpPr>
          <p:spPr bwMode="auto">
            <a:xfrm>
              <a:off x="6137288" y="5600131"/>
              <a:ext cx="274320" cy="54505"/>
            </a:xfrm>
            <a:prstGeom prst="rect">
              <a:avLst/>
            </a:prstGeom>
            <a:solidFill>
              <a:srgbClr val="00B050"/>
            </a:solidFill>
            <a:ln w="12700">
              <a:solidFill>
                <a:srgbClr val="00B050"/>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
          <p:nvSpPr>
            <p:cNvPr id="574" name="Rectangle 215">
              <a:extLst>
                <a:ext uri="{FF2B5EF4-FFF2-40B4-BE49-F238E27FC236}">
                  <a16:creationId xmlns:a16="http://schemas.microsoft.com/office/drawing/2014/main" xmlns="" id="{EF9CB31B-0C76-49D6-9DA6-5E825354C382}"/>
                </a:ext>
              </a:extLst>
            </p:cNvPr>
            <p:cNvSpPr>
              <a:spLocks noChangeArrowheads="1"/>
            </p:cNvSpPr>
            <p:nvPr/>
          </p:nvSpPr>
          <p:spPr bwMode="auto">
            <a:xfrm>
              <a:off x="6495850" y="5636467"/>
              <a:ext cx="274320" cy="18169"/>
            </a:xfrm>
            <a:prstGeom prst="rect">
              <a:avLst/>
            </a:prstGeom>
            <a:solidFill>
              <a:srgbClr val="00B050"/>
            </a:solidFill>
            <a:ln w="12700">
              <a:solidFill>
                <a:srgbClr val="00B050"/>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
          <p:nvSpPr>
            <p:cNvPr id="575" name="Rectangle 216">
              <a:extLst>
                <a:ext uri="{FF2B5EF4-FFF2-40B4-BE49-F238E27FC236}">
                  <a16:creationId xmlns:a16="http://schemas.microsoft.com/office/drawing/2014/main" xmlns="" id="{374AEF94-671F-404E-A8B2-3E280D843BDF}"/>
                </a:ext>
              </a:extLst>
            </p:cNvPr>
            <p:cNvSpPr>
              <a:spLocks noChangeArrowheads="1"/>
            </p:cNvSpPr>
            <p:nvPr/>
          </p:nvSpPr>
          <p:spPr bwMode="auto">
            <a:xfrm>
              <a:off x="6854412" y="5654634"/>
              <a:ext cx="274320" cy="2596"/>
            </a:xfrm>
            <a:prstGeom prst="rect">
              <a:avLst/>
            </a:prstGeom>
            <a:solidFill>
              <a:srgbClr val="00B050"/>
            </a:solidFill>
            <a:ln w="12700">
              <a:solidFill>
                <a:srgbClr val="00B050"/>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
          <p:nvSpPr>
            <p:cNvPr id="576" name="Rectangle 217">
              <a:extLst>
                <a:ext uri="{FF2B5EF4-FFF2-40B4-BE49-F238E27FC236}">
                  <a16:creationId xmlns:a16="http://schemas.microsoft.com/office/drawing/2014/main" xmlns="" id="{CBDD9129-C631-4EA7-A789-173507FCA775}"/>
                </a:ext>
              </a:extLst>
            </p:cNvPr>
            <p:cNvSpPr>
              <a:spLocks noChangeArrowheads="1"/>
            </p:cNvSpPr>
            <p:nvPr/>
          </p:nvSpPr>
          <p:spPr bwMode="auto">
            <a:xfrm>
              <a:off x="7212974" y="5654634"/>
              <a:ext cx="274320" cy="2596"/>
            </a:xfrm>
            <a:prstGeom prst="rect">
              <a:avLst/>
            </a:prstGeom>
            <a:solidFill>
              <a:srgbClr val="00B050"/>
            </a:solidFill>
            <a:ln w="12700">
              <a:solidFill>
                <a:srgbClr val="00B050"/>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
          <p:nvSpPr>
            <p:cNvPr id="577" name="Rectangle 218">
              <a:extLst>
                <a:ext uri="{FF2B5EF4-FFF2-40B4-BE49-F238E27FC236}">
                  <a16:creationId xmlns:a16="http://schemas.microsoft.com/office/drawing/2014/main" xmlns="" id="{C0F1702F-096B-401F-9B46-0AD87F4F5A5E}"/>
                </a:ext>
              </a:extLst>
            </p:cNvPr>
            <p:cNvSpPr>
              <a:spLocks noChangeArrowheads="1"/>
            </p:cNvSpPr>
            <p:nvPr/>
          </p:nvSpPr>
          <p:spPr bwMode="auto">
            <a:xfrm>
              <a:off x="7571536" y="5654634"/>
              <a:ext cx="274320" cy="2596"/>
            </a:xfrm>
            <a:prstGeom prst="rect">
              <a:avLst/>
            </a:prstGeom>
            <a:solidFill>
              <a:srgbClr val="00B050"/>
            </a:solidFill>
            <a:ln w="12700">
              <a:solidFill>
                <a:srgbClr val="00B050"/>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
          <p:nvSpPr>
            <p:cNvPr id="578" name="Rectangle 219">
              <a:extLst>
                <a:ext uri="{FF2B5EF4-FFF2-40B4-BE49-F238E27FC236}">
                  <a16:creationId xmlns:a16="http://schemas.microsoft.com/office/drawing/2014/main" xmlns="" id="{59F261E4-04D9-413D-9269-26715B91B757}"/>
                </a:ext>
              </a:extLst>
            </p:cNvPr>
            <p:cNvSpPr>
              <a:spLocks noChangeArrowheads="1"/>
            </p:cNvSpPr>
            <p:nvPr/>
          </p:nvSpPr>
          <p:spPr bwMode="auto">
            <a:xfrm>
              <a:off x="7930098" y="5654634"/>
              <a:ext cx="274320" cy="2596"/>
            </a:xfrm>
            <a:prstGeom prst="rect">
              <a:avLst/>
            </a:prstGeom>
            <a:solidFill>
              <a:srgbClr val="00B050"/>
            </a:solidFill>
            <a:ln w="12700">
              <a:solidFill>
                <a:srgbClr val="00B050"/>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
          <p:nvSpPr>
            <p:cNvPr id="579" name="Rectangle 220">
              <a:extLst>
                <a:ext uri="{FF2B5EF4-FFF2-40B4-BE49-F238E27FC236}">
                  <a16:creationId xmlns:a16="http://schemas.microsoft.com/office/drawing/2014/main" xmlns="" id="{04F78B48-2801-4991-A0C2-187F6930E03A}"/>
                </a:ext>
              </a:extLst>
            </p:cNvPr>
            <p:cNvSpPr>
              <a:spLocks noChangeArrowheads="1"/>
            </p:cNvSpPr>
            <p:nvPr/>
          </p:nvSpPr>
          <p:spPr bwMode="auto">
            <a:xfrm>
              <a:off x="8288658" y="5654634"/>
              <a:ext cx="274320" cy="2596"/>
            </a:xfrm>
            <a:prstGeom prst="rect">
              <a:avLst/>
            </a:prstGeom>
            <a:solidFill>
              <a:srgbClr val="00B050"/>
            </a:solidFill>
            <a:ln w="12700">
              <a:solidFill>
                <a:srgbClr val="00B050"/>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grpSp>
      <p:grpSp>
        <p:nvGrpSpPr>
          <p:cNvPr id="5" name="Group 524">
            <a:extLst>
              <a:ext uri="{FF2B5EF4-FFF2-40B4-BE49-F238E27FC236}">
                <a16:creationId xmlns:a16="http://schemas.microsoft.com/office/drawing/2014/main" xmlns="" id="{4489234D-BBAE-447A-93D5-C5C5E3438F9C}"/>
              </a:ext>
            </a:extLst>
          </p:cNvPr>
          <p:cNvGrpSpPr/>
          <p:nvPr/>
        </p:nvGrpSpPr>
        <p:grpSpPr>
          <a:xfrm>
            <a:off x="4986196" y="5519169"/>
            <a:ext cx="3795769" cy="406140"/>
            <a:chOff x="5189194" y="3657600"/>
            <a:chExt cx="3795769" cy="406140"/>
          </a:xfrm>
        </p:grpSpPr>
        <p:sp>
          <p:nvSpPr>
            <p:cNvPr id="545" name="TextBox 544">
              <a:extLst>
                <a:ext uri="{FF2B5EF4-FFF2-40B4-BE49-F238E27FC236}">
                  <a16:creationId xmlns:a16="http://schemas.microsoft.com/office/drawing/2014/main" xmlns="" id="{5A7A4CD2-7B6A-45FB-A998-FB1170C0E93A}"/>
                </a:ext>
              </a:extLst>
            </p:cNvPr>
            <p:cNvSpPr txBox="1"/>
            <p:nvPr/>
          </p:nvSpPr>
          <p:spPr>
            <a:xfrm>
              <a:off x="5487555" y="3657600"/>
              <a:ext cx="169918" cy="184666"/>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a:ea typeface="+mn-ea"/>
                  <a:cs typeface="+mn-cs"/>
                </a:rPr>
                <a:t>≥1</a:t>
              </a:r>
            </a:p>
          </p:txBody>
        </p:sp>
        <p:sp>
          <p:nvSpPr>
            <p:cNvPr id="546" name="TextBox 545">
              <a:extLst>
                <a:ext uri="{FF2B5EF4-FFF2-40B4-BE49-F238E27FC236}">
                  <a16:creationId xmlns:a16="http://schemas.microsoft.com/office/drawing/2014/main" xmlns="" id="{0092B3C6-D3D8-4052-A5B6-4707700E6DEA}"/>
                </a:ext>
              </a:extLst>
            </p:cNvPr>
            <p:cNvSpPr txBox="1"/>
            <p:nvPr/>
          </p:nvSpPr>
          <p:spPr>
            <a:xfrm>
              <a:off x="5847836" y="3657600"/>
              <a:ext cx="169918" cy="184666"/>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a:ea typeface="+mn-ea"/>
                  <a:cs typeface="+mn-cs"/>
                </a:rPr>
                <a:t>≥2</a:t>
              </a:r>
            </a:p>
          </p:txBody>
        </p:sp>
        <p:sp>
          <p:nvSpPr>
            <p:cNvPr id="547" name="TextBox 546">
              <a:extLst>
                <a:ext uri="{FF2B5EF4-FFF2-40B4-BE49-F238E27FC236}">
                  <a16:creationId xmlns:a16="http://schemas.microsoft.com/office/drawing/2014/main" xmlns="" id="{F637E544-DC6E-4EC1-8B14-602559123C26}"/>
                </a:ext>
              </a:extLst>
            </p:cNvPr>
            <p:cNvSpPr txBox="1"/>
            <p:nvPr/>
          </p:nvSpPr>
          <p:spPr>
            <a:xfrm>
              <a:off x="6208117" y="3657600"/>
              <a:ext cx="169918" cy="184666"/>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a:ea typeface="+mn-ea"/>
                  <a:cs typeface="+mn-cs"/>
                </a:rPr>
                <a:t>≥3</a:t>
              </a:r>
            </a:p>
          </p:txBody>
        </p:sp>
        <p:sp>
          <p:nvSpPr>
            <p:cNvPr id="548" name="TextBox 547">
              <a:extLst>
                <a:ext uri="{FF2B5EF4-FFF2-40B4-BE49-F238E27FC236}">
                  <a16:creationId xmlns:a16="http://schemas.microsoft.com/office/drawing/2014/main" xmlns="" id="{E3DA97CC-8E8E-41DE-A0E6-CC128E91C1A7}"/>
                </a:ext>
              </a:extLst>
            </p:cNvPr>
            <p:cNvSpPr txBox="1"/>
            <p:nvPr/>
          </p:nvSpPr>
          <p:spPr>
            <a:xfrm>
              <a:off x="6568398" y="3657600"/>
              <a:ext cx="169918" cy="184666"/>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a:ea typeface="+mn-ea"/>
                  <a:cs typeface="+mn-cs"/>
                </a:rPr>
                <a:t>≥4</a:t>
              </a:r>
            </a:p>
          </p:txBody>
        </p:sp>
        <p:sp>
          <p:nvSpPr>
            <p:cNvPr id="549" name="TextBox 548">
              <a:extLst>
                <a:ext uri="{FF2B5EF4-FFF2-40B4-BE49-F238E27FC236}">
                  <a16:creationId xmlns:a16="http://schemas.microsoft.com/office/drawing/2014/main" xmlns="" id="{D966077B-CBE9-489E-B445-447F5A180C89}"/>
                </a:ext>
              </a:extLst>
            </p:cNvPr>
            <p:cNvSpPr txBox="1"/>
            <p:nvPr/>
          </p:nvSpPr>
          <p:spPr>
            <a:xfrm>
              <a:off x="6928679" y="3657600"/>
              <a:ext cx="169918" cy="184666"/>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a:ea typeface="+mn-ea"/>
                  <a:cs typeface="+mn-cs"/>
                </a:rPr>
                <a:t>≥5</a:t>
              </a:r>
            </a:p>
          </p:txBody>
        </p:sp>
        <p:sp>
          <p:nvSpPr>
            <p:cNvPr id="550" name="TextBox 549">
              <a:extLst>
                <a:ext uri="{FF2B5EF4-FFF2-40B4-BE49-F238E27FC236}">
                  <a16:creationId xmlns:a16="http://schemas.microsoft.com/office/drawing/2014/main" xmlns="" id="{080FDF04-18B0-40F1-991C-F0B4E1BA5413}"/>
                </a:ext>
              </a:extLst>
            </p:cNvPr>
            <p:cNvSpPr txBox="1"/>
            <p:nvPr/>
          </p:nvSpPr>
          <p:spPr>
            <a:xfrm>
              <a:off x="7288960" y="3657600"/>
              <a:ext cx="169918" cy="184666"/>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a:ea typeface="+mn-ea"/>
                  <a:cs typeface="+mn-cs"/>
                </a:rPr>
                <a:t>≥6</a:t>
              </a:r>
            </a:p>
          </p:txBody>
        </p:sp>
        <p:sp>
          <p:nvSpPr>
            <p:cNvPr id="551" name="TextBox 550">
              <a:extLst>
                <a:ext uri="{FF2B5EF4-FFF2-40B4-BE49-F238E27FC236}">
                  <a16:creationId xmlns:a16="http://schemas.microsoft.com/office/drawing/2014/main" xmlns="" id="{39C3D9C2-07B1-4F7E-858C-BBE7CB78578C}"/>
                </a:ext>
              </a:extLst>
            </p:cNvPr>
            <p:cNvSpPr txBox="1"/>
            <p:nvPr/>
          </p:nvSpPr>
          <p:spPr>
            <a:xfrm>
              <a:off x="7649241" y="3657600"/>
              <a:ext cx="169918" cy="184666"/>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a:ea typeface="+mn-ea"/>
                  <a:cs typeface="+mn-cs"/>
                </a:rPr>
                <a:t>≥7</a:t>
              </a:r>
            </a:p>
          </p:txBody>
        </p:sp>
        <p:sp>
          <p:nvSpPr>
            <p:cNvPr id="552" name="TextBox 551">
              <a:extLst>
                <a:ext uri="{FF2B5EF4-FFF2-40B4-BE49-F238E27FC236}">
                  <a16:creationId xmlns:a16="http://schemas.microsoft.com/office/drawing/2014/main" xmlns="" id="{0D37F107-156B-4936-B4FC-FA43D6639ECE}"/>
                </a:ext>
              </a:extLst>
            </p:cNvPr>
            <p:cNvSpPr txBox="1"/>
            <p:nvPr/>
          </p:nvSpPr>
          <p:spPr>
            <a:xfrm>
              <a:off x="8009522" y="3657600"/>
              <a:ext cx="169918" cy="184666"/>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a:ea typeface="+mn-ea"/>
                  <a:cs typeface="+mn-cs"/>
                </a:rPr>
                <a:t>≥8</a:t>
              </a:r>
            </a:p>
          </p:txBody>
        </p:sp>
        <p:sp>
          <p:nvSpPr>
            <p:cNvPr id="553" name="TextBox 552">
              <a:extLst>
                <a:ext uri="{FF2B5EF4-FFF2-40B4-BE49-F238E27FC236}">
                  <a16:creationId xmlns:a16="http://schemas.microsoft.com/office/drawing/2014/main" xmlns="" id="{C31B8FFD-2025-494F-9CE0-2D908209B085}"/>
                </a:ext>
              </a:extLst>
            </p:cNvPr>
            <p:cNvSpPr txBox="1"/>
            <p:nvPr/>
          </p:nvSpPr>
          <p:spPr>
            <a:xfrm>
              <a:off x="8369803" y="3657600"/>
              <a:ext cx="169918" cy="184666"/>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a:ea typeface="+mn-ea"/>
                  <a:cs typeface="+mn-cs"/>
                </a:rPr>
                <a:t>≥9</a:t>
              </a:r>
            </a:p>
          </p:txBody>
        </p:sp>
        <p:sp>
          <p:nvSpPr>
            <p:cNvPr id="554" name="TextBox 553">
              <a:extLst>
                <a:ext uri="{FF2B5EF4-FFF2-40B4-BE49-F238E27FC236}">
                  <a16:creationId xmlns:a16="http://schemas.microsoft.com/office/drawing/2014/main" xmlns="" id="{5EC2F5FA-8660-4F88-B91D-489C8CB2F656}"/>
                </a:ext>
              </a:extLst>
            </p:cNvPr>
            <p:cNvSpPr txBox="1"/>
            <p:nvPr/>
          </p:nvSpPr>
          <p:spPr>
            <a:xfrm>
              <a:off x="8730085" y="3657600"/>
              <a:ext cx="254878" cy="184666"/>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a:ea typeface="+mn-ea"/>
                  <a:cs typeface="+mn-cs"/>
                </a:rPr>
                <a:t>≥10</a:t>
              </a:r>
            </a:p>
          </p:txBody>
        </p:sp>
        <p:sp>
          <p:nvSpPr>
            <p:cNvPr id="555" name="TextBox 554">
              <a:extLst>
                <a:ext uri="{FF2B5EF4-FFF2-40B4-BE49-F238E27FC236}">
                  <a16:creationId xmlns:a16="http://schemas.microsoft.com/office/drawing/2014/main" xmlns="" id="{7CD39EC3-5DB2-4570-B8D6-5BA64DB06668}"/>
                </a:ext>
              </a:extLst>
            </p:cNvPr>
            <p:cNvSpPr txBox="1"/>
            <p:nvPr/>
          </p:nvSpPr>
          <p:spPr>
            <a:xfrm>
              <a:off x="5189194" y="3879074"/>
              <a:ext cx="3776676" cy="184666"/>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Arial"/>
                  <a:ea typeface="+mn-ea"/>
                  <a:cs typeface="+mn-cs"/>
                </a:rPr>
                <a:t>Number of Coronary Heart Disease Hospitalizations</a:t>
              </a:r>
            </a:p>
          </p:txBody>
        </p:sp>
      </p:grpSp>
      <p:grpSp>
        <p:nvGrpSpPr>
          <p:cNvPr id="11" name="Group 525">
            <a:extLst>
              <a:ext uri="{FF2B5EF4-FFF2-40B4-BE49-F238E27FC236}">
                <a16:creationId xmlns:a16="http://schemas.microsoft.com/office/drawing/2014/main" xmlns="" id="{A960AEC1-B3EF-4D91-B557-E12E577024CE}"/>
              </a:ext>
            </a:extLst>
          </p:cNvPr>
          <p:cNvGrpSpPr/>
          <p:nvPr/>
        </p:nvGrpSpPr>
        <p:grpSpPr>
          <a:xfrm>
            <a:off x="4635225" y="3991940"/>
            <a:ext cx="4196240" cy="1559424"/>
            <a:chOff x="4838223" y="2130371"/>
            <a:chExt cx="4196240" cy="1559424"/>
          </a:xfrm>
        </p:grpSpPr>
        <p:sp>
          <p:nvSpPr>
            <p:cNvPr id="527" name="Rectangle 31">
              <a:extLst>
                <a:ext uri="{FF2B5EF4-FFF2-40B4-BE49-F238E27FC236}">
                  <a16:creationId xmlns:a16="http://schemas.microsoft.com/office/drawing/2014/main" xmlns="" id="{4049C535-A291-42F1-9A73-F69C04305A28}"/>
                </a:ext>
              </a:extLst>
            </p:cNvPr>
            <p:cNvSpPr>
              <a:spLocks noChangeArrowheads="1"/>
            </p:cNvSpPr>
            <p:nvPr/>
          </p:nvSpPr>
          <p:spPr bwMode="auto">
            <a:xfrm>
              <a:off x="5112691" y="3505129"/>
              <a:ext cx="84960"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mn-cs"/>
                </a:rPr>
                <a:t>0</a:t>
              </a:r>
            </a:p>
          </p:txBody>
        </p:sp>
        <p:sp>
          <p:nvSpPr>
            <p:cNvPr id="528" name="Rectangle 32">
              <a:extLst>
                <a:ext uri="{FF2B5EF4-FFF2-40B4-BE49-F238E27FC236}">
                  <a16:creationId xmlns:a16="http://schemas.microsoft.com/office/drawing/2014/main" xmlns="" id="{25300A1D-F533-4317-8E49-D02628D9D48D}"/>
                </a:ext>
              </a:extLst>
            </p:cNvPr>
            <p:cNvSpPr>
              <a:spLocks noChangeArrowheads="1"/>
            </p:cNvSpPr>
            <p:nvPr/>
          </p:nvSpPr>
          <p:spPr bwMode="auto">
            <a:xfrm>
              <a:off x="5112691" y="3230180"/>
              <a:ext cx="84960"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mn-cs"/>
                </a:rPr>
                <a:t>3</a:t>
              </a:r>
            </a:p>
          </p:txBody>
        </p:sp>
        <p:sp>
          <p:nvSpPr>
            <p:cNvPr id="529" name="Rectangle 33">
              <a:extLst>
                <a:ext uri="{FF2B5EF4-FFF2-40B4-BE49-F238E27FC236}">
                  <a16:creationId xmlns:a16="http://schemas.microsoft.com/office/drawing/2014/main" xmlns="" id="{43A25ED9-D0C5-450E-A043-B9211E3517E6}"/>
                </a:ext>
              </a:extLst>
            </p:cNvPr>
            <p:cNvSpPr>
              <a:spLocks noChangeArrowheads="1"/>
            </p:cNvSpPr>
            <p:nvPr/>
          </p:nvSpPr>
          <p:spPr bwMode="auto">
            <a:xfrm>
              <a:off x="5112691" y="2955226"/>
              <a:ext cx="84960"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mn-cs"/>
                </a:rPr>
                <a:t>6</a:t>
              </a:r>
            </a:p>
          </p:txBody>
        </p:sp>
        <p:sp>
          <p:nvSpPr>
            <p:cNvPr id="530" name="Rectangle 34">
              <a:extLst>
                <a:ext uri="{FF2B5EF4-FFF2-40B4-BE49-F238E27FC236}">
                  <a16:creationId xmlns:a16="http://schemas.microsoft.com/office/drawing/2014/main" xmlns="" id="{7248B391-E9EA-404B-A7DA-E910BE8D67CB}"/>
                </a:ext>
              </a:extLst>
            </p:cNvPr>
            <p:cNvSpPr>
              <a:spLocks noChangeArrowheads="1"/>
            </p:cNvSpPr>
            <p:nvPr/>
          </p:nvSpPr>
          <p:spPr bwMode="auto">
            <a:xfrm>
              <a:off x="5027733" y="2130371"/>
              <a:ext cx="169918"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mn-cs"/>
                </a:rPr>
                <a:t>15</a:t>
              </a:r>
            </a:p>
          </p:txBody>
        </p:sp>
        <p:sp>
          <p:nvSpPr>
            <p:cNvPr id="531" name="Rectangle 33">
              <a:extLst>
                <a:ext uri="{FF2B5EF4-FFF2-40B4-BE49-F238E27FC236}">
                  <a16:creationId xmlns:a16="http://schemas.microsoft.com/office/drawing/2014/main" xmlns="" id="{F6EF58BC-B23B-4903-80FE-D4CA796E5DEE}"/>
                </a:ext>
              </a:extLst>
            </p:cNvPr>
            <p:cNvSpPr>
              <a:spLocks noChangeArrowheads="1"/>
            </p:cNvSpPr>
            <p:nvPr/>
          </p:nvSpPr>
          <p:spPr bwMode="auto">
            <a:xfrm>
              <a:off x="5112691" y="2680275"/>
              <a:ext cx="84960"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mn-cs"/>
                </a:rPr>
                <a:t>9</a:t>
              </a:r>
            </a:p>
          </p:txBody>
        </p:sp>
        <p:sp>
          <p:nvSpPr>
            <p:cNvPr id="532" name="Rectangle 33">
              <a:extLst>
                <a:ext uri="{FF2B5EF4-FFF2-40B4-BE49-F238E27FC236}">
                  <a16:creationId xmlns:a16="http://schemas.microsoft.com/office/drawing/2014/main" xmlns="" id="{DFD21827-6A70-428D-80EA-EAFB71A8280A}"/>
                </a:ext>
              </a:extLst>
            </p:cNvPr>
            <p:cNvSpPr>
              <a:spLocks noChangeArrowheads="1"/>
            </p:cNvSpPr>
            <p:nvPr/>
          </p:nvSpPr>
          <p:spPr bwMode="auto">
            <a:xfrm>
              <a:off x="5027732" y="2405322"/>
              <a:ext cx="169919"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mn-cs"/>
                </a:rPr>
                <a:t>12</a:t>
              </a:r>
            </a:p>
          </p:txBody>
        </p:sp>
        <p:sp>
          <p:nvSpPr>
            <p:cNvPr id="533" name="Rectangle 144">
              <a:extLst>
                <a:ext uri="{FF2B5EF4-FFF2-40B4-BE49-F238E27FC236}">
                  <a16:creationId xmlns:a16="http://schemas.microsoft.com/office/drawing/2014/main" xmlns="" id="{A74330A0-A952-428D-B012-5C13C9B07B7B}"/>
                </a:ext>
              </a:extLst>
            </p:cNvPr>
            <p:cNvSpPr>
              <a:spLocks noChangeArrowheads="1"/>
            </p:cNvSpPr>
            <p:nvPr/>
          </p:nvSpPr>
          <p:spPr bwMode="auto">
            <a:xfrm rot="16200000">
              <a:off x="4386336" y="2766923"/>
              <a:ext cx="1088439"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200" b="1" i="0" u="none" strike="noStrike" kern="1200" cap="none" spc="0" normalizeH="0" baseline="0" noProof="0" dirty="0">
                  <a:ln>
                    <a:noFill/>
                  </a:ln>
                  <a:solidFill>
                    <a:srgbClr val="131413"/>
                  </a:solidFill>
                  <a:effectLst/>
                  <a:uLnTx/>
                  <a:uFillTx/>
                  <a:latin typeface="Arial" panose="020B0604020202020204" pitchFamily="34" charset="0"/>
                  <a:ea typeface="+mn-ea"/>
                  <a:cs typeface="+mn-cs"/>
                </a:rPr>
                <a:t>Individuals (%)</a:t>
              </a:r>
              <a:endParaRPr kumimoji="0" lang="en-US" altLang="en-US" sz="28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534" name="Rectangle 211">
              <a:extLst>
                <a:ext uri="{FF2B5EF4-FFF2-40B4-BE49-F238E27FC236}">
                  <a16:creationId xmlns:a16="http://schemas.microsoft.com/office/drawing/2014/main" xmlns="" id="{064B098B-00EE-4334-8C62-C7E2ED121FDC}"/>
                </a:ext>
              </a:extLst>
            </p:cNvPr>
            <p:cNvSpPr>
              <a:spLocks noChangeArrowheads="1"/>
            </p:cNvSpPr>
            <p:nvPr/>
          </p:nvSpPr>
          <p:spPr bwMode="auto">
            <a:xfrm>
              <a:off x="6026074" y="2169502"/>
              <a:ext cx="2200282"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200" b="1" i="1" u="none" strike="noStrike" kern="1200" cap="none" spc="0" normalizeH="0" baseline="0" noProof="0" dirty="0">
                  <a:ln>
                    <a:noFill/>
                  </a:ln>
                  <a:solidFill>
                    <a:srgbClr val="131413"/>
                  </a:solidFill>
                  <a:effectLst/>
                  <a:uLnTx/>
                  <a:uFillTx/>
                  <a:latin typeface="Arial" panose="020B0604020202020204" pitchFamily="34" charset="0"/>
                  <a:ea typeface="+mn-ea"/>
                  <a:cs typeface="+mn-cs"/>
                </a:rPr>
                <a:t>Two Years Following Acute MI</a:t>
              </a:r>
              <a:endParaRPr kumimoji="0" lang="en-US" altLang="en-US" sz="2800" b="1" i="1"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grpSp>
          <p:nvGrpSpPr>
            <p:cNvPr id="12" name="Group 534">
              <a:extLst>
                <a:ext uri="{FF2B5EF4-FFF2-40B4-BE49-F238E27FC236}">
                  <a16:creationId xmlns:a16="http://schemas.microsoft.com/office/drawing/2014/main" xmlns="" id="{E2EEE5BD-5759-43D4-B354-F54136498B2E}"/>
                </a:ext>
              </a:extLst>
            </p:cNvPr>
            <p:cNvGrpSpPr/>
            <p:nvPr/>
          </p:nvGrpSpPr>
          <p:grpSpPr>
            <a:xfrm>
              <a:off x="5233946" y="2208859"/>
              <a:ext cx="3800517" cy="1396581"/>
              <a:chOff x="1142647" y="2909780"/>
              <a:chExt cx="3800517" cy="2315826"/>
            </a:xfrm>
          </p:grpSpPr>
          <p:grpSp>
            <p:nvGrpSpPr>
              <p:cNvPr id="13" name="Group 535">
                <a:extLst>
                  <a:ext uri="{FF2B5EF4-FFF2-40B4-BE49-F238E27FC236}">
                    <a16:creationId xmlns:a16="http://schemas.microsoft.com/office/drawing/2014/main" xmlns="" id="{792FFB74-7EB1-45E3-8048-2EDDDC6F2244}"/>
                  </a:ext>
                </a:extLst>
              </p:cNvPr>
              <p:cNvGrpSpPr/>
              <p:nvPr/>
            </p:nvGrpSpPr>
            <p:grpSpPr>
              <a:xfrm>
                <a:off x="1142647" y="2914846"/>
                <a:ext cx="3800517" cy="2299096"/>
                <a:chOff x="1265078" y="1829887"/>
                <a:chExt cx="3800517" cy="2781897"/>
              </a:xfrm>
            </p:grpSpPr>
            <p:cxnSp>
              <p:nvCxnSpPr>
                <p:cNvPr id="538" name="Straight Connector 537">
                  <a:extLst>
                    <a:ext uri="{FF2B5EF4-FFF2-40B4-BE49-F238E27FC236}">
                      <a16:creationId xmlns:a16="http://schemas.microsoft.com/office/drawing/2014/main" xmlns="" id="{C350979D-F281-47CA-9E12-966D920B5E88}"/>
                    </a:ext>
                  </a:extLst>
                </p:cNvPr>
                <p:cNvCxnSpPr/>
                <p:nvPr/>
              </p:nvCxnSpPr>
              <p:spPr>
                <a:xfrm>
                  <a:off x="1265078" y="1829887"/>
                  <a:ext cx="89097" cy="0"/>
                </a:xfrm>
                <a:prstGeom prst="line">
                  <a:avLst/>
                </a:prstGeom>
                <a:ln w="1905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539" name="Straight Connector 538">
                  <a:extLst>
                    <a:ext uri="{FF2B5EF4-FFF2-40B4-BE49-F238E27FC236}">
                      <a16:creationId xmlns:a16="http://schemas.microsoft.com/office/drawing/2014/main" xmlns="" id="{E6658645-CC6C-4314-B120-BB89918648E4}"/>
                    </a:ext>
                  </a:extLst>
                </p:cNvPr>
                <p:cNvCxnSpPr/>
                <p:nvPr/>
              </p:nvCxnSpPr>
              <p:spPr>
                <a:xfrm>
                  <a:off x="1265078" y="2941137"/>
                  <a:ext cx="89097" cy="0"/>
                </a:xfrm>
                <a:prstGeom prst="line">
                  <a:avLst/>
                </a:prstGeom>
                <a:ln w="1905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540" name="Straight Connector 539">
                  <a:extLst>
                    <a:ext uri="{FF2B5EF4-FFF2-40B4-BE49-F238E27FC236}">
                      <a16:creationId xmlns:a16="http://schemas.microsoft.com/office/drawing/2014/main" xmlns="" id="{EA4E3FDC-6CB8-4B74-8F11-75D36B221FF3}"/>
                    </a:ext>
                  </a:extLst>
                </p:cNvPr>
                <p:cNvCxnSpPr/>
                <p:nvPr/>
              </p:nvCxnSpPr>
              <p:spPr>
                <a:xfrm>
                  <a:off x="1265078" y="3496762"/>
                  <a:ext cx="89097" cy="0"/>
                </a:xfrm>
                <a:prstGeom prst="line">
                  <a:avLst/>
                </a:prstGeom>
                <a:ln w="1905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541" name="Straight Connector 540">
                  <a:extLst>
                    <a:ext uri="{FF2B5EF4-FFF2-40B4-BE49-F238E27FC236}">
                      <a16:creationId xmlns:a16="http://schemas.microsoft.com/office/drawing/2014/main" xmlns="" id="{39BAA460-7961-4FF2-9F14-10FFA2A846E7}"/>
                    </a:ext>
                  </a:extLst>
                </p:cNvPr>
                <p:cNvCxnSpPr/>
                <p:nvPr/>
              </p:nvCxnSpPr>
              <p:spPr>
                <a:xfrm>
                  <a:off x="1265078" y="2385512"/>
                  <a:ext cx="89097" cy="0"/>
                </a:xfrm>
                <a:prstGeom prst="line">
                  <a:avLst/>
                </a:prstGeom>
                <a:ln w="1905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542" name="Straight Connector 541">
                  <a:extLst>
                    <a:ext uri="{FF2B5EF4-FFF2-40B4-BE49-F238E27FC236}">
                      <a16:creationId xmlns:a16="http://schemas.microsoft.com/office/drawing/2014/main" xmlns="" id="{4A7D9E86-8DA5-46FF-A87D-E8CC4343A5EC}"/>
                    </a:ext>
                  </a:extLst>
                </p:cNvPr>
                <p:cNvCxnSpPr/>
                <p:nvPr/>
              </p:nvCxnSpPr>
              <p:spPr>
                <a:xfrm>
                  <a:off x="1265078" y="4052388"/>
                  <a:ext cx="89097" cy="0"/>
                </a:xfrm>
                <a:prstGeom prst="line">
                  <a:avLst/>
                </a:prstGeom>
                <a:ln w="1905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543" name="Straight Connector 542">
                  <a:extLst>
                    <a:ext uri="{FF2B5EF4-FFF2-40B4-BE49-F238E27FC236}">
                      <a16:creationId xmlns:a16="http://schemas.microsoft.com/office/drawing/2014/main" xmlns="" id="{408E4EF7-95C8-4E84-9AA0-9B7CDC7C0F6B}"/>
                    </a:ext>
                  </a:extLst>
                </p:cNvPr>
                <p:cNvCxnSpPr/>
                <p:nvPr/>
              </p:nvCxnSpPr>
              <p:spPr>
                <a:xfrm>
                  <a:off x="1265078" y="4608012"/>
                  <a:ext cx="89097" cy="0"/>
                </a:xfrm>
                <a:prstGeom prst="line">
                  <a:avLst/>
                </a:prstGeom>
                <a:ln w="1905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544" name="Straight Connector 543">
                  <a:extLst>
                    <a:ext uri="{FF2B5EF4-FFF2-40B4-BE49-F238E27FC236}">
                      <a16:creationId xmlns:a16="http://schemas.microsoft.com/office/drawing/2014/main" xmlns="" id="{5B2DBADB-244A-4F81-9243-EA38D6C32E5B}"/>
                    </a:ext>
                  </a:extLst>
                </p:cNvPr>
                <p:cNvCxnSpPr>
                  <a:cxnSpLocks/>
                </p:cNvCxnSpPr>
                <p:nvPr/>
              </p:nvCxnSpPr>
              <p:spPr>
                <a:xfrm>
                  <a:off x="1350846" y="4608012"/>
                  <a:ext cx="3714749" cy="3772"/>
                </a:xfrm>
                <a:prstGeom prst="line">
                  <a:avLst/>
                </a:prstGeom>
                <a:ln w="19050">
                  <a:solidFill>
                    <a:srgbClr val="000000"/>
                  </a:solidFill>
                </a:ln>
              </p:spPr>
              <p:style>
                <a:lnRef idx="1">
                  <a:schemeClr val="accent1"/>
                </a:lnRef>
                <a:fillRef idx="0">
                  <a:schemeClr val="accent1"/>
                </a:fillRef>
                <a:effectRef idx="0">
                  <a:schemeClr val="accent1"/>
                </a:effectRef>
                <a:fontRef idx="minor">
                  <a:schemeClr val="tx1"/>
                </a:fontRef>
              </p:style>
            </p:cxnSp>
          </p:grpSp>
          <p:cxnSp>
            <p:nvCxnSpPr>
              <p:cNvPr id="537" name="Straight Connector 536">
                <a:extLst>
                  <a:ext uri="{FF2B5EF4-FFF2-40B4-BE49-F238E27FC236}">
                    <a16:creationId xmlns:a16="http://schemas.microsoft.com/office/drawing/2014/main" xmlns="" id="{AE224F0F-87FA-4563-B9FF-FEFF4F8EA404}"/>
                  </a:ext>
                </a:extLst>
              </p:cNvPr>
              <p:cNvCxnSpPr>
                <a:cxnSpLocks/>
              </p:cNvCxnSpPr>
              <p:nvPr/>
            </p:nvCxnSpPr>
            <p:spPr>
              <a:xfrm flipV="1">
                <a:off x="1224937" y="2909780"/>
                <a:ext cx="0" cy="2315826"/>
              </a:xfrm>
              <a:prstGeom prst="line">
                <a:avLst/>
              </a:prstGeom>
              <a:ln w="19050">
                <a:solidFill>
                  <a:srgbClr val="000000"/>
                </a:solidFill>
              </a:ln>
            </p:spPr>
            <p:style>
              <a:lnRef idx="1">
                <a:schemeClr val="accent1"/>
              </a:lnRef>
              <a:fillRef idx="0">
                <a:schemeClr val="accent1"/>
              </a:fillRef>
              <a:effectRef idx="0">
                <a:schemeClr val="accent1"/>
              </a:effectRef>
              <a:fontRef idx="minor">
                <a:schemeClr val="tx1"/>
              </a:fontRef>
            </p:style>
          </p:cxnSp>
        </p:grpSp>
      </p:grpSp>
      <p:sp>
        <p:nvSpPr>
          <p:cNvPr id="2" name="Title 1"/>
          <p:cNvSpPr>
            <a:spLocks noGrp="1"/>
          </p:cNvSpPr>
          <p:nvPr>
            <p:ph type="title"/>
          </p:nvPr>
        </p:nvSpPr>
        <p:spPr/>
        <p:txBody>
          <a:bodyPr/>
          <a:lstStyle/>
          <a:p>
            <a:r>
              <a:rPr lang="en-US" sz="2800" dirty="0"/>
              <a:t>Hospital Readmission and Mortality</a:t>
            </a:r>
            <a:br>
              <a:rPr lang="en-US" sz="2800" dirty="0"/>
            </a:br>
            <a:r>
              <a:rPr lang="en-US" sz="2800" dirty="0"/>
              <a:t>Are Common in the Years Following MI</a:t>
            </a:r>
          </a:p>
        </p:txBody>
      </p:sp>
      <p:sp>
        <p:nvSpPr>
          <p:cNvPr id="8" name="Text Box 4"/>
          <p:cNvSpPr txBox="1">
            <a:spLocks noChangeArrowheads="1"/>
          </p:cNvSpPr>
          <p:nvPr/>
        </p:nvSpPr>
        <p:spPr bwMode="gray">
          <a:xfrm>
            <a:off x="429172" y="6056777"/>
            <a:ext cx="6909191" cy="643406"/>
          </a:xfrm>
          <a:prstGeom prst="rect">
            <a:avLst/>
          </a:prstGeom>
          <a:noFill/>
          <a:ln w="9525">
            <a:noFill/>
            <a:miter lim="800000"/>
            <a:headEnd/>
            <a:tailEnd/>
          </a:ln>
          <a:effectLst/>
        </p:spPr>
        <p:txBody>
          <a:bodyPr wrap="square" anchor="b">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0000"/>
                </a:solidFill>
                <a:effectLst/>
                <a:uLnTx/>
                <a:uFillTx/>
                <a:latin typeface="Arial"/>
                <a:ea typeface="+mn-ea"/>
                <a:cs typeface="+mn-cs"/>
              </a:rPr>
              <a:t>Retrospective cohort study of 78,085 Medicare beneficiaries aged ≥66 years without recent CHD history who were hospitalized for AMI in 2000–2010. Only the first AMI hospitalization during that period, referred to as the index AMI, was included for each individual.</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0000"/>
                </a:solidFill>
                <a:effectLst/>
                <a:uLnTx/>
                <a:uFillTx/>
                <a:latin typeface="Arial"/>
                <a:ea typeface="+mn-ea"/>
                <a:cs typeface="+mn-cs"/>
              </a:rPr>
              <a:t>AMI = acute myocardial infarction; CHD = coronary heart disease; MI = myocardial infarction.</a:t>
            </a:r>
            <a:br>
              <a:rPr kumimoji="0" lang="en-US" sz="900" b="0" i="0" u="none" strike="noStrike" kern="1200" cap="none" spc="0" normalizeH="0" baseline="0" noProof="0" dirty="0">
                <a:ln>
                  <a:noFill/>
                </a:ln>
                <a:solidFill>
                  <a:srgbClr val="000000"/>
                </a:solidFill>
                <a:effectLst/>
                <a:uLnTx/>
                <a:uFillTx/>
                <a:latin typeface="Arial"/>
                <a:ea typeface="+mn-ea"/>
                <a:cs typeface="+mn-cs"/>
              </a:rPr>
            </a:br>
            <a:r>
              <a:rPr kumimoji="0" lang="en-US" sz="900" b="0" i="0" u="none" strike="noStrike" kern="1200" cap="none" spc="0" normalizeH="0" baseline="0" noProof="0" dirty="0">
                <a:ln>
                  <a:noFill/>
                </a:ln>
                <a:solidFill>
                  <a:srgbClr val="000000"/>
                </a:solidFill>
                <a:effectLst/>
                <a:uLnTx/>
                <a:uFillTx/>
                <a:latin typeface="Arial"/>
                <a:ea typeface="+mn-ea"/>
                <a:cs typeface="+mn-cs"/>
              </a:rPr>
              <a:t>Levitan EB, et al. </a:t>
            </a:r>
            <a:r>
              <a:rPr kumimoji="0" lang="en-US" sz="900" b="0" i="1" u="none" strike="noStrike" kern="1200" cap="none" spc="0" normalizeH="0" baseline="0" noProof="0" dirty="0">
                <a:ln>
                  <a:noFill/>
                </a:ln>
                <a:solidFill>
                  <a:srgbClr val="000000"/>
                </a:solidFill>
                <a:effectLst/>
                <a:uLnTx/>
                <a:uFillTx/>
                <a:latin typeface="Arial"/>
                <a:ea typeface="+mn-ea"/>
                <a:cs typeface="+mn-cs"/>
              </a:rPr>
              <a:t>Cardiovasc Drugs </a:t>
            </a:r>
            <a:r>
              <a:rPr kumimoji="0" lang="en-US" sz="900" b="0" i="1" u="none" strike="noStrike" kern="1200" cap="none" spc="0" normalizeH="0" baseline="0" noProof="0" dirty="0" err="1">
                <a:ln>
                  <a:noFill/>
                </a:ln>
                <a:solidFill>
                  <a:srgbClr val="000000"/>
                </a:solidFill>
                <a:effectLst/>
                <a:uLnTx/>
                <a:uFillTx/>
                <a:latin typeface="Arial"/>
                <a:ea typeface="+mn-ea"/>
                <a:cs typeface="+mn-cs"/>
              </a:rPr>
              <a:t>Ther</a:t>
            </a:r>
            <a:r>
              <a:rPr kumimoji="0" lang="en-US" sz="900" b="0" i="0" u="none" strike="noStrike" kern="1200" cap="none" spc="0" normalizeH="0" baseline="0" noProof="0" dirty="0">
                <a:ln>
                  <a:noFill/>
                </a:ln>
                <a:solidFill>
                  <a:srgbClr val="000000"/>
                </a:solidFill>
                <a:effectLst/>
                <a:uLnTx/>
                <a:uFillTx/>
                <a:latin typeface="Arial"/>
                <a:ea typeface="+mn-ea"/>
                <a:cs typeface="+mn-cs"/>
              </a:rPr>
              <a:t>. 2016;30:323-331.</a:t>
            </a:r>
            <a:endParaRPr kumimoji="0" lang="nb-NO" sz="900" b="0" i="0" u="none" strike="noStrike" kern="1200" cap="none" spc="0" normalizeH="0" baseline="0" noProof="0" dirty="0">
              <a:ln>
                <a:noFill/>
              </a:ln>
              <a:solidFill>
                <a:srgbClr val="000000"/>
              </a:solidFill>
              <a:effectLst/>
              <a:uLnTx/>
              <a:uFillTx/>
              <a:latin typeface="Arial"/>
              <a:ea typeface="+mn-ea"/>
              <a:cs typeface="+mn-cs"/>
            </a:endParaRPr>
          </a:p>
        </p:txBody>
      </p:sp>
      <p:sp>
        <p:nvSpPr>
          <p:cNvPr id="15" name="Rectangle 54"/>
          <p:cNvSpPr>
            <a:spLocks noChangeArrowheads="1"/>
          </p:cNvSpPr>
          <p:nvPr/>
        </p:nvSpPr>
        <p:spPr bwMode="auto">
          <a:xfrm rot="16200000">
            <a:off x="-597281" y="3605854"/>
            <a:ext cx="1838651"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400" b="1" i="0" u="none" strike="noStrike" kern="1200" cap="none" spc="0" normalizeH="0" baseline="0" noProof="0" dirty="0">
                <a:ln>
                  <a:noFill/>
                </a:ln>
                <a:solidFill>
                  <a:srgbClr val="000000"/>
                </a:solidFill>
                <a:effectLst/>
                <a:uLnTx/>
                <a:uFillTx/>
                <a:latin typeface="Arial"/>
                <a:ea typeface="+mn-ea"/>
                <a:cs typeface="+mn-cs"/>
              </a:rPr>
              <a:t>Cumulative incidence</a:t>
            </a:r>
            <a:endParaRPr kumimoji="0" lang="en-US" altLang="en-US" sz="1400" b="0" i="0" u="none" strike="noStrike" kern="1200" cap="none" spc="0" normalizeH="0" baseline="0" noProof="0" dirty="0">
              <a:ln>
                <a:noFill/>
              </a:ln>
              <a:solidFill>
                <a:srgbClr val="000000"/>
              </a:solidFill>
              <a:effectLst/>
              <a:uLnTx/>
              <a:uFillTx/>
              <a:latin typeface="Arial"/>
              <a:ea typeface="+mn-ea"/>
              <a:cs typeface="+mn-cs"/>
            </a:endParaRPr>
          </a:p>
        </p:txBody>
      </p:sp>
      <p:sp>
        <p:nvSpPr>
          <p:cNvPr id="24" name="Rectangle 43"/>
          <p:cNvSpPr>
            <a:spLocks noChangeArrowheads="1"/>
          </p:cNvSpPr>
          <p:nvPr/>
        </p:nvSpPr>
        <p:spPr bwMode="auto">
          <a:xfrm>
            <a:off x="686928" y="4768792"/>
            <a:ext cx="99386" cy="178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dirty="0">
                <a:ln>
                  <a:noFill/>
                </a:ln>
                <a:solidFill>
                  <a:srgbClr val="000000"/>
                </a:solidFill>
                <a:effectLst/>
                <a:uLnTx/>
                <a:uFillTx/>
                <a:latin typeface="Arial"/>
                <a:ea typeface="+mn-ea"/>
                <a:cs typeface="+mn-cs"/>
              </a:rPr>
              <a:t>0</a:t>
            </a:r>
            <a:endParaRPr kumimoji="0" lang="en-US" altLang="en-US" sz="4000" b="0" i="0" u="none" strike="noStrike" kern="1200" cap="none" spc="0" normalizeH="0" baseline="0" noProof="0" dirty="0">
              <a:ln>
                <a:noFill/>
              </a:ln>
              <a:solidFill>
                <a:srgbClr val="000000"/>
              </a:solidFill>
              <a:effectLst/>
              <a:uLnTx/>
              <a:uFillTx/>
              <a:latin typeface="Arial"/>
              <a:ea typeface="+mn-ea"/>
              <a:cs typeface="+mn-cs"/>
            </a:endParaRPr>
          </a:p>
        </p:txBody>
      </p:sp>
      <p:sp>
        <p:nvSpPr>
          <p:cNvPr id="25" name="Rectangle 44"/>
          <p:cNvSpPr>
            <a:spLocks noChangeArrowheads="1"/>
          </p:cNvSpPr>
          <p:nvPr/>
        </p:nvSpPr>
        <p:spPr bwMode="auto">
          <a:xfrm>
            <a:off x="537848" y="4290181"/>
            <a:ext cx="248466"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dirty="0">
                <a:ln>
                  <a:noFill/>
                </a:ln>
                <a:solidFill>
                  <a:srgbClr val="000000"/>
                </a:solidFill>
                <a:effectLst/>
                <a:uLnTx/>
                <a:uFillTx/>
                <a:latin typeface="Arial"/>
                <a:ea typeface="+mn-ea"/>
                <a:cs typeface="+mn-cs"/>
              </a:rPr>
              <a:t>0.2</a:t>
            </a:r>
            <a:endParaRPr kumimoji="0" lang="en-US" altLang="en-US" sz="4000" b="0" i="0" u="none" strike="noStrike" kern="1200" cap="none" spc="0" normalizeH="0" baseline="0" noProof="0" dirty="0">
              <a:ln>
                <a:noFill/>
              </a:ln>
              <a:solidFill>
                <a:srgbClr val="000000"/>
              </a:solidFill>
              <a:effectLst/>
              <a:uLnTx/>
              <a:uFillTx/>
              <a:latin typeface="Arial"/>
              <a:ea typeface="+mn-ea"/>
              <a:cs typeface="+mn-cs"/>
            </a:endParaRPr>
          </a:p>
        </p:txBody>
      </p:sp>
      <p:sp>
        <p:nvSpPr>
          <p:cNvPr id="26" name="Rectangle 45"/>
          <p:cNvSpPr>
            <a:spLocks noChangeArrowheads="1"/>
          </p:cNvSpPr>
          <p:nvPr/>
        </p:nvSpPr>
        <p:spPr bwMode="auto">
          <a:xfrm>
            <a:off x="537848" y="2910433"/>
            <a:ext cx="248466"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dirty="0">
                <a:ln>
                  <a:noFill/>
                </a:ln>
                <a:solidFill>
                  <a:srgbClr val="000000"/>
                </a:solidFill>
                <a:effectLst/>
                <a:uLnTx/>
                <a:uFillTx/>
                <a:latin typeface="Arial"/>
                <a:ea typeface="+mn-ea"/>
                <a:cs typeface="+mn-cs"/>
              </a:rPr>
              <a:t>0.8</a:t>
            </a:r>
            <a:endParaRPr kumimoji="0" lang="en-US" altLang="en-US" sz="4000" b="0" i="0" u="none" strike="noStrike" kern="1200" cap="none" spc="0" normalizeH="0" baseline="0" noProof="0" dirty="0">
              <a:ln>
                <a:noFill/>
              </a:ln>
              <a:solidFill>
                <a:srgbClr val="000000"/>
              </a:solidFill>
              <a:effectLst/>
              <a:uLnTx/>
              <a:uFillTx/>
              <a:latin typeface="Arial"/>
              <a:ea typeface="+mn-ea"/>
              <a:cs typeface="+mn-cs"/>
            </a:endParaRPr>
          </a:p>
        </p:txBody>
      </p:sp>
      <p:sp>
        <p:nvSpPr>
          <p:cNvPr id="29" name="Rectangle 48"/>
          <p:cNvSpPr>
            <a:spLocks noChangeArrowheads="1"/>
          </p:cNvSpPr>
          <p:nvPr/>
        </p:nvSpPr>
        <p:spPr bwMode="auto">
          <a:xfrm>
            <a:off x="537848" y="2450517"/>
            <a:ext cx="248466"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dirty="0">
                <a:ln>
                  <a:noFill/>
                </a:ln>
                <a:solidFill>
                  <a:srgbClr val="000000"/>
                </a:solidFill>
                <a:effectLst/>
                <a:uLnTx/>
                <a:uFillTx/>
                <a:latin typeface="Arial"/>
                <a:ea typeface="+mn-ea"/>
                <a:cs typeface="+mn-cs"/>
              </a:rPr>
              <a:t>1.0</a:t>
            </a:r>
            <a:endParaRPr kumimoji="0" lang="en-US" altLang="en-US" sz="4000" b="0" i="0" u="none" strike="noStrike" kern="1200" cap="none" spc="0" normalizeH="0" baseline="0" noProof="0" dirty="0">
              <a:ln>
                <a:noFill/>
              </a:ln>
              <a:solidFill>
                <a:srgbClr val="000000"/>
              </a:solidFill>
              <a:effectLst/>
              <a:uLnTx/>
              <a:uFillTx/>
              <a:latin typeface="Arial"/>
              <a:ea typeface="+mn-ea"/>
              <a:cs typeface="+mn-cs"/>
            </a:endParaRPr>
          </a:p>
        </p:txBody>
      </p:sp>
      <p:sp>
        <p:nvSpPr>
          <p:cNvPr id="30" name="Rectangle 49"/>
          <p:cNvSpPr>
            <a:spLocks noChangeArrowheads="1"/>
          </p:cNvSpPr>
          <p:nvPr/>
        </p:nvSpPr>
        <p:spPr bwMode="auto">
          <a:xfrm>
            <a:off x="856137" y="4960160"/>
            <a:ext cx="99386" cy="178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dirty="0">
                <a:ln>
                  <a:noFill/>
                </a:ln>
                <a:solidFill>
                  <a:srgbClr val="000000"/>
                </a:solidFill>
                <a:effectLst/>
                <a:uLnTx/>
                <a:uFillTx/>
                <a:latin typeface="Arial"/>
                <a:ea typeface="+mn-ea"/>
                <a:cs typeface="+mn-cs"/>
              </a:rPr>
              <a:t>0</a:t>
            </a:r>
          </a:p>
        </p:txBody>
      </p:sp>
      <p:sp>
        <p:nvSpPr>
          <p:cNvPr id="31" name="Rectangle 50"/>
          <p:cNvSpPr>
            <a:spLocks noChangeArrowheads="1"/>
          </p:cNvSpPr>
          <p:nvPr/>
        </p:nvSpPr>
        <p:spPr bwMode="auto">
          <a:xfrm>
            <a:off x="1769058" y="4960160"/>
            <a:ext cx="99386"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dirty="0">
                <a:ln>
                  <a:noFill/>
                </a:ln>
                <a:solidFill>
                  <a:srgbClr val="000000"/>
                </a:solidFill>
                <a:effectLst/>
                <a:uLnTx/>
                <a:uFillTx/>
                <a:latin typeface="Arial"/>
                <a:ea typeface="+mn-ea"/>
                <a:cs typeface="+mn-cs"/>
              </a:rPr>
              <a:t>3</a:t>
            </a:r>
          </a:p>
        </p:txBody>
      </p:sp>
      <p:sp>
        <p:nvSpPr>
          <p:cNvPr id="32" name="Rectangle 51"/>
          <p:cNvSpPr>
            <a:spLocks noChangeArrowheads="1"/>
          </p:cNvSpPr>
          <p:nvPr/>
        </p:nvSpPr>
        <p:spPr bwMode="auto">
          <a:xfrm>
            <a:off x="2681979" y="4960160"/>
            <a:ext cx="99386"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dirty="0">
                <a:ln>
                  <a:noFill/>
                </a:ln>
                <a:solidFill>
                  <a:srgbClr val="000000"/>
                </a:solidFill>
                <a:effectLst/>
                <a:uLnTx/>
                <a:uFillTx/>
                <a:latin typeface="Arial"/>
                <a:ea typeface="+mn-ea"/>
                <a:cs typeface="+mn-cs"/>
              </a:rPr>
              <a:t>6</a:t>
            </a:r>
          </a:p>
        </p:txBody>
      </p:sp>
      <p:sp>
        <p:nvSpPr>
          <p:cNvPr id="34" name="Rectangle 53"/>
          <p:cNvSpPr>
            <a:spLocks noChangeArrowheads="1"/>
          </p:cNvSpPr>
          <p:nvPr/>
        </p:nvSpPr>
        <p:spPr bwMode="auto">
          <a:xfrm>
            <a:off x="3854584" y="4960160"/>
            <a:ext cx="198773"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dirty="0">
                <a:ln>
                  <a:noFill/>
                </a:ln>
                <a:solidFill>
                  <a:srgbClr val="000000"/>
                </a:solidFill>
                <a:effectLst/>
                <a:uLnTx/>
                <a:uFillTx/>
                <a:latin typeface="Arial"/>
                <a:ea typeface="+mn-ea"/>
                <a:cs typeface="+mn-cs"/>
              </a:rPr>
              <a:t>10</a:t>
            </a:r>
          </a:p>
        </p:txBody>
      </p:sp>
      <p:sp>
        <p:nvSpPr>
          <p:cNvPr id="35" name="Rectangle 55"/>
          <p:cNvSpPr>
            <a:spLocks noChangeArrowheads="1"/>
          </p:cNvSpPr>
          <p:nvPr/>
        </p:nvSpPr>
        <p:spPr bwMode="auto">
          <a:xfrm>
            <a:off x="581847" y="5316419"/>
            <a:ext cx="3688254"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400" b="1" i="0" u="none" strike="noStrike" kern="1200" cap="none" spc="0" normalizeH="0" baseline="0" noProof="0" dirty="0">
                <a:ln>
                  <a:noFill/>
                </a:ln>
                <a:solidFill>
                  <a:srgbClr val="000000"/>
                </a:solidFill>
                <a:effectLst/>
                <a:uLnTx/>
                <a:uFillTx/>
                <a:latin typeface="Arial"/>
                <a:ea typeface="+mn-ea"/>
                <a:cs typeface="+mn-cs"/>
              </a:rPr>
              <a:t>Years following acute myocardial infarction</a:t>
            </a:r>
          </a:p>
        </p:txBody>
      </p:sp>
      <p:sp>
        <p:nvSpPr>
          <p:cNvPr id="110" name="Rectangle 48"/>
          <p:cNvSpPr>
            <a:spLocks noChangeArrowheads="1"/>
          </p:cNvSpPr>
          <p:nvPr/>
        </p:nvSpPr>
        <p:spPr bwMode="auto">
          <a:xfrm>
            <a:off x="537848" y="3370349"/>
            <a:ext cx="248466"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dirty="0">
                <a:ln>
                  <a:noFill/>
                </a:ln>
                <a:solidFill>
                  <a:srgbClr val="000000"/>
                </a:solidFill>
                <a:effectLst/>
                <a:uLnTx/>
                <a:uFillTx/>
                <a:latin typeface="Arial"/>
                <a:ea typeface="+mn-ea"/>
                <a:cs typeface="+mn-cs"/>
              </a:rPr>
              <a:t>0.6</a:t>
            </a:r>
            <a:endParaRPr kumimoji="0" lang="en-US" altLang="en-US" sz="4000" b="0" i="0" u="none" strike="noStrike" kern="1200" cap="none" spc="0" normalizeH="0" baseline="0" noProof="0" dirty="0">
              <a:ln>
                <a:noFill/>
              </a:ln>
              <a:solidFill>
                <a:srgbClr val="000000"/>
              </a:solidFill>
              <a:effectLst/>
              <a:uLnTx/>
              <a:uFillTx/>
              <a:latin typeface="Arial"/>
              <a:ea typeface="+mn-ea"/>
              <a:cs typeface="+mn-cs"/>
            </a:endParaRPr>
          </a:p>
        </p:txBody>
      </p:sp>
      <p:sp>
        <p:nvSpPr>
          <p:cNvPr id="112" name="Rectangle 48"/>
          <p:cNvSpPr>
            <a:spLocks noChangeArrowheads="1"/>
          </p:cNvSpPr>
          <p:nvPr/>
        </p:nvSpPr>
        <p:spPr bwMode="auto">
          <a:xfrm>
            <a:off x="537848" y="3830265"/>
            <a:ext cx="248466"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dirty="0">
                <a:ln>
                  <a:noFill/>
                </a:ln>
                <a:solidFill>
                  <a:srgbClr val="000000"/>
                </a:solidFill>
                <a:effectLst/>
                <a:uLnTx/>
                <a:uFillTx/>
                <a:latin typeface="Arial"/>
                <a:ea typeface="+mn-ea"/>
                <a:cs typeface="+mn-cs"/>
              </a:rPr>
              <a:t>0.4</a:t>
            </a:r>
            <a:endParaRPr kumimoji="0" lang="en-US" altLang="en-US" sz="4000" b="0" i="0" u="none" strike="noStrike" kern="1200" cap="none" spc="0" normalizeH="0" baseline="0" noProof="0" dirty="0">
              <a:ln>
                <a:noFill/>
              </a:ln>
              <a:solidFill>
                <a:srgbClr val="000000"/>
              </a:solidFill>
              <a:effectLst/>
              <a:uLnTx/>
              <a:uFillTx/>
              <a:latin typeface="Arial"/>
              <a:ea typeface="+mn-ea"/>
              <a:cs typeface="+mn-cs"/>
            </a:endParaRPr>
          </a:p>
        </p:txBody>
      </p:sp>
      <p:grpSp>
        <p:nvGrpSpPr>
          <p:cNvPr id="14" name="Group 118"/>
          <p:cNvGrpSpPr/>
          <p:nvPr/>
        </p:nvGrpSpPr>
        <p:grpSpPr>
          <a:xfrm>
            <a:off x="824872" y="2558158"/>
            <a:ext cx="89097" cy="2297438"/>
            <a:chOff x="1265078" y="1829887"/>
            <a:chExt cx="89097" cy="2779890"/>
          </a:xfrm>
        </p:grpSpPr>
        <p:sp>
          <p:nvSpPr>
            <p:cNvPr id="18" name="Rectangle 35"/>
            <p:cNvSpPr>
              <a:spLocks noChangeArrowheads="1"/>
            </p:cNvSpPr>
            <p:nvPr/>
          </p:nvSpPr>
          <p:spPr bwMode="auto">
            <a:xfrm>
              <a:off x="1350607" y="1830324"/>
              <a:ext cx="0" cy="2779453"/>
            </a:xfrm>
            <a:prstGeom prst="rect">
              <a:avLst/>
            </a:prstGeom>
            <a:solidFill>
              <a:srgbClr val="868686"/>
            </a:solidFill>
            <a:ln w="19050" cap="flat">
              <a:solidFill>
                <a:srgbClr val="000000"/>
              </a:solidFill>
              <a:prstDash val="solid"/>
              <a:bevel/>
              <a:headEnd/>
              <a:tailEnd/>
            </a:ln>
          </p:spPr>
          <p:txBody>
            <a:bodyPr vert="horz" wrap="square" lIns="91440" tIns="45720" rIns="91440" bIns="45720" numCol="1" anchor="ctr"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cxnSp>
          <p:nvCxnSpPr>
            <p:cNvPr id="102" name="Straight Connector 101"/>
            <p:cNvCxnSpPr/>
            <p:nvPr/>
          </p:nvCxnSpPr>
          <p:spPr>
            <a:xfrm>
              <a:off x="1265078" y="1829887"/>
              <a:ext cx="89097" cy="0"/>
            </a:xfrm>
            <a:prstGeom prst="line">
              <a:avLst/>
            </a:prstGeom>
            <a:ln w="1905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p:nvCxnSpPr>
          <p:spPr>
            <a:xfrm>
              <a:off x="1265078" y="2941137"/>
              <a:ext cx="89097" cy="0"/>
            </a:xfrm>
            <a:prstGeom prst="line">
              <a:avLst/>
            </a:prstGeom>
            <a:ln w="1905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a:off x="1265078" y="3496762"/>
              <a:ext cx="89097" cy="0"/>
            </a:xfrm>
            <a:prstGeom prst="line">
              <a:avLst/>
            </a:prstGeom>
            <a:ln w="1905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p:nvCxnSpPr>
          <p:spPr>
            <a:xfrm>
              <a:off x="1265078" y="2385512"/>
              <a:ext cx="89097" cy="0"/>
            </a:xfrm>
            <a:prstGeom prst="line">
              <a:avLst/>
            </a:prstGeom>
            <a:ln w="1905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p:nvCxnSpPr>
          <p:spPr>
            <a:xfrm>
              <a:off x="1265078" y="4052388"/>
              <a:ext cx="89097" cy="0"/>
            </a:xfrm>
            <a:prstGeom prst="line">
              <a:avLst/>
            </a:prstGeom>
            <a:ln w="1905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a:off x="1265078" y="4608012"/>
              <a:ext cx="89097" cy="0"/>
            </a:xfrm>
            <a:prstGeom prst="line">
              <a:avLst/>
            </a:prstGeom>
            <a:ln w="19050">
              <a:solidFill>
                <a:srgbClr val="000000"/>
              </a:solidFill>
            </a:ln>
          </p:spPr>
          <p:style>
            <a:lnRef idx="1">
              <a:schemeClr val="accent1"/>
            </a:lnRef>
            <a:fillRef idx="0">
              <a:schemeClr val="accent1"/>
            </a:fillRef>
            <a:effectRef idx="0">
              <a:schemeClr val="accent1"/>
            </a:effectRef>
            <a:fontRef idx="minor">
              <a:schemeClr val="tx1"/>
            </a:fontRef>
          </p:style>
        </p:cxnSp>
      </p:grpSp>
      <p:cxnSp>
        <p:nvCxnSpPr>
          <p:cNvPr id="120" name="Straight Connector 119"/>
          <p:cNvCxnSpPr/>
          <p:nvPr/>
        </p:nvCxnSpPr>
        <p:spPr>
          <a:xfrm rot="16200000">
            <a:off x="871245" y="4890954"/>
            <a:ext cx="73634" cy="0"/>
          </a:xfrm>
          <a:prstGeom prst="line">
            <a:avLst/>
          </a:prstGeom>
          <a:ln w="1905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rot="16200000">
            <a:off x="1172710" y="4890954"/>
            <a:ext cx="73634" cy="0"/>
          </a:xfrm>
          <a:prstGeom prst="line">
            <a:avLst/>
          </a:prstGeom>
          <a:ln w="1905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rot="16200000">
            <a:off x="1477350" y="4890954"/>
            <a:ext cx="73634" cy="0"/>
          </a:xfrm>
          <a:prstGeom prst="line">
            <a:avLst/>
          </a:prstGeom>
          <a:ln w="1905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rot="16200000">
            <a:off x="1781990" y="4890954"/>
            <a:ext cx="73634" cy="0"/>
          </a:xfrm>
          <a:prstGeom prst="line">
            <a:avLst/>
          </a:prstGeom>
          <a:ln w="1905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rot="16200000">
            <a:off x="2086630" y="4890954"/>
            <a:ext cx="73634" cy="0"/>
          </a:xfrm>
          <a:prstGeom prst="line">
            <a:avLst/>
          </a:prstGeom>
          <a:ln w="1905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rot="16200000">
            <a:off x="2391270" y="4890954"/>
            <a:ext cx="73634" cy="0"/>
          </a:xfrm>
          <a:prstGeom prst="line">
            <a:avLst/>
          </a:prstGeom>
          <a:ln w="1905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rot="16200000">
            <a:off x="2695910" y="4890954"/>
            <a:ext cx="73634" cy="0"/>
          </a:xfrm>
          <a:prstGeom prst="line">
            <a:avLst/>
          </a:prstGeom>
          <a:ln w="1905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rot="16200000">
            <a:off x="3609830" y="4890954"/>
            <a:ext cx="73634" cy="0"/>
          </a:xfrm>
          <a:prstGeom prst="line">
            <a:avLst/>
          </a:prstGeom>
          <a:ln w="1905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rot="16200000">
            <a:off x="3914466" y="4890955"/>
            <a:ext cx="73634" cy="0"/>
          </a:xfrm>
          <a:prstGeom prst="line">
            <a:avLst/>
          </a:prstGeom>
          <a:ln w="19050">
            <a:solidFill>
              <a:srgbClr val="000000"/>
            </a:solidFill>
          </a:ln>
        </p:spPr>
        <p:style>
          <a:lnRef idx="1">
            <a:schemeClr val="accent1"/>
          </a:lnRef>
          <a:fillRef idx="0">
            <a:schemeClr val="accent1"/>
          </a:fillRef>
          <a:effectRef idx="0">
            <a:schemeClr val="accent1"/>
          </a:effectRef>
          <a:fontRef idx="minor">
            <a:schemeClr val="tx1"/>
          </a:fontRef>
        </p:style>
      </p:cxnSp>
      <p:sp>
        <p:nvSpPr>
          <p:cNvPr id="136" name="Rectangle 50"/>
          <p:cNvSpPr>
            <a:spLocks noChangeArrowheads="1"/>
          </p:cNvSpPr>
          <p:nvPr/>
        </p:nvSpPr>
        <p:spPr bwMode="auto">
          <a:xfrm>
            <a:off x="1464751" y="4960160"/>
            <a:ext cx="99386"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dirty="0">
                <a:ln>
                  <a:noFill/>
                </a:ln>
                <a:solidFill>
                  <a:srgbClr val="000000"/>
                </a:solidFill>
                <a:effectLst/>
                <a:uLnTx/>
                <a:uFillTx/>
                <a:latin typeface="Arial"/>
                <a:ea typeface="+mn-ea"/>
                <a:cs typeface="+mn-cs"/>
              </a:rPr>
              <a:t>2</a:t>
            </a:r>
          </a:p>
        </p:txBody>
      </p:sp>
      <p:sp>
        <p:nvSpPr>
          <p:cNvPr id="137" name="Rectangle 50"/>
          <p:cNvSpPr>
            <a:spLocks noChangeArrowheads="1"/>
          </p:cNvSpPr>
          <p:nvPr/>
        </p:nvSpPr>
        <p:spPr bwMode="auto">
          <a:xfrm>
            <a:off x="1160444" y="4960160"/>
            <a:ext cx="99386"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dirty="0">
                <a:ln>
                  <a:noFill/>
                </a:ln>
                <a:solidFill>
                  <a:srgbClr val="000000"/>
                </a:solidFill>
                <a:effectLst/>
                <a:uLnTx/>
                <a:uFillTx/>
                <a:latin typeface="Arial"/>
                <a:ea typeface="+mn-ea"/>
                <a:cs typeface="+mn-cs"/>
              </a:rPr>
              <a:t>1</a:t>
            </a:r>
          </a:p>
        </p:txBody>
      </p:sp>
      <p:sp>
        <p:nvSpPr>
          <p:cNvPr id="138" name="Rectangle 50"/>
          <p:cNvSpPr>
            <a:spLocks noChangeArrowheads="1"/>
          </p:cNvSpPr>
          <p:nvPr/>
        </p:nvSpPr>
        <p:spPr bwMode="auto">
          <a:xfrm>
            <a:off x="2073365" y="4960160"/>
            <a:ext cx="99386"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dirty="0">
                <a:ln>
                  <a:noFill/>
                </a:ln>
                <a:solidFill>
                  <a:srgbClr val="000000"/>
                </a:solidFill>
                <a:effectLst/>
                <a:uLnTx/>
                <a:uFillTx/>
                <a:latin typeface="Arial"/>
                <a:ea typeface="+mn-ea"/>
                <a:cs typeface="+mn-cs"/>
              </a:rPr>
              <a:t>4</a:t>
            </a:r>
          </a:p>
        </p:txBody>
      </p:sp>
      <p:sp>
        <p:nvSpPr>
          <p:cNvPr id="139" name="Rectangle 50"/>
          <p:cNvSpPr>
            <a:spLocks noChangeArrowheads="1"/>
          </p:cNvSpPr>
          <p:nvPr/>
        </p:nvSpPr>
        <p:spPr bwMode="auto">
          <a:xfrm>
            <a:off x="2377672" y="4960160"/>
            <a:ext cx="99386"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dirty="0">
                <a:ln>
                  <a:noFill/>
                </a:ln>
                <a:solidFill>
                  <a:srgbClr val="000000"/>
                </a:solidFill>
                <a:effectLst/>
                <a:uLnTx/>
                <a:uFillTx/>
                <a:latin typeface="Arial"/>
                <a:ea typeface="+mn-ea"/>
                <a:cs typeface="+mn-cs"/>
              </a:rPr>
              <a:t>5</a:t>
            </a:r>
          </a:p>
        </p:txBody>
      </p:sp>
      <p:sp>
        <p:nvSpPr>
          <p:cNvPr id="140" name="Rectangle 50"/>
          <p:cNvSpPr>
            <a:spLocks noChangeArrowheads="1"/>
          </p:cNvSpPr>
          <p:nvPr/>
        </p:nvSpPr>
        <p:spPr bwMode="auto">
          <a:xfrm>
            <a:off x="2986286" y="4960160"/>
            <a:ext cx="99386"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dirty="0">
                <a:ln>
                  <a:noFill/>
                </a:ln>
                <a:solidFill>
                  <a:srgbClr val="000000"/>
                </a:solidFill>
                <a:effectLst/>
                <a:uLnTx/>
                <a:uFillTx/>
                <a:latin typeface="Arial"/>
                <a:ea typeface="+mn-ea"/>
                <a:cs typeface="+mn-cs"/>
              </a:rPr>
              <a:t>7</a:t>
            </a:r>
          </a:p>
        </p:txBody>
      </p:sp>
      <p:sp>
        <p:nvSpPr>
          <p:cNvPr id="141" name="Rectangle 50"/>
          <p:cNvSpPr>
            <a:spLocks noChangeArrowheads="1"/>
          </p:cNvSpPr>
          <p:nvPr/>
        </p:nvSpPr>
        <p:spPr bwMode="auto">
          <a:xfrm>
            <a:off x="3290593" y="4960160"/>
            <a:ext cx="99386"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dirty="0">
                <a:ln>
                  <a:noFill/>
                </a:ln>
                <a:solidFill>
                  <a:srgbClr val="000000"/>
                </a:solidFill>
                <a:effectLst/>
                <a:uLnTx/>
                <a:uFillTx/>
                <a:latin typeface="Arial"/>
                <a:ea typeface="+mn-ea"/>
                <a:cs typeface="+mn-cs"/>
              </a:rPr>
              <a:t>8</a:t>
            </a:r>
          </a:p>
        </p:txBody>
      </p:sp>
      <p:sp>
        <p:nvSpPr>
          <p:cNvPr id="20" name="Rectangle 37"/>
          <p:cNvSpPr>
            <a:spLocks noChangeArrowheads="1"/>
          </p:cNvSpPr>
          <p:nvPr/>
        </p:nvSpPr>
        <p:spPr bwMode="auto">
          <a:xfrm>
            <a:off x="901132" y="4853091"/>
            <a:ext cx="3050132" cy="0"/>
          </a:xfrm>
          <a:prstGeom prst="rect">
            <a:avLst/>
          </a:prstGeom>
          <a:solidFill>
            <a:srgbClr val="868686"/>
          </a:solidFill>
          <a:ln w="19050" cap="flat">
            <a:solidFill>
              <a:srgbClr val="000000"/>
            </a:solidFill>
            <a:prstDash val="solid"/>
            <a:bevel/>
            <a:headEnd/>
            <a:tailEnd/>
          </a:ln>
        </p:spPr>
        <p:txBody>
          <a:bodyPr vert="horz" wrap="square" lIns="91440" tIns="45720" rIns="91440" bIns="45720" numCol="1" anchor="ctr"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grpSp>
        <p:nvGrpSpPr>
          <p:cNvPr id="16" name="Group 283"/>
          <p:cNvGrpSpPr/>
          <p:nvPr/>
        </p:nvGrpSpPr>
        <p:grpSpPr>
          <a:xfrm>
            <a:off x="1110529" y="2187637"/>
            <a:ext cx="2658087" cy="307777"/>
            <a:chOff x="2641061" y="1798328"/>
            <a:chExt cx="2658087" cy="372409"/>
          </a:xfrm>
        </p:grpSpPr>
        <p:sp>
          <p:nvSpPr>
            <p:cNvPr id="286" name="Shape 168"/>
            <p:cNvSpPr/>
            <p:nvPr/>
          </p:nvSpPr>
          <p:spPr>
            <a:xfrm>
              <a:off x="3938198" y="1798328"/>
              <a:ext cx="1360950" cy="372409"/>
            </a:xfrm>
            <a:prstGeom prst="rect">
              <a:avLst/>
            </a:prstGeom>
            <a:ln w="12700">
              <a:miter lim="400000"/>
            </a:ln>
            <a:extLst>
              <a:ext uri="{C572A759-6A51-4108-AA02-DFA0A04FC94B}">
                <ma14:wrappingTextBoxFlag xmlns="" xmlns:ma14="http://schemas.microsoft.com/office/mac/drawingml/2011/main" val="1"/>
              </a:ext>
            </a:extLst>
          </p:spPr>
          <p:txBody>
            <a:bodyPr wrap="none" lIns="0" tIns="0" rIns="0" bIns="0">
              <a:spAutoFit/>
            </a:bodyPr>
            <a:lstStyle>
              <a:lvl1pPr>
                <a:defRPr sz="1200">
                  <a:latin typeface="+mj-lt"/>
                  <a:ea typeface="+mj-ea"/>
                  <a:cs typeface="+mj-cs"/>
                  <a:sym typeface="Arial"/>
                </a:defRPr>
              </a:lvl1pPr>
            </a:lstStyle>
            <a:p>
              <a:pPr marL="0" marR="0" lvl="0" indent="0" algn="l" defTabSz="914400" rtl="0" eaLnBrk="1" fontAlgn="auto" latinLnBrk="0" hangingPunct="0">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rgbClr val="000000"/>
                  </a:solidFill>
                  <a:effectLst/>
                  <a:uLnTx/>
                  <a:uFillTx/>
                  <a:latin typeface="Arial"/>
                  <a:ea typeface="+mj-ea"/>
                  <a:cs typeface="+mj-cs"/>
                  <a:sym typeface="Arial"/>
                </a:rPr>
                <a:t>Coronary heart disease </a:t>
              </a:r>
              <a:br>
                <a:rPr kumimoji="0" lang="en-US" sz="1000" b="0" i="0" u="none" strike="noStrike" kern="0" cap="none" spc="0" normalizeH="0" baseline="0" noProof="0" dirty="0">
                  <a:ln>
                    <a:noFill/>
                  </a:ln>
                  <a:solidFill>
                    <a:srgbClr val="000000"/>
                  </a:solidFill>
                  <a:effectLst/>
                  <a:uLnTx/>
                  <a:uFillTx/>
                  <a:latin typeface="Arial"/>
                  <a:ea typeface="+mj-ea"/>
                  <a:cs typeface="+mj-cs"/>
                  <a:sym typeface="Arial"/>
                </a:rPr>
              </a:br>
              <a:r>
                <a:rPr kumimoji="0" lang="en-US" sz="1000" b="0" i="0" u="none" strike="noStrike" kern="0" cap="none" spc="0" normalizeH="0" baseline="0" noProof="0" dirty="0" err="1">
                  <a:ln>
                    <a:noFill/>
                  </a:ln>
                  <a:solidFill>
                    <a:srgbClr val="000000"/>
                  </a:solidFill>
                  <a:effectLst/>
                  <a:uLnTx/>
                  <a:uFillTx/>
                  <a:latin typeface="Arial"/>
                  <a:ea typeface="+mj-ea"/>
                  <a:cs typeface="+mj-cs"/>
                  <a:sym typeface="Arial"/>
                </a:rPr>
                <a:t>rehospitalization</a:t>
              </a:r>
              <a:endParaRPr kumimoji="0" sz="1000" b="0" i="0" u="none" strike="noStrike" kern="0" cap="none" spc="0" normalizeH="0" baseline="0" noProof="0" dirty="0">
                <a:ln>
                  <a:noFill/>
                </a:ln>
                <a:solidFill>
                  <a:srgbClr val="000000"/>
                </a:solidFill>
                <a:effectLst/>
                <a:uLnTx/>
                <a:uFillTx/>
                <a:latin typeface="Arial"/>
                <a:ea typeface="+mj-ea"/>
                <a:cs typeface="+mj-cs"/>
                <a:sym typeface="Arial"/>
              </a:endParaRPr>
            </a:p>
          </p:txBody>
        </p:sp>
        <p:sp>
          <p:nvSpPr>
            <p:cNvPr id="287" name="Shape 171"/>
            <p:cNvSpPr/>
            <p:nvPr/>
          </p:nvSpPr>
          <p:spPr>
            <a:xfrm>
              <a:off x="2953663" y="1798328"/>
              <a:ext cx="484107" cy="186205"/>
            </a:xfrm>
            <a:prstGeom prst="rect">
              <a:avLst/>
            </a:prstGeom>
            <a:ln w="12700">
              <a:miter lim="400000"/>
            </a:ln>
            <a:extLst>
              <a:ext uri="{C572A759-6A51-4108-AA02-DFA0A04FC94B}">
                <ma14:wrappingTextBoxFlag xmlns="" xmlns:ma14="http://schemas.microsoft.com/office/mac/drawingml/2011/main" val="1"/>
              </a:ext>
            </a:extLst>
          </p:spPr>
          <p:txBody>
            <a:bodyPr wrap="none" lIns="0" tIns="0" rIns="0" bIns="0">
              <a:spAutoFit/>
            </a:bodyPr>
            <a:lstStyle>
              <a:lvl1pPr>
                <a:defRPr sz="1200">
                  <a:latin typeface="+mj-lt"/>
                  <a:ea typeface="+mj-ea"/>
                  <a:cs typeface="+mj-cs"/>
                  <a:sym typeface="Arial"/>
                </a:defRPr>
              </a:lvl1pPr>
            </a:lstStyle>
            <a:p>
              <a:pPr marL="0" marR="0" lvl="0" indent="0" algn="l" defTabSz="914400" rtl="0" eaLnBrk="1" fontAlgn="auto" latinLnBrk="0" hangingPunct="0">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rgbClr val="000000"/>
                  </a:solidFill>
                  <a:effectLst/>
                  <a:uLnTx/>
                  <a:uFillTx/>
                  <a:latin typeface="Arial"/>
                  <a:ea typeface="+mj-ea"/>
                  <a:cs typeface="+mj-cs"/>
                  <a:sym typeface="Arial"/>
                </a:rPr>
                <a:t>Mortality</a:t>
              </a:r>
              <a:endParaRPr kumimoji="0" sz="1000" b="0" i="0" u="none" strike="noStrike" kern="0" cap="none" spc="0" normalizeH="0" baseline="0" noProof="0" dirty="0">
                <a:ln>
                  <a:noFill/>
                </a:ln>
                <a:solidFill>
                  <a:srgbClr val="000000"/>
                </a:solidFill>
                <a:effectLst/>
                <a:uLnTx/>
                <a:uFillTx/>
                <a:latin typeface="Arial"/>
                <a:ea typeface="+mj-ea"/>
                <a:cs typeface="+mj-cs"/>
                <a:sym typeface="Arial"/>
              </a:endParaRPr>
            </a:p>
          </p:txBody>
        </p:sp>
        <p:sp>
          <p:nvSpPr>
            <p:cNvPr id="288" name="Shape 173"/>
            <p:cNvSpPr/>
            <p:nvPr/>
          </p:nvSpPr>
          <p:spPr>
            <a:xfrm>
              <a:off x="2641061" y="1900700"/>
              <a:ext cx="260351" cy="1"/>
            </a:xfrm>
            <a:prstGeom prst="line">
              <a:avLst/>
            </a:prstGeom>
            <a:solidFill>
              <a:srgbClr val="D51140"/>
            </a:solidFill>
            <a:ln w="38100">
              <a:solidFill>
                <a:schemeClr val="accent1">
                  <a:lumMod val="50000"/>
                </a:schemeClr>
              </a:solidFill>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000" b="0" i="0" u="none" strike="noStrike" kern="0" cap="none" spc="0" normalizeH="0" baseline="0" noProof="0" dirty="0">
                <a:ln>
                  <a:noFill/>
                </a:ln>
                <a:solidFill>
                  <a:srgbClr val="000000"/>
                </a:solidFill>
                <a:effectLst/>
                <a:uLnTx/>
                <a:uFillTx/>
                <a:latin typeface="Arial"/>
                <a:ea typeface="+mn-ea"/>
                <a:cs typeface="+mn-cs"/>
                <a:sym typeface="Calibri"/>
              </a:endParaRPr>
            </a:p>
          </p:txBody>
        </p:sp>
        <p:sp>
          <p:nvSpPr>
            <p:cNvPr id="289" name="Shape 173"/>
            <p:cNvSpPr/>
            <p:nvPr/>
          </p:nvSpPr>
          <p:spPr>
            <a:xfrm>
              <a:off x="3599744" y="1900700"/>
              <a:ext cx="260351" cy="1"/>
            </a:xfrm>
            <a:prstGeom prst="line">
              <a:avLst/>
            </a:prstGeom>
            <a:solidFill>
              <a:srgbClr val="D51140"/>
            </a:solidFill>
            <a:ln w="38100">
              <a:solidFill>
                <a:schemeClr val="accent1"/>
              </a:solidFill>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000" b="0" i="0" u="none" strike="noStrike" kern="0" cap="none" spc="0" normalizeH="0" baseline="0" noProof="0" dirty="0">
                <a:ln>
                  <a:noFill/>
                </a:ln>
                <a:solidFill>
                  <a:srgbClr val="000000"/>
                </a:solidFill>
                <a:effectLst/>
                <a:uLnTx/>
                <a:uFillTx/>
                <a:latin typeface="Arial"/>
                <a:ea typeface="+mn-ea"/>
                <a:cs typeface="+mn-cs"/>
                <a:sym typeface="Calibri"/>
              </a:endParaRPr>
            </a:p>
          </p:txBody>
        </p:sp>
      </p:grpSp>
      <p:sp>
        <p:nvSpPr>
          <p:cNvPr id="10" name="AutoShape 8"/>
          <p:cNvSpPr>
            <a:spLocks noChangeAspect="1" noChangeArrowheads="1" noTextEdit="1"/>
          </p:cNvSpPr>
          <p:nvPr/>
        </p:nvSpPr>
        <p:spPr bwMode="auto">
          <a:xfrm>
            <a:off x="925044" y="2733680"/>
            <a:ext cx="3038475" cy="19469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
        <p:nvSpPr>
          <p:cNvPr id="159" name="Rectangle 50"/>
          <p:cNvSpPr>
            <a:spLocks noChangeArrowheads="1"/>
          </p:cNvSpPr>
          <p:nvPr/>
        </p:nvSpPr>
        <p:spPr bwMode="auto">
          <a:xfrm>
            <a:off x="3594896" y="4960160"/>
            <a:ext cx="99387"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400" b="0" i="0" u="none" strike="noStrike" kern="1200" cap="none" spc="0" normalizeH="0" baseline="0" noProof="0" dirty="0">
                <a:ln>
                  <a:noFill/>
                </a:ln>
                <a:solidFill>
                  <a:srgbClr val="000000"/>
                </a:solidFill>
                <a:effectLst/>
                <a:uLnTx/>
                <a:uFillTx/>
                <a:latin typeface="Arial"/>
                <a:ea typeface="+mn-ea"/>
                <a:cs typeface="+mn-cs"/>
              </a:rPr>
              <a:t>9</a:t>
            </a:r>
          </a:p>
        </p:txBody>
      </p:sp>
      <p:cxnSp>
        <p:nvCxnSpPr>
          <p:cNvPr id="163" name="Straight Connector 162"/>
          <p:cNvCxnSpPr/>
          <p:nvPr/>
        </p:nvCxnSpPr>
        <p:spPr>
          <a:xfrm rot="16200000">
            <a:off x="3000550" y="4890954"/>
            <a:ext cx="73634" cy="0"/>
          </a:xfrm>
          <a:prstGeom prst="line">
            <a:avLst/>
          </a:prstGeom>
          <a:ln w="1905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64" name="Straight Connector 163"/>
          <p:cNvCxnSpPr/>
          <p:nvPr/>
        </p:nvCxnSpPr>
        <p:spPr>
          <a:xfrm rot="16200000">
            <a:off x="3305190" y="4890954"/>
            <a:ext cx="73634" cy="0"/>
          </a:xfrm>
          <a:prstGeom prst="line">
            <a:avLst/>
          </a:prstGeom>
          <a:ln w="19050">
            <a:solidFill>
              <a:srgbClr val="000000"/>
            </a:solidFill>
          </a:ln>
        </p:spPr>
        <p:style>
          <a:lnRef idx="1">
            <a:schemeClr val="accent1"/>
          </a:lnRef>
          <a:fillRef idx="0">
            <a:schemeClr val="accent1"/>
          </a:fillRef>
          <a:effectRef idx="0">
            <a:schemeClr val="accent1"/>
          </a:effectRef>
          <a:fontRef idx="minor">
            <a:schemeClr val="tx1"/>
          </a:fontRef>
        </p:style>
      </p:cxnSp>
      <p:sp>
        <p:nvSpPr>
          <p:cNvPr id="6" name="AutoShape 3"/>
          <p:cNvSpPr>
            <a:spLocks noChangeAspect="1" noChangeArrowheads="1" noTextEdit="1"/>
          </p:cNvSpPr>
          <p:nvPr/>
        </p:nvSpPr>
        <p:spPr bwMode="auto">
          <a:xfrm>
            <a:off x="896469" y="3324233"/>
            <a:ext cx="3098800" cy="152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
        <p:nvSpPr>
          <p:cNvPr id="7" name="Freeform 5"/>
          <p:cNvSpPr>
            <a:spLocks/>
          </p:cNvSpPr>
          <p:nvPr/>
        </p:nvSpPr>
        <p:spPr bwMode="auto">
          <a:xfrm>
            <a:off x="907582" y="4279908"/>
            <a:ext cx="3065463" cy="557213"/>
          </a:xfrm>
          <a:custGeom>
            <a:avLst/>
            <a:gdLst>
              <a:gd name="T0" fmla="*/ 0 w 272"/>
              <a:gd name="T1" fmla="*/ 49 h 49"/>
              <a:gd name="T2" fmla="*/ 45 w 272"/>
              <a:gd name="T3" fmla="*/ 23 h 49"/>
              <a:gd name="T4" fmla="*/ 272 w 272"/>
              <a:gd name="T5" fmla="*/ 0 h 49"/>
            </a:gdLst>
            <a:ahLst/>
            <a:cxnLst>
              <a:cxn ang="0">
                <a:pos x="T0" y="T1"/>
              </a:cxn>
              <a:cxn ang="0">
                <a:pos x="T2" y="T3"/>
              </a:cxn>
              <a:cxn ang="0">
                <a:pos x="T4" y="T5"/>
              </a:cxn>
            </a:cxnLst>
            <a:rect l="0" t="0" r="r" b="b"/>
            <a:pathLst>
              <a:path w="272" h="49">
                <a:moveTo>
                  <a:pt x="0" y="49"/>
                </a:moveTo>
                <a:cubicBezTo>
                  <a:pt x="5" y="42"/>
                  <a:pt x="20" y="29"/>
                  <a:pt x="45" y="23"/>
                </a:cubicBezTo>
                <a:cubicBezTo>
                  <a:pt x="88" y="13"/>
                  <a:pt x="146" y="4"/>
                  <a:pt x="272" y="0"/>
                </a:cubicBezTo>
              </a:path>
            </a:pathLst>
          </a:custGeom>
          <a:noFill/>
          <a:ln w="38100" cap="flat">
            <a:solidFill>
              <a:schemeClr val="accent1"/>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
        <p:nvSpPr>
          <p:cNvPr id="9" name="Freeform 6"/>
          <p:cNvSpPr>
            <a:spLocks/>
          </p:cNvSpPr>
          <p:nvPr/>
        </p:nvSpPr>
        <p:spPr bwMode="auto">
          <a:xfrm>
            <a:off x="907582" y="3324233"/>
            <a:ext cx="3087688" cy="1524000"/>
          </a:xfrm>
          <a:custGeom>
            <a:avLst/>
            <a:gdLst>
              <a:gd name="T0" fmla="*/ 0 w 274"/>
              <a:gd name="T1" fmla="*/ 134 h 134"/>
              <a:gd name="T2" fmla="*/ 10 w 274"/>
              <a:gd name="T3" fmla="*/ 110 h 134"/>
              <a:gd name="T4" fmla="*/ 274 w 274"/>
              <a:gd name="T5" fmla="*/ 0 h 134"/>
            </a:gdLst>
            <a:ahLst/>
            <a:cxnLst>
              <a:cxn ang="0">
                <a:pos x="T0" y="T1"/>
              </a:cxn>
              <a:cxn ang="0">
                <a:pos x="T2" y="T3"/>
              </a:cxn>
              <a:cxn ang="0">
                <a:pos x="T4" y="T5"/>
              </a:cxn>
            </a:cxnLst>
            <a:rect l="0" t="0" r="r" b="b"/>
            <a:pathLst>
              <a:path w="274" h="134">
                <a:moveTo>
                  <a:pt x="0" y="134"/>
                </a:moveTo>
                <a:cubicBezTo>
                  <a:pt x="2" y="126"/>
                  <a:pt x="4" y="116"/>
                  <a:pt x="10" y="110"/>
                </a:cubicBezTo>
                <a:cubicBezTo>
                  <a:pt x="38" y="82"/>
                  <a:pt x="159" y="31"/>
                  <a:pt x="274" y="0"/>
                </a:cubicBezTo>
              </a:path>
            </a:pathLst>
          </a:custGeom>
          <a:noFill/>
          <a:ln w="38100" cap="flat">
            <a:solidFill>
              <a:schemeClr val="accent1">
                <a:lumMod val="5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grpSp>
        <p:nvGrpSpPr>
          <p:cNvPr id="17" name="Group 37">
            <a:extLst>
              <a:ext uri="{FF2B5EF4-FFF2-40B4-BE49-F238E27FC236}">
                <a16:creationId xmlns:a16="http://schemas.microsoft.com/office/drawing/2014/main" xmlns="" id="{605BCA0D-6663-410F-9E00-7B05E8EB5DCD}"/>
              </a:ext>
            </a:extLst>
          </p:cNvPr>
          <p:cNvGrpSpPr/>
          <p:nvPr/>
        </p:nvGrpSpPr>
        <p:grpSpPr>
          <a:xfrm>
            <a:off x="5254789" y="2435116"/>
            <a:ext cx="2452376" cy="951968"/>
            <a:chOff x="5420164" y="2646438"/>
            <a:chExt cx="2452376" cy="951968"/>
          </a:xfrm>
        </p:grpSpPr>
        <p:sp>
          <p:nvSpPr>
            <p:cNvPr id="765" name="Rectangle 5">
              <a:extLst>
                <a:ext uri="{FF2B5EF4-FFF2-40B4-BE49-F238E27FC236}">
                  <a16:creationId xmlns:a16="http://schemas.microsoft.com/office/drawing/2014/main" xmlns="" id="{84FB7236-5054-445C-9220-058206864CCE}"/>
                </a:ext>
              </a:extLst>
            </p:cNvPr>
            <p:cNvSpPr>
              <a:spLocks noChangeArrowheads="1"/>
            </p:cNvSpPr>
            <p:nvPr/>
          </p:nvSpPr>
          <p:spPr bwMode="auto">
            <a:xfrm>
              <a:off x="5420164" y="2646438"/>
              <a:ext cx="274320" cy="949238"/>
            </a:xfrm>
            <a:prstGeom prst="rect">
              <a:avLst/>
            </a:prstGeom>
            <a:solidFill>
              <a:srgbClr val="00B050"/>
            </a:solidFill>
            <a:ln w="12700">
              <a:solidFill>
                <a:srgbClr val="00B050"/>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
          <p:nvSpPr>
            <p:cNvPr id="766" name="Rectangle 6">
              <a:extLst>
                <a:ext uri="{FF2B5EF4-FFF2-40B4-BE49-F238E27FC236}">
                  <a16:creationId xmlns:a16="http://schemas.microsoft.com/office/drawing/2014/main" xmlns="" id="{49F6CB6E-1D4A-49BC-839C-97255BC0BDF5}"/>
                </a:ext>
              </a:extLst>
            </p:cNvPr>
            <p:cNvSpPr>
              <a:spLocks noChangeArrowheads="1"/>
            </p:cNvSpPr>
            <p:nvPr/>
          </p:nvSpPr>
          <p:spPr bwMode="auto">
            <a:xfrm>
              <a:off x="5783173" y="3440198"/>
              <a:ext cx="274320" cy="155480"/>
            </a:xfrm>
            <a:prstGeom prst="rect">
              <a:avLst/>
            </a:prstGeom>
            <a:solidFill>
              <a:srgbClr val="00B050"/>
            </a:solidFill>
            <a:ln w="12700">
              <a:solidFill>
                <a:srgbClr val="00B050"/>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
          <p:nvSpPr>
            <p:cNvPr id="767" name="Rectangle 7">
              <a:extLst>
                <a:ext uri="{FF2B5EF4-FFF2-40B4-BE49-F238E27FC236}">
                  <a16:creationId xmlns:a16="http://schemas.microsoft.com/office/drawing/2014/main" xmlns="" id="{5185CEAD-5F3D-4ED4-B67A-E949036F2F55}"/>
                </a:ext>
              </a:extLst>
            </p:cNvPr>
            <p:cNvSpPr>
              <a:spLocks noChangeArrowheads="1"/>
            </p:cNvSpPr>
            <p:nvPr/>
          </p:nvSpPr>
          <p:spPr bwMode="auto">
            <a:xfrm>
              <a:off x="6146182" y="3576585"/>
              <a:ext cx="274320" cy="19095"/>
            </a:xfrm>
            <a:prstGeom prst="rect">
              <a:avLst/>
            </a:prstGeom>
            <a:solidFill>
              <a:srgbClr val="00B050"/>
            </a:solidFill>
            <a:ln w="12700">
              <a:solidFill>
                <a:srgbClr val="00B050"/>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
          <p:nvSpPr>
            <p:cNvPr id="768" name="Rectangle 8">
              <a:extLst>
                <a:ext uri="{FF2B5EF4-FFF2-40B4-BE49-F238E27FC236}">
                  <a16:creationId xmlns:a16="http://schemas.microsoft.com/office/drawing/2014/main" xmlns="" id="{AA956C0E-9D13-49AB-B372-6AEFE0BC4E7E}"/>
                </a:ext>
              </a:extLst>
            </p:cNvPr>
            <p:cNvSpPr>
              <a:spLocks noChangeArrowheads="1"/>
            </p:cNvSpPr>
            <p:nvPr/>
          </p:nvSpPr>
          <p:spPr bwMode="auto">
            <a:xfrm>
              <a:off x="6509191" y="3595678"/>
              <a:ext cx="274320" cy="2728"/>
            </a:xfrm>
            <a:prstGeom prst="rect">
              <a:avLst/>
            </a:prstGeom>
            <a:solidFill>
              <a:srgbClr val="00B050"/>
            </a:solidFill>
            <a:ln w="12700">
              <a:solidFill>
                <a:srgbClr val="00B050"/>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
          <p:nvSpPr>
            <p:cNvPr id="769" name="Rectangle 9">
              <a:extLst>
                <a:ext uri="{FF2B5EF4-FFF2-40B4-BE49-F238E27FC236}">
                  <a16:creationId xmlns:a16="http://schemas.microsoft.com/office/drawing/2014/main" xmlns="" id="{D25CB25F-4997-4226-8485-7596202823EB}"/>
                </a:ext>
              </a:extLst>
            </p:cNvPr>
            <p:cNvSpPr>
              <a:spLocks noChangeArrowheads="1"/>
            </p:cNvSpPr>
            <p:nvPr/>
          </p:nvSpPr>
          <p:spPr bwMode="auto">
            <a:xfrm>
              <a:off x="6872200" y="3595678"/>
              <a:ext cx="274320" cy="2728"/>
            </a:xfrm>
            <a:prstGeom prst="rect">
              <a:avLst/>
            </a:prstGeom>
            <a:solidFill>
              <a:srgbClr val="00B050"/>
            </a:solidFill>
            <a:ln w="12700">
              <a:solidFill>
                <a:srgbClr val="00B050"/>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
          <p:nvSpPr>
            <p:cNvPr id="770" name="Rectangle 10">
              <a:extLst>
                <a:ext uri="{FF2B5EF4-FFF2-40B4-BE49-F238E27FC236}">
                  <a16:creationId xmlns:a16="http://schemas.microsoft.com/office/drawing/2014/main" xmlns="" id="{30DA8DA9-3337-4CAB-801E-0EE0B16B9055}"/>
                </a:ext>
              </a:extLst>
            </p:cNvPr>
            <p:cNvSpPr>
              <a:spLocks noChangeArrowheads="1"/>
            </p:cNvSpPr>
            <p:nvPr/>
          </p:nvSpPr>
          <p:spPr bwMode="auto">
            <a:xfrm>
              <a:off x="7235209" y="3595678"/>
              <a:ext cx="274320" cy="2728"/>
            </a:xfrm>
            <a:prstGeom prst="rect">
              <a:avLst/>
            </a:prstGeom>
            <a:solidFill>
              <a:srgbClr val="00B050"/>
            </a:solidFill>
            <a:ln w="12700">
              <a:solidFill>
                <a:srgbClr val="00B050"/>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
          <p:nvSpPr>
            <p:cNvPr id="771" name="Rectangle 11">
              <a:extLst>
                <a:ext uri="{FF2B5EF4-FFF2-40B4-BE49-F238E27FC236}">
                  <a16:creationId xmlns:a16="http://schemas.microsoft.com/office/drawing/2014/main" xmlns="" id="{C50C8E56-D948-40E5-BEC8-6EE095AADDD5}"/>
                </a:ext>
              </a:extLst>
            </p:cNvPr>
            <p:cNvSpPr>
              <a:spLocks noChangeArrowheads="1"/>
            </p:cNvSpPr>
            <p:nvPr/>
          </p:nvSpPr>
          <p:spPr bwMode="auto">
            <a:xfrm>
              <a:off x="7598220" y="3595678"/>
              <a:ext cx="274320" cy="2728"/>
            </a:xfrm>
            <a:prstGeom prst="rect">
              <a:avLst/>
            </a:prstGeom>
            <a:solidFill>
              <a:srgbClr val="00B050"/>
            </a:solidFill>
            <a:ln w="12700">
              <a:solidFill>
                <a:srgbClr val="00B050"/>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grpSp>
      <p:grpSp>
        <p:nvGrpSpPr>
          <p:cNvPr id="19" name="Group 22">
            <a:extLst>
              <a:ext uri="{FF2B5EF4-FFF2-40B4-BE49-F238E27FC236}">
                <a16:creationId xmlns:a16="http://schemas.microsoft.com/office/drawing/2014/main" xmlns="" id="{48C3B3C8-C7B9-46BC-9F22-45F19E70D5B4}"/>
              </a:ext>
            </a:extLst>
          </p:cNvPr>
          <p:cNvGrpSpPr/>
          <p:nvPr/>
        </p:nvGrpSpPr>
        <p:grpSpPr>
          <a:xfrm>
            <a:off x="4672848" y="1926083"/>
            <a:ext cx="4196240" cy="1933369"/>
            <a:chOff x="4838223" y="2130371"/>
            <a:chExt cx="4196240" cy="1933369"/>
          </a:xfrm>
        </p:grpSpPr>
        <p:grpSp>
          <p:nvGrpSpPr>
            <p:cNvPr id="21" name="Group 3">
              <a:extLst>
                <a:ext uri="{FF2B5EF4-FFF2-40B4-BE49-F238E27FC236}">
                  <a16:creationId xmlns:a16="http://schemas.microsoft.com/office/drawing/2014/main" xmlns="" id="{4199A1D4-0F3A-4C00-ACCE-05BD0499DB9B}"/>
                </a:ext>
              </a:extLst>
            </p:cNvPr>
            <p:cNvGrpSpPr/>
            <p:nvPr/>
          </p:nvGrpSpPr>
          <p:grpSpPr>
            <a:xfrm>
              <a:off x="5189194" y="3657600"/>
              <a:ext cx="3795769" cy="406140"/>
              <a:chOff x="5189194" y="3657600"/>
              <a:chExt cx="3795769" cy="406140"/>
            </a:xfrm>
          </p:grpSpPr>
          <p:sp>
            <p:nvSpPr>
              <p:cNvPr id="3" name="TextBox 2">
                <a:extLst>
                  <a:ext uri="{FF2B5EF4-FFF2-40B4-BE49-F238E27FC236}">
                    <a16:creationId xmlns:a16="http://schemas.microsoft.com/office/drawing/2014/main" xmlns="" id="{AD80DDDE-893D-4389-B32F-29B7473DBE63}"/>
                  </a:ext>
                </a:extLst>
              </p:cNvPr>
              <p:cNvSpPr txBox="1"/>
              <p:nvPr/>
            </p:nvSpPr>
            <p:spPr>
              <a:xfrm>
                <a:off x="5487555" y="3657600"/>
                <a:ext cx="169918" cy="184666"/>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a:ea typeface="+mn-ea"/>
                    <a:cs typeface="+mn-cs"/>
                  </a:rPr>
                  <a:t>≥1</a:t>
                </a:r>
              </a:p>
            </p:txBody>
          </p:sp>
          <p:sp>
            <p:nvSpPr>
              <p:cNvPr id="472" name="TextBox 471">
                <a:extLst>
                  <a:ext uri="{FF2B5EF4-FFF2-40B4-BE49-F238E27FC236}">
                    <a16:creationId xmlns:a16="http://schemas.microsoft.com/office/drawing/2014/main" xmlns="" id="{CD0B7529-5CDD-452E-9AA6-E9E4952042F1}"/>
                  </a:ext>
                </a:extLst>
              </p:cNvPr>
              <p:cNvSpPr txBox="1"/>
              <p:nvPr/>
            </p:nvSpPr>
            <p:spPr>
              <a:xfrm>
                <a:off x="5847836" y="3657600"/>
                <a:ext cx="169918" cy="184666"/>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a:ea typeface="+mn-ea"/>
                    <a:cs typeface="+mn-cs"/>
                  </a:rPr>
                  <a:t>≥2</a:t>
                </a:r>
              </a:p>
            </p:txBody>
          </p:sp>
          <p:sp>
            <p:nvSpPr>
              <p:cNvPr id="473" name="TextBox 472">
                <a:extLst>
                  <a:ext uri="{FF2B5EF4-FFF2-40B4-BE49-F238E27FC236}">
                    <a16:creationId xmlns:a16="http://schemas.microsoft.com/office/drawing/2014/main" xmlns="" id="{FDC4DF93-D037-498D-B5D4-BDBF88B83C28}"/>
                  </a:ext>
                </a:extLst>
              </p:cNvPr>
              <p:cNvSpPr txBox="1"/>
              <p:nvPr/>
            </p:nvSpPr>
            <p:spPr>
              <a:xfrm>
                <a:off x="6208117" y="3657600"/>
                <a:ext cx="169918" cy="184666"/>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a:ea typeface="+mn-ea"/>
                    <a:cs typeface="+mn-cs"/>
                  </a:rPr>
                  <a:t>≥3</a:t>
                </a:r>
              </a:p>
            </p:txBody>
          </p:sp>
          <p:sp>
            <p:nvSpPr>
              <p:cNvPr id="474" name="TextBox 473">
                <a:extLst>
                  <a:ext uri="{FF2B5EF4-FFF2-40B4-BE49-F238E27FC236}">
                    <a16:creationId xmlns:a16="http://schemas.microsoft.com/office/drawing/2014/main" xmlns="" id="{23C236A6-30C8-431C-8FFC-95A111BC8A72}"/>
                  </a:ext>
                </a:extLst>
              </p:cNvPr>
              <p:cNvSpPr txBox="1"/>
              <p:nvPr/>
            </p:nvSpPr>
            <p:spPr>
              <a:xfrm>
                <a:off x="6568398" y="3657600"/>
                <a:ext cx="169918" cy="184666"/>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a:ea typeface="+mn-ea"/>
                    <a:cs typeface="+mn-cs"/>
                  </a:rPr>
                  <a:t>≥4</a:t>
                </a:r>
              </a:p>
            </p:txBody>
          </p:sp>
          <p:sp>
            <p:nvSpPr>
              <p:cNvPr id="475" name="TextBox 474">
                <a:extLst>
                  <a:ext uri="{FF2B5EF4-FFF2-40B4-BE49-F238E27FC236}">
                    <a16:creationId xmlns:a16="http://schemas.microsoft.com/office/drawing/2014/main" xmlns="" id="{D724AFDF-2E29-40B2-B34B-787EB6A60481}"/>
                  </a:ext>
                </a:extLst>
              </p:cNvPr>
              <p:cNvSpPr txBox="1"/>
              <p:nvPr/>
            </p:nvSpPr>
            <p:spPr>
              <a:xfrm>
                <a:off x="6928679" y="3657600"/>
                <a:ext cx="169918" cy="184666"/>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a:ea typeface="+mn-ea"/>
                    <a:cs typeface="+mn-cs"/>
                  </a:rPr>
                  <a:t>≥5</a:t>
                </a:r>
              </a:p>
            </p:txBody>
          </p:sp>
          <p:sp>
            <p:nvSpPr>
              <p:cNvPr id="476" name="TextBox 475">
                <a:extLst>
                  <a:ext uri="{FF2B5EF4-FFF2-40B4-BE49-F238E27FC236}">
                    <a16:creationId xmlns:a16="http://schemas.microsoft.com/office/drawing/2014/main" xmlns="" id="{024E618C-4EDE-4471-A82A-3D038CAD4D85}"/>
                  </a:ext>
                </a:extLst>
              </p:cNvPr>
              <p:cNvSpPr txBox="1"/>
              <p:nvPr/>
            </p:nvSpPr>
            <p:spPr>
              <a:xfrm>
                <a:off x="7288960" y="3657600"/>
                <a:ext cx="169918" cy="184666"/>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a:ea typeface="+mn-ea"/>
                    <a:cs typeface="+mn-cs"/>
                  </a:rPr>
                  <a:t>≥6</a:t>
                </a:r>
              </a:p>
            </p:txBody>
          </p:sp>
          <p:sp>
            <p:nvSpPr>
              <p:cNvPr id="477" name="TextBox 476">
                <a:extLst>
                  <a:ext uri="{FF2B5EF4-FFF2-40B4-BE49-F238E27FC236}">
                    <a16:creationId xmlns:a16="http://schemas.microsoft.com/office/drawing/2014/main" xmlns="" id="{8C8EEA0B-DF2C-47C2-8792-7C7B3669C5F0}"/>
                  </a:ext>
                </a:extLst>
              </p:cNvPr>
              <p:cNvSpPr txBox="1"/>
              <p:nvPr/>
            </p:nvSpPr>
            <p:spPr>
              <a:xfrm>
                <a:off x="7649241" y="3657600"/>
                <a:ext cx="169918" cy="184666"/>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a:ea typeface="+mn-ea"/>
                    <a:cs typeface="+mn-cs"/>
                  </a:rPr>
                  <a:t>≥7</a:t>
                </a:r>
              </a:p>
            </p:txBody>
          </p:sp>
          <p:sp>
            <p:nvSpPr>
              <p:cNvPr id="478" name="TextBox 477">
                <a:extLst>
                  <a:ext uri="{FF2B5EF4-FFF2-40B4-BE49-F238E27FC236}">
                    <a16:creationId xmlns:a16="http://schemas.microsoft.com/office/drawing/2014/main" xmlns="" id="{259C3747-0871-4F41-B7B9-BEDA9CE3FF6C}"/>
                  </a:ext>
                </a:extLst>
              </p:cNvPr>
              <p:cNvSpPr txBox="1"/>
              <p:nvPr/>
            </p:nvSpPr>
            <p:spPr>
              <a:xfrm>
                <a:off x="8009522" y="3657600"/>
                <a:ext cx="169918" cy="184666"/>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a:ea typeface="+mn-ea"/>
                    <a:cs typeface="+mn-cs"/>
                  </a:rPr>
                  <a:t>≥8</a:t>
                </a:r>
              </a:p>
            </p:txBody>
          </p:sp>
          <p:sp>
            <p:nvSpPr>
              <p:cNvPr id="479" name="TextBox 478">
                <a:extLst>
                  <a:ext uri="{FF2B5EF4-FFF2-40B4-BE49-F238E27FC236}">
                    <a16:creationId xmlns:a16="http://schemas.microsoft.com/office/drawing/2014/main" xmlns="" id="{6CCEAB29-A1B4-46D9-8198-8598964463CC}"/>
                  </a:ext>
                </a:extLst>
              </p:cNvPr>
              <p:cNvSpPr txBox="1"/>
              <p:nvPr/>
            </p:nvSpPr>
            <p:spPr>
              <a:xfrm>
                <a:off x="8369803" y="3657600"/>
                <a:ext cx="169918" cy="184666"/>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a:ea typeface="+mn-ea"/>
                    <a:cs typeface="+mn-cs"/>
                  </a:rPr>
                  <a:t>≥9</a:t>
                </a:r>
              </a:p>
            </p:txBody>
          </p:sp>
          <p:sp>
            <p:nvSpPr>
              <p:cNvPr id="480" name="TextBox 479">
                <a:extLst>
                  <a:ext uri="{FF2B5EF4-FFF2-40B4-BE49-F238E27FC236}">
                    <a16:creationId xmlns:a16="http://schemas.microsoft.com/office/drawing/2014/main" xmlns="" id="{6CDDBFA0-040D-42F1-B6E3-BAEDE423FB46}"/>
                  </a:ext>
                </a:extLst>
              </p:cNvPr>
              <p:cNvSpPr txBox="1"/>
              <p:nvPr/>
            </p:nvSpPr>
            <p:spPr>
              <a:xfrm>
                <a:off x="8730085" y="3657600"/>
                <a:ext cx="254878" cy="184666"/>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a:ea typeface="+mn-ea"/>
                    <a:cs typeface="+mn-cs"/>
                  </a:rPr>
                  <a:t>≥10</a:t>
                </a:r>
              </a:p>
            </p:txBody>
          </p:sp>
          <p:sp>
            <p:nvSpPr>
              <p:cNvPr id="481" name="TextBox 480">
                <a:extLst>
                  <a:ext uri="{FF2B5EF4-FFF2-40B4-BE49-F238E27FC236}">
                    <a16:creationId xmlns:a16="http://schemas.microsoft.com/office/drawing/2014/main" xmlns="" id="{FBE00D18-3E6E-44D4-9466-EB7BA6867A40}"/>
                  </a:ext>
                </a:extLst>
              </p:cNvPr>
              <p:cNvSpPr txBox="1"/>
              <p:nvPr/>
            </p:nvSpPr>
            <p:spPr>
              <a:xfrm>
                <a:off x="5189194" y="3879074"/>
                <a:ext cx="3776676" cy="184666"/>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Arial"/>
                    <a:ea typeface="+mn-ea"/>
                    <a:cs typeface="+mn-cs"/>
                  </a:rPr>
                  <a:t>Number of Coronary Heart Disease Hospitalizations</a:t>
                </a:r>
              </a:p>
            </p:txBody>
          </p:sp>
        </p:grpSp>
        <p:grpSp>
          <p:nvGrpSpPr>
            <p:cNvPr id="22" name="Group 20">
              <a:extLst>
                <a:ext uri="{FF2B5EF4-FFF2-40B4-BE49-F238E27FC236}">
                  <a16:creationId xmlns:a16="http://schemas.microsoft.com/office/drawing/2014/main" xmlns="" id="{A0B56D10-BD63-4485-80DF-37915D541D31}"/>
                </a:ext>
              </a:extLst>
            </p:cNvPr>
            <p:cNvGrpSpPr/>
            <p:nvPr/>
          </p:nvGrpSpPr>
          <p:grpSpPr>
            <a:xfrm>
              <a:off x="4838223" y="2130371"/>
              <a:ext cx="4196240" cy="1559424"/>
              <a:chOff x="4838223" y="2130371"/>
              <a:chExt cx="4196240" cy="1559424"/>
            </a:xfrm>
          </p:grpSpPr>
          <p:sp>
            <p:nvSpPr>
              <p:cNvPr id="791" name="Rectangle 31">
                <a:extLst>
                  <a:ext uri="{FF2B5EF4-FFF2-40B4-BE49-F238E27FC236}">
                    <a16:creationId xmlns:a16="http://schemas.microsoft.com/office/drawing/2014/main" xmlns="" id="{187B1AD2-95EF-44BC-A91F-DF4095DA13E6}"/>
                  </a:ext>
                </a:extLst>
              </p:cNvPr>
              <p:cNvSpPr>
                <a:spLocks noChangeArrowheads="1"/>
              </p:cNvSpPr>
              <p:nvPr/>
            </p:nvSpPr>
            <p:spPr bwMode="auto">
              <a:xfrm>
                <a:off x="5112691" y="3505129"/>
                <a:ext cx="84960"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mn-cs"/>
                  </a:rPr>
                  <a:t>0</a:t>
                </a:r>
              </a:p>
            </p:txBody>
          </p:sp>
          <p:sp>
            <p:nvSpPr>
              <p:cNvPr id="792" name="Rectangle 32">
                <a:extLst>
                  <a:ext uri="{FF2B5EF4-FFF2-40B4-BE49-F238E27FC236}">
                    <a16:creationId xmlns:a16="http://schemas.microsoft.com/office/drawing/2014/main" xmlns="" id="{457132B0-298E-4850-94FC-8278C10A5F2C}"/>
                  </a:ext>
                </a:extLst>
              </p:cNvPr>
              <p:cNvSpPr>
                <a:spLocks noChangeArrowheads="1"/>
              </p:cNvSpPr>
              <p:nvPr/>
            </p:nvSpPr>
            <p:spPr bwMode="auto">
              <a:xfrm>
                <a:off x="5112691" y="3230180"/>
                <a:ext cx="84960"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mn-cs"/>
                  </a:rPr>
                  <a:t>3</a:t>
                </a:r>
              </a:p>
            </p:txBody>
          </p:sp>
          <p:sp>
            <p:nvSpPr>
              <p:cNvPr id="793" name="Rectangle 33">
                <a:extLst>
                  <a:ext uri="{FF2B5EF4-FFF2-40B4-BE49-F238E27FC236}">
                    <a16:creationId xmlns:a16="http://schemas.microsoft.com/office/drawing/2014/main" xmlns="" id="{ECF0B231-889F-4235-9881-8109FD50669A}"/>
                  </a:ext>
                </a:extLst>
              </p:cNvPr>
              <p:cNvSpPr>
                <a:spLocks noChangeArrowheads="1"/>
              </p:cNvSpPr>
              <p:nvPr/>
            </p:nvSpPr>
            <p:spPr bwMode="auto">
              <a:xfrm>
                <a:off x="5112691" y="2955226"/>
                <a:ext cx="84960"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mn-cs"/>
                  </a:rPr>
                  <a:t>6</a:t>
                </a:r>
              </a:p>
            </p:txBody>
          </p:sp>
          <p:sp>
            <p:nvSpPr>
              <p:cNvPr id="794" name="Rectangle 34">
                <a:extLst>
                  <a:ext uri="{FF2B5EF4-FFF2-40B4-BE49-F238E27FC236}">
                    <a16:creationId xmlns:a16="http://schemas.microsoft.com/office/drawing/2014/main" xmlns="" id="{0CC2017B-50CE-4339-9F9E-E45120A87DBE}"/>
                  </a:ext>
                </a:extLst>
              </p:cNvPr>
              <p:cNvSpPr>
                <a:spLocks noChangeArrowheads="1"/>
              </p:cNvSpPr>
              <p:nvPr/>
            </p:nvSpPr>
            <p:spPr bwMode="auto">
              <a:xfrm>
                <a:off x="5027733" y="2130371"/>
                <a:ext cx="169918"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mn-cs"/>
                  </a:rPr>
                  <a:t>15</a:t>
                </a:r>
              </a:p>
            </p:txBody>
          </p:sp>
          <p:sp>
            <p:nvSpPr>
              <p:cNvPr id="500" name="Rectangle 33">
                <a:extLst>
                  <a:ext uri="{FF2B5EF4-FFF2-40B4-BE49-F238E27FC236}">
                    <a16:creationId xmlns:a16="http://schemas.microsoft.com/office/drawing/2014/main" xmlns="" id="{A41F5511-4ED6-4362-AC3B-D4693E4AFE5E}"/>
                  </a:ext>
                </a:extLst>
              </p:cNvPr>
              <p:cNvSpPr>
                <a:spLocks noChangeArrowheads="1"/>
              </p:cNvSpPr>
              <p:nvPr/>
            </p:nvSpPr>
            <p:spPr bwMode="auto">
              <a:xfrm>
                <a:off x="5112691" y="2680275"/>
                <a:ext cx="84960"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mn-cs"/>
                  </a:rPr>
                  <a:t>9</a:t>
                </a:r>
              </a:p>
            </p:txBody>
          </p:sp>
          <p:sp>
            <p:nvSpPr>
              <p:cNvPr id="501" name="Rectangle 33">
                <a:extLst>
                  <a:ext uri="{FF2B5EF4-FFF2-40B4-BE49-F238E27FC236}">
                    <a16:creationId xmlns:a16="http://schemas.microsoft.com/office/drawing/2014/main" xmlns="" id="{9F9E8473-5AFD-47EA-A84E-8418078CDF98}"/>
                  </a:ext>
                </a:extLst>
              </p:cNvPr>
              <p:cNvSpPr>
                <a:spLocks noChangeArrowheads="1"/>
              </p:cNvSpPr>
              <p:nvPr/>
            </p:nvSpPr>
            <p:spPr bwMode="auto">
              <a:xfrm>
                <a:off x="5027732" y="2405322"/>
                <a:ext cx="169919"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mn-cs"/>
                  </a:rPr>
                  <a:t>12</a:t>
                </a:r>
              </a:p>
            </p:txBody>
          </p:sp>
          <p:sp>
            <p:nvSpPr>
              <p:cNvPr id="904" name="Rectangle 144">
                <a:extLst>
                  <a:ext uri="{FF2B5EF4-FFF2-40B4-BE49-F238E27FC236}">
                    <a16:creationId xmlns:a16="http://schemas.microsoft.com/office/drawing/2014/main" xmlns="" id="{E57EB765-79FA-482C-8E1F-DC1B7C1CBE2F}"/>
                  </a:ext>
                </a:extLst>
              </p:cNvPr>
              <p:cNvSpPr>
                <a:spLocks noChangeArrowheads="1"/>
              </p:cNvSpPr>
              <p:nvPr/>
            </p:nvSpPr>
            <p:spPr bwMode="auto">
              <a:xfrm rot="16200000">
                <a:off x="4386336" y="2766923"/>
                <a:ext cx="1088439"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200" b="1" i="0" u="none" strike="noStrike" kern="1200" cap="none" spc="0" normalizeH="0" baseline="0" noProof="0" dirty="0">
                    <a:ln>
                      <a:noFill/>
                    </a:ln>
                    <a:solidFill>
                      <a:srgbClr val="131413"/>
                    </a:solidFill>
                    <a:effectLst/>
                    <a:uLnTx/>
                    <a:uFillTx/>
                    <a:latin typeface="Arial" panose="020B0604020202020204" pitchFamily="34" charset="0"/>
                    <a:ea typeface="+mn-ea"/>
                    <a:cs typeface="+mn-cs"/>
                  </a:rPr>
                  <a:t>Individuals (%)</a:t>
                </a:r>
                <a:endParaRPr kumimoji="0" lang="en-US" altLang="en-US" sz="28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570" name="Rectangle 211">
                <a:extLst>
                  <a:ext uri="{FF2B5EF4-FFF2-40B4-BE49-F238E27FC236}">
                    <a16:creationId xmlns:a16="http://schemas.microsoft.com/office/drawing/2014/main" xmlns="" id="{CC0B87BB-F417-46D9-8641-DE5589788C68}"/>
                  </a:ext>
                </a:extLst>
              </p:cNvPr>
              <p:cNvSpPr>
                <a:spLocks noChangeArrowheads="1"/>
              </p:cNvSpPr>
              <p:nvPr/>
            </p:nvSpPr>
            <p:spPr bwMode="auto">
              <a:xfrm>
                <a:off x="6070509" y="2162468"/>
                <a:ext cx="2111412"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200" b="1" i="1" u="none" strike="noStrike" kern="1200" cap="none" spc="0" normalizeH="0" baseline="0" noProof="0" dirty="0">
                    <a:ln>
                      <a:noFill/>
                    </a:ln>
                    <a:solidFill>
                      <a:srgbClr val="131413"/>
                    </a:solidFill>
                    <a:effectLst/>
                    <a:uLnTx/>
                    <a:uFillTx/>
                    <a:latin typeface="Arial" panose="020B0604020202020204" pitchFamily="34" charset="0"/>
                    <a:ea typeface="+mn-ea"/>
                    <a:cs typeface="+mn-cs"/>
                  </a:rPr>
                  <a:t>One Year Following Acute MI</a:t>
                </a:r>
                <a:endParaRPr kumimoji="0" lang="en-US" altLang="en-US" sz="2800" b="1" i="1"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grpSp>
            <p:nvGrpSpPr>
              <p:cNvPr id="23" name="Group 11">
                <a:extLst>
                  <a:ext uri="{FF2B5EF4-FFF2-40B4-BE49-F238E27FC236}">
                    <a16:creationId xmlns:a16="http://schemas.microsoft.com/office/drawing/2014/main" xmlns="" id="{A4CFC576-CE24-49FD-AC56-DB002074CA60}"/>
                  </a:ext>
                </a:extLst>
              </p:cNvPr>
              <p:cNvGrpSpPr/>
              <p:nvPr/>
            </p:nvGrpSpPr>
            <p:grpSpPr>
              <a:xfrm>
                <a:off x="5233946" y="2208859"/>
                <a:ext cx="3800517" cy="1396581"/>
                <a:chOff x="1142647" y="2909780"/>
                <a:chExt cx="3800517" cy="2315826"/>
              </a:xfrm>
            </p:grpSpPr>
            <p:grpSp>
              <p:nvGrpSpPr>
                <p:cNvPr id="27" name="Group 484">
                  <a:extLst>
                    <a:ext uri="{FF2B5EF4-FFF2-40B4-BE49-F238E27FC236}">
                      <a16:creationId xmlns:a16="http://schemas.microsoft.com/office/drawing/2014/main" xmlns="" id="{3F2E3A68-80BD-407B-B03A-3D132583BFF9}"/>
                    </a:ext>
                  </a:extLst>
                </p:cNvPr>
                <p:cNvGrpSpPr/>
                <p:nvPr/>
              </p:nvGrpSpPr>
              <p:grpSpPr>
                <a:xfrm>
                  <a:off x="1142647" y="2914846"/>
                  <a:ext cx="3800517" cy="2299096"/>
                  <a:chOff x="1265078" y="1829887"/>
                  <a:chExt cx="3800517" cy="2781897"/>
                </a:xfrm>
              </p:grpSpPr>
              <p:cxnSp>
                <p:nvCxnSpPr>
                  <p:cNvPr id="487" name="Straight Connector 486">
                    <a:extLst>
                      <a:ext uri="{FF2B5EF4-FFF2-40B4-BE49-F238E27FC236}">
                        <a16:creationId xmlns:a16="http://schemas.microsoft.com/office/drawing/2014/main" xmlns="" id="{F75BEFD1-A2AD-478C-9B24-2A7A6E4F84DD}"/>
                      </a:ext>
                    </a:extLst>
                  </p:cNvPr>
                  <p:cNvCxnSpPr/>
                  <p:nvPr/>
                </p:nvCxnSpPr>
                <p:spPr>
                  <a:xfrm>
                    <a:off x="1265078" y="1829887"/>
                    <a:ext cx="89097" cy="0"/>
                  </a:xfrm>
                  <a:prstGeom prst="line">
                    <a:avLst/>
                  </a:prstGeom>
                  <a:ln w="1905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488" name="Straight Connector 487">
                    <a:extLst>
                      <a:ext uri="{FF2B5EF4-FFF2-40B4-BE49-F238E27FC236}">
                        <a16:creationId xmlns:a16="http://schemas.microsoft.com/office/drawing/2014/main" xmlns="" id="{B365A731-C710-43A2-B643-B910368A7CAB}"/>
                      </a:ext>
                    </a:extLst>
                  </p:cNvPr>
                  <p:cNvCxnSpPr/>
                  <p:nvPr/>
                </p:nvCxnSpPr>
                <p:spPr>
                  <a:xfrm>
                    <a:off x="1265078" y="2941137"/>
                    <a:ext cx="89097" cy="0"/>
                  </a:xfrm>
                  <a:prstGeom prst="line">
                    <a:avLst/>
                  </a:prstGeom>
                  <a:ln w="1905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489" name="Straight Connector 488">
                    <a:extLst>
                      <a:ext uri="{FF2B5EF4-FFF2-40B4-BE49-F238E27FC236}">
                        <a16:creationId xmlns:a16="http://schemas.microsoft.com/office/drawing/2014/main" xmlns="" id="{E589F43B-698C-4254-BCC1-F27352B55D81}"/>
                      </a:ext>
                    </a:extLst>
                  </p:cNvPr>
                  <p:cNvCxnSpPr/>
                  <p:nvPr/>
                </p:nvCxnSpPr>
                <p:spPr>
                  <a:xfrm>
                    <a:off x="1265078" y="3496762"/>
                    <a:ext cx="89097" cy="0"/>
                  </a:xfrm>
                  <a:prstGeom prst="line">
                    <a:avLst/>
                  </a:prstGeom>
                  <a:ln w="1905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490" name="Straight Connector 489">
                    <a:extLst>
                      <a:ext uri="{FF2B5EF4-FFF2-40B4-BE49-F238E27FC236}">
                        <a16:creationId xmlns:a16="http://schemas.microsoft.com/office/drawing/2014/main" xmlns="" id="{5BDF7CBB-DB98-470F-B97C-391C77240E65}"/>
                      </a:ext>
                    </a:extLst>
                  </p:cNvPr>
                  <p:cNvCxnSpPr/>
                  <p:nvPr/>
                </p:nvCxnSpPr>
                <p:spPr>
                  <a:xfrm>
                    <a:off x="1265078" y="2385512"/>
                    <a:ext cx="89097" cy="0"/>
                  </a:xfrm>
                  <a:prstGeom prst="line">
                    <a:avLst/>
                  </a:prstGeom>
                  <a:ln w="1905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491" name="Straight Connector 490">
                    <a:extLst>
                      <a:ext uri="{FF2B5EF4-FFF2-40B4-BE49-F238E27FC236}">
                        <a16:creationId xmlns:a16="http://schemas.microsoft.com/office/drawing/2014/main" xmlns="" id="{720FA8FA-DEB4-458D-A400-B1896B1543E0}"/>
                      </a:ext>
                    </a:extLst>
                  </p:cNvPr>
                  <p:cNvCxnSpPr/>
                  <p:nvPr/>
                </p:nvCxnSpPr>
                <p:spPr>
                  <a:xfrm>
                    <a:off x="1265078" y="4052388"/>
                    <a:ext cx="89097" cy="0"/>
                  </a:xfrm>
                  <a:prstGeom prst="line">
                    <a:avLst/>
                  </a:prstGeom>
                  <a:ln w="1905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492" name="Straight Connector 491">
                    <a:extLst>
                      <a:ext uri="{FF2B5EF4-FFF2-40B4-BE49-F238E27FC236}">
                        <a16:creationId xmlns:a16="http://schemas.microsoft.com/office/drawing/2014/main" xmlns="" id="{6DDA31D6-9067-48D7-BB33-545EC1945A17}"/>
                      </a:ext>
                    </a:extLst>
                  </p:cNvPr>
                  <p:cNvCxnSpPr/>
                  <p:nvPr/>
                </p:nvCxnSpPr>
                <p:spPr>
                  <a:xfrm>
                    <a:off x="1265078" y="4608012"/>
                    <a:ext cx="89097" cy="0"/>
                  </a:xfrm>
                  <a:prstGeom prst="line">
                    <a:avLst/>
                  </a:prstGeom>
                  <a:ln w="1905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495" name="Straight Connector 494">
                    <a:extLst>
                      <a:ext uri="{FF2B5EF4-FFF2-40B4-BE49-F238E27FC236}">
                        <a16:creationId xmlns:a16="http://schemas.microsoft.com/office/drawing/2014/main" xmlns="" id="{3120A3C7-EA72-4850-9EAE-86ED597E9542}"/>
                      </a:ext>
                    </a:extLst>
                  </p:cNvPr>
                  <p:cNvCxnSpPr>
                    <a:cxnSpLocks/>
                  </p:cNvCxnSpPr>
                  <p:nvPr/>
                </p:nvCxnSpPr>
                <p:spPr>
                  <a:xfrm>
                    <a:off x="1350846" y="4608012"/>
                    <a:ext cx="3714749" cy="3772"/>
                  </a:xfrm>
                  <a:prstGeom prst="line">
                    <a:avLst/>
                  </a:prstGeom>
                  <a:ln w="19050">
                    <a:solidFill>
                      <a:srgbClr val="000000"/>
                    </a:solidFill>
                  </a:ln>
                </p:spPr>
                <p:style>
                  <a:lnRef idx="1">
                    <a:schemeClr val="accent1"/>
                  </a:lnRef>
                  <a:fillRef idx="0">
                    <a:schemeClr val="accent1"/>
                  </a:fillRef>
                  <a:effectRef idx="0">
                    <a:schemeClr val="accent1"/>
                  </a:effectRef>
                  <a:fontRef idx="minor">
                    <a:schemeClr val="tx1"/>
                  </a:fontRef>
                </p:style>
              </p:cxnSp>
            </p:grpSp>
            <p:cxnSp>
              <p:nvCxnSpPr>
                <p:cNvPr id="493" name="Straight Connector 492">
                  <a:extLst>
                    <a:ext uri="{FF2B5EF4-FFF2-40B4-BE49-F238E27FC236}">
                      <a16:creationId xmlns:a16="http://schemas.microsoft.com/office/drawing/2014/main" xmlns="" id="{7B85DD01-0606-409E-8FCA-0BBE5D25DD21}"/>
                    </a:ext>
                  </a:extLst>
                </p:cNvPr>
                <p:cNvCxnSpPr>
                  <a:cxnSpLocks/>
                </p:cNvCxnSpPr>
                <p:nvPr/>
              </p:nvCxnSpPr>
              <p:spPr>
                <a:xfrm flipV="1">
                  <a:off x="1224937" y="2909780"/>
                  <a:ext cx="0" cy="2315826"/>
                </a:xfrm>
                <a:prstGeom prst="line">
                  <a:avLst/>
                </a:prstGeom>
                <a:ln w="19050">
                  <a:solidFill>
                    <a:srgbClr val="000000"/>
                  </a:solidFill>
                </a:ln>
              </p:spPr>
              <p:style>
                <a:lnRef idx="1">
                  <a:schemeClr val="accent1"/>
                </a:lnRef>
                <a:fillRef idx="0">
                  <a:schemeClr val="accent1"/>
                </a:fillRef>
                <a:effectRef idx="0">
                  <a:schemeClr val="accent1"/>
                </a:effectRef>
                <a:fontRef idx="minor">
                  <a:schemeClr val="tx1"/>
                </a:fontRef>
              </p:style>
            </p:cxnSp>
          </p:grpSp>
        </p:grpSp>
      </p:grpSp>
      <p:sp>
        <p:nvSpPr>
          <p:cNvPr id="142" name="Rectangle 141">
            <a:extLst>
              <a:ext uri="{FF2B5EF4-FFF2-40B4-BE49-F238E27FC236}">
                <a16:creationId xmlns:a16="http://schemas.microsoft.com/office/drawing/2014/main" xmlns="" id="{BC4B858D-080D-4DA3-B641-9D7E55B8D497}"/>
              </a:ext>
            </a:extLst>
          </p:cNvPr>
          <p:cNvSpPr/>
          <p:nvPr/>
        </p:nvSpPr>
        <p:spPr>
          <a:xfrm>
            <a:off x="944696" y="1358052"/>
            <a:ext cx="3171943"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7CC2"/>
                </a:solidFill>
                <a:effectLst/>
                <a:uLnTx/>
                <a:uFillTx/>
                <a:latin typeface="Arial"/>
                <a:ea typeface="+mn-ea"/>
                <a:cs typeface="+mn-cs"/>
              </a:rPr>
              <a:t>Cumulative Incidence of Mortality and CHD R</a:t>
            </a:r>
            <a:r>
              <a:rPr kumimoji="0" lang="en-US" sz="1400" b="1" i="0" u="none" strike="noStrike" kern="1200" cap="none" spc="0" normalizeH="0" baseline="0" noProof="0" dirty="0" err="1">
                <a:ln>
                  <a:noFill/>
                </a:ln>
                <a:solidFill>
                  <a:srgbClr val="007CC2"/>
                </a:solidFill>
                <a:effectLst/>
                <a:uLnTx/>
                <a:uFillTx/>
                <a:latin typeface="Arial"/>
                <a:ea typeface="+mn-ea"/>
                <a:cs typeface="+mn-cs"/>
              </a:rPr>
              <a:t>ehospitalizations</a:t>
            </a:r>
            <a:endParaRPr kumimoji="0" lang="en-US" sz="1400" b="1" i="0" u="none" strike="noStrike" kern="1200" cap="none" spc="0" normalizeH="0" baseline="0" noProof="0" dirty="0">
              <a:ln>
                <a:noFill/>
              </a:ln>
              <a:solidFill>
                <a:srgbClr val="007CC2"/>
              </a:solidFill>
              <a:effectLst/>
              <a:uLnTx/>
              <a:uFillTx/>
              <a:latin typeface="Arial"/>
              <a:ea typeface="+mn-ea"/>
              <a:cs typeface="+mn-cs"/>
            </a:endParaRPr>
          </a:p>
        </p:txBody>
      </p:sp>
      <p:sp>
        <p:nvSpPr>
          <p:cNvPr id="143" name="Rectangle 142">
            <a:extLst>
              <a:ext uri="{FF2B5EF4-FFF2-40B4-BE49-F238E27FC236}">
                <a16:creationId xmlns:a16="http://schemas.microsoft.com/office/drawing/2014/main" xmlns="" id="{D3C846A8-7EBE-4DD9-98BE-22597E6FC498}"/>
              </a:ext>
            </a:extLst>
          </p:cNvPr>
          <p:cNvSpPr/>
          <p:nvPr/>
        </p:nvSpPr>
        <p:spPr>
          <a:xfrm>
            <a:off x="5297129" y="1358052"/>
            <a:ext cx="3196939"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7CC2"/>
                </a:solidFill>
                <a:effectLst/>
                <a:uLnTx/>
                <a:uFillTx/>
                <a:latin typeface="Arial"/>
                <a:ea typeface="+mn-ea"/>
                <a:cs typeface="+mn-cs"/>
              </a:rPr>
              <a:t>Distribution of the Cumulative Number of CHD </a:t>
            </a:r>
            <a:r>
              <a:rPr kumimoji="0" lang="en-US" sz="1400" b="1" i="0" u="none" strike="noStrike" kern="1200" cap="none" spc="0" normalizeH="0" baseline="0" noProof="0" dirty="0" err="1">
                <a:ln>
                  <a:noFill/>
                </a:ln>
                <a:solidFill>
                  <a:srgbClr val="007CC2"/>
                </a:solidFill>
                <a:effectLst/>
                <a:uLnTx/>
                <a:uFillTx/>
                <a:latin typeface="Arial"/>
                <a:ea typeface="+mn-ea"/>
                <a:cs typeface="+mn-cs"/>
              </a:rPr>
              <a:t>Rehospitalizations</a:t>
            </a:r>
            <a:endParaRPr kumimoji="0" lang="en-US" sz="1400" b="1" i="0" u="none" strike="noStrike" kern="1200" cap="none" spc="0" normalizeH="0" baseline="0" noProof="0" dirty="0">
              <a:ln>
                <a:noFill/>
              </a:ln>
              <a:solidFill>
                <a:srgbClr val="007CC2"/>
              </a:solidFill>
              <a:effectLst/>
              <a:uLnTx/>
              <a:uFillTx/>
              <a:latin typeface="Arial"/>
              <a:ea typeface="+mn-ea"/>
              <a:cs typeface="+mn-cs"/>
            </a:endParaRPr>
          </a:p>
        </p:txBody>
      </p:sp>
      <p:sp>
        <p:nvSpPr>
          <p:cNvPr id="146" name="Oval 145">
            <a:extLst>
              <a:ext uri="{FF2B5EF4-FFF2-40B4-BE49-F238E27FC236}">
                <a16:creationId xmlns:a16="http://schemas.microsoft.com/office/drawing/2014/main" xmlns="" id="{965475B1-3F5C-493E-99AB-A9F55AC204EA}"/>
              </a:ext>
            </a:extLst>
          </p:cNvPr>
          <p:cNvSpPr/>
          <p:nvPr/>
        </p:nvSpPr>
        <p:spPr>
          <a:xfrm>
            <a:off x="8073192" y="51138"/>
            <a:ext cx="1000426" cy="432792"/>
          </a:xfrm>
          <a:prstGeom prst="ellipse">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Arial"/>
                <a:ea typeface="+mn-ea"/>
                <a:cs typeface="+mn-cs"/>
              </a:rPr>
              <a:t>CORE</a:t>
            </a:r>
          </a:p>
        </p:txBody>
      </p:sp>
    </p:spTree>
    <p:extLst>
      <p:ext uri="{BB962C8B-B14F-4D97-AF65-F5344CB8AC3E}">
        <p14:creationId xmlns:p14="http://schemas.microsoft.com/office/powerpoint/2010/main" xmlns="" val="34501217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6" name="Title 1"/>
          <p:cNvSpPr>
            <a:spLocks noGrp="1"/>
          </p:cNvSpPr>
          <p:nvPr>
            <p:ph type="title"/>
          </p:nvPr>
        </p:nvSpPr>
        <p:spPr/>
        <p:txBody>
          <a:bodyPr/>
          <a:lstStyle/>
          <a:p>
            <a:r>
              <a:rPr lang="en-US" altLang="en-US" sz="2800" dirty="0">
                <a:latin typeface="+mn-lt"/>
              </a:rPr>
              <a:t>CVD Costs the EU Almost €196 Billion </a:t>
            </a:r>
            <a:br>
              <a:rPr lang="en-US" altLang="en-US" sz="2800" dirty="0">
                <a:latin typeface="+mn-lt"/>
              </a:rPr>
            </a:br>
            <a:r>
              <a:rPr lang="en-US" altLang="en-US" sz="2800" dirty="0">
                <a:latin typeface="+mn-lt"/>
              </a:rPr>
              <a:t>per Year</a:t>
            </a:r>
            <a:r>
              <a:rPr lang="en-US" altLang="en-US" sz="2800" baseline="30000" dirty="0">
                <a:latin typeface="+mn-lt"/>
              </a:rPr>
              <a:t>1</a:t>
            </a:r>
          </a:p>
        </p:txBody>
      </p:sp>
      <p:sp>
        <p:nvSpPr>
          <p:cNvPr id="84995" name="Content Placeholder 2"/>
          <p:cNvSpPr>
            <a:spLocks noGrp="1"/>
          </p:cNvSpPr>
          <p:nvPr>
            <p:ph idx="1"/>
          </p:nvPr>
        </p:nvSpPr>
        <p:spPr>
          <a:xfrm>
            <a:off x="512064" y="1280160"/>
            <a:ext cx="8119872" cy="5878532"/>
          </a:xfrm>
        </p:spPr>
        <p:txBody>
          <a:bodyPr>
            <a:spAutoFit/>
          </a:bodyPr>
          <a:lstStyle/>
          <a:p>
            <a:r>
              <a:rPr lang="en-US" altLang="en-US" sz="1800" dirty="0"/>
              <a:t>Approximately 9% of total EU health care expenditures are due to CVD</a:t>
            </a:r>
            <a:r>
              <a:rPr lang="en-US" altLang="en-US" sz="1800" baseline="30000" dirty="0"/>
              <a:t>1</a:t>
            </a:r>
          </a:p>
          <a:p>
            <a:endParaRPr lang="en-US" altLang="en-US" sz="1800" baseline="30000" dirty="0"/>
          </a:p>
          <a:p>
            <a:endParaRPr lang="en-US" altLang="en-US" sz="1800" baseline="30000" dirty="0"/>
          </a:p>
          <a:p>
            <a:endParaRPr lang="en-US" altLang="en-US" sz="1800" baseline="30000" dirty="0"/>
          </a:p>
          <a:p>
            <a:endParaRPr lang="en-US" altLang="en-US" sz="1800" baseline="30000" dirty="0"/>
          </a:p>
          <a:p>
            <a:endParaRPr lang="en-US" altLang="en-US" sz="1800" baseline="30000" dirty="0"/>
          </a:p>
          <a:p>
            <a:endParaRPr lang="en-US" altLang="en-US" sz="1800" baseline="30000" dirty="0"/>
          </a:p>
          <a:p>
            <a:endParaRPr lang="en-US" altLang="en-US" sz="1800" baseline="30000" dirty="0"/>
          </a:p>
          <a:p>
            <a:endParaRPr lang="en-US" altLang="en-US" sz="1800" baseline="30000" dirty="0"/>
          </a:p>
          <a:p>
            <a:endParaRPr lang="en-US" altLang="en-US" sz="1800" baseline="30000" dirty="0"/>
          </a:p>
          <a:p>
            <a:endParaRPr lang="en-US" altLang="en-US" sz="1800" baseline="30000" dirty="0"/>
          </a:p>
          <a:p>
            <a:endParaRPr lang="en-US" altLang="en-US" sz="1800" baseline="30000" dirty="0"/>
          </a:p>
          <a:p>
            <a:endParaRPr lang="en-US" altLang="en-US" sz="1800" baseline="30000" dirty="0"/>
          </a:p>
          <a:p>
            <a:endParaRPr lang="en-US" altLang="en-US" sz="1800" baseline="30000" dirty="0"/>
          </a:p>
          <a:p>
            <a:endParaRPr lang="en-US" altLang="en-US" sz="1800" baseline="30000" dirty="0"/>
          </a:p>
          <a:p>
            <a:pPr>
              <a:buFont typeface="Arial" panose="020B0604020202020204" pitchFamily="34" charset="0"/>
              <a:buNone/>
            </a:pPr>
            <a:endParaRPr lang="en-US" altLang="en-US" sz="1800" baseline="30000" dirty="0"/>
          </a:p>
          <a:p>
            <a:endParaRPr lang="en-US" altLang="en-US" sz="1800" dirty="0"/>
          </a:p>
        </p:txBody>
      </p:sp>
      <p:sp>
        <p:nvSpPr>
          <p:cNvPr id="84997" name="TextBox 228"/>
          <p:cNvSpPr txBox="1">
            <a:spLocks noChangeArrowheads="1"/>
          </p:cNvSpPr>
          <p:nvPr/>
        </p:nvSpPr>
        <p:spPr bwMode="auto">
          <a:xfrm>
            <a:off x="512065" y="6131209"/>
            <a:ext cx="6642362" cy="5242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nchor="b">
            <a:spAutoFit/>
          </a:bodyP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auto" latinLnBrk="0" hangingPunct="1">
              <a:lnSpc>
                <a:spcPct val="80000"/>
              </a:lnSpc>
              <a:spcBef>
                <a:spcPts val="238"/>
              </a:spcBef>
              <a:spcAft>
                <a:spcPts val="0"/>
              </a:spcAft>
              <a:buClrTx/>
              <a:buSzTx/>
              <a:buFontTx/>
              <a:buNone/>
              <a:tabLst/>
              <a:defRPr/>
            </a:pPr>
            <a:r>
              <a:rPr kumimoji="0" lang="en-US" altLang="en-US" sz="900" b="0" i="0" u="none" strike="noStrike" kern="1200" cap="none" spc="0" normalizeH="0" baseline="0" noProof="0" dirty="0">
                <a:ln>
                  <a:noFill/>
                </a:ln>
                <a:solidFill>
                  <a:srgbClr val="000000"/>
                </a:solidFill>
                <a:effectLst/>
                <a:uLnTx/>
                <a:uFillTx/>
                <a:latin typeface="Arial"/>
                <a:ea typeface="ＭＳ Ｐゴシック" panose="020B0600070205080204" pitchFamily="34" charset="-128"/>
                <a:cs typeface="+mn-cs"/>
              </a:rPr>
              <a:t>CVD = cardiovascular disease; EU = European Union.</a:t>
            </a:r>
            <a:br>
              <a:rPr kumimoji="0" lang="en-US" altLang="en-US" sz="900" b="0" i="0" u="none" strike="noStrike" kern="1200" cap="none" spc="0" normalizeH="0" baseline="0" noProof="0" dirty="0">
                <a:ln>
                  <a:noFill/>
                </a:ln>
                <a:solidFill>
                  <a:srgbClr val="000000"/>
                </a:solidFill>
                <a:effectLst/>
                <a:uLnTx/>
                <a:uFillTx/>
                <a:latin typeface="Arial"/>
                <a:ea typeface="ＭＳ Ｐゴシック" panose="020B0600070205080204" pitchFamily="34" charset="-128"/>
                <a:cs typeface="+mn-cs"/>
              </a:rPr>
            </a:br>
            <a:endParaRPr kumimoji="0" lang="en-US" altLang="en-US" sz="900" b="0" i="0" u="none" strike="noStrike" kern="1200" cap="none" spc="0" normalizeH="0" baseline="0" noProof="0" dirty="0">
              <a:ln>
                <a:noFill/>
              </a:ln>
              <a:solidFill>
                <a:srgbClr val="000000"/>
              </a:solidFill>
              <a:effectLst/>
              <a:uLnTx/>
              <a:uFillTx/>
              <a:latin typeface="Arial"/>
              <a:ea typeface="ＭＳ Ｐゴシック" panose="020B0600070205080204" pitchFamily="34" charset="-128"/>
              <a:cs typeface="+mn-cs"/>
            </a:endParaRPr>
          </a:p>
          <a:p>
            <a:pPr marL="0" marR="0" lvl="0" indent="0" algn="l" defTabSz="914400" rtl="0" eaLnBrk="1" fontAlgn="auto" latinLnBrk="0" hangingPunct="1">
              <a:lnSpc>
                <a:spcPct val="100000"/>
              </a:lnSpc>
              <a:spcBef>
                <a:spcPts val="238"/>
              </a:spcBef>
              <a:spcAft>
                <a:spcPts val="0"/>
              </a:spcAft>
              <a:buClrTx/>
              <a:buSzTx/>
              <a:buFontTx/>
              <a:buNone/>
              <a:tabLst/>
              <a:defRPr/>
            </a:pPr>
            <a:r>
              <a:rPr kumimoji="0" lang="en-US" altLang="en-US" sz="900" b="0" i="0" u="none" strike="noStrike" kern="1200" cap="none" spc="0" normalizeH="0" baseline="0" noProof="0" dirty="0">
                <a:ln>
                  <a:noFill/>
                </a:ln>
                <a:solidFill>
                  <a:srgbClr val="000000"/>
                </a:solidFill>
                <a:effectLst/>
                <a:uLnTx/>
                <a:uFillTx/>
                <a:latin typeface="Arial"/>
                <a:ea typeface="ＭＳ Ｐゴシック" panose="020B0600070205080204" pitchFamily="34" charset="-128"/>
                <a:cs typeface="+mn-cs"/>
              </a:rPr>
              <a:t>1. </a:t>
            </a:r>
            <a:r>
              <a:rPr kumimoji="0" lang="fr-FR" sz="9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Nichols M, et al, 2012. </a:t>
            </a:r>
            <a:r>
              <a:rPr kumimoji="0" lang="fr-FR" sz="900" b="0" i="1" u="none" strike="noStrike" kern="1200" cap="none" spc="0" normalizeH="0" baseline="0" noProof="0" dirty="0" err="1">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European</a:t>
            </a:r>
            <a:r>
              <a:rPr kumimoji="0" lang="fr-FR" sz="900" b="0" i="1"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 </a:t>
            </a:r>
            <a:r>
              <a:rPr kumimoji="0" lang="fr-FR" sz="900" b="0" i="1" u="none" strike="noStrike" kern="1200" cap="none" spc="0" normalizeH="0" baseline="0" noProof="0" dirty="0" err="1">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Cardiovascular</a:t>
            </a:r>
            <a:r>
              <a:rPr kumimoji="0" lang="fr-FR" sz="900" b="0" i="1"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 </a:t>
            </a:r>
            <a:r>
              <a:rPr kumimoji="0" lang="fr-FR" sz="900" b="0" i="1" u="none" strike="noStrike" kern="1200" cap="none" spc="0" normalizeH="0" baseline="0" noProof="0" dirty="0" err="1">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Disease</a:t>
            </a:r>
            <a:r>
              <a:rPr kumimoji="0" lang="fr-FR" sz="900" b="0" i="1"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 </a:t>
            </a:r>
            <a:r>
              <a:rPr kumimoji="0" lang="fr-FR" sz="900" b="0" i="1" u="none" strike="noStrike" kern="1200" cap="none" spc="0" normalizeH="0" baseline="0" noProof="0" dirty="0" err="1">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Statistics</a:t>
            </a:r>
            <a:r>
              <a:rPr kumimoji="0" lang="fr-FR" sz="900" b="0" i="1"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 2012</a:t>
            </a:r>
            <a:r>
              <a:rPr kumimoji="0" lang="fr-FR" sz="9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 Brussels: </a:t>
            </a:r>
            <a:r>
              <a:rPr kumimoji="0" lang="fr-FR" sz="900" b="0" i="0" u="none" strike="noStrike" kern="1200" cap="none" spc="0" normalizeH="0" baseline="0" noProof="0" dirty="0" err="1">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European</a:t>
            </a:r>
            <a:r>
              <a:rPr kumimoji="0" lang="fr-FR" sz="9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 </a:t>
            </a:r>
            <a:r>
              <a:rPr kumimoji="0" lang="fr-FR" sz="900" b="0" i="0" u="none" strike="noStrike" kern="1200" cap="none" spc="0" normalizeH="0" baseline="0" noProof="0" dirty="0" err="1">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Heart</a:t>
            </a:r>
            <a:r>
              <a:rPr kumimoji="0" lang="fr-FR" sz="9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 Network, Sophia Antipolis: </a:t>
            </a:r>
            <a:r>
              <a:rPr kumimoji="0" lang="fr-FR" sz="900" b="0" i="0" u="none" strike="noStrike" kern="1200" cap="none" spc="0" normalizeH="0" baseline="0" noProof="0" dirty="0" err="1">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European</a:t>
            </a:r>
            <a:r>
              <a:rPr kumimoji="0" lang="fr-FR" sz="9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 Society of </a:t>
            </a:r>
            <a:r>
              <a:rPr kumimoji="0" lang="fr-FR" sz="900" b="0" i="0" u="none" strike="noStrike" kern="1200" cap="none" spc="0" normalizeH="0" baseline="0" noProof="0" dirty="0" err="1">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Cardiology</a:t>
            </a:r>
            <a:r>
              <a:rPr kumimoji="0" lang="fr-FR" sz="9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 </a:t>
            </a:r>
            <a:endParaRPr kumimoji="0" lang="en-US" altLang="en-US" sz="9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84998" name="TextBox 23"/>
          <p:cNvSpPr txBox="1">
            <a:spLocks noChangeArrowheads="1"/>
          </p:cNvSpPr>
          <p:nvPr/>
        </p:nvSpPr>
        <p:spPr bwMode="auto">
          <a:xfrm>
            <a:off x="1854994" y="1923193"/>
            <a:ext cx="6081712"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600" b="1" i="0" u="none" strike="noStrike" kern="1200" cap="none" spc="0" normalizeH="0" baseline="0" noProof="0" dirty="0">
                <a:ln>
                  <a:noFill/>
                </a:ln>
                <a:solidFill>
                  <a:srgbClr val="007CC2"/>
                </a:solidFill>
                <a:effectLst/>
                <a:uLnTx/>
                <a:uFillTx/>
                <a:latin typeface="Arial"/>
                <a:ea typeface="ＭＳ Ｐゴシック" panose="020B0600070205080204" pitchFamily="34" charset="-128"/>
                <a:cs typeface="+mn-cs"/>
              </a:rPr>
              <a:t>Total cost of CVD in the EU</a:t>
            </a:r>
            <a:r>
              <a:rPr kumimoji="0" lang="en-US" altLang="en-US" sz="1600" b="1" i="0" u="none" strike="noStrike" kern="1200" cap="none" spc="0" normalizeH="0" baseline="30000" noProof="0" dirty="0">
                <a:ln>
                  <a:noFill/>
                </a:ln>
                <a:solidFill>
                  <a:srgbClr val="007CC2"/>
                </a:solidFill>
                <a:effectLst/>
                <a:uLnTx/>
                <a:uFillTx/>
                <a:latin typeface="Arial"/>
                <a:ea typeface="ＭＳ Ｐゴシック" panose="020B0600070205080204" pitchFamily="34" charset="-128"/>
                <a:cs typeface="+mn-cs"/>
              </a:rPr>
              <a:t>1</a:t>
            </a:r>
            <a:r>
              <a:rPr kumimoji="0" lang="en-US" altLang="en-US" sz="1600" b="1" i="0" u="none" strike="noStrike" kern="1200" cap="none" spc="0" normalizeH="0" baseline="0" noProof="0" dirty="0">
                <a:ln>
                  <a:noFill/>
                </a:ln>
                <a:solidFill>
                  <a:srgbClr val="007CC2"/>
                </a:solidFill>
                <a:effectLst/>
                <a:uLnTx/>
                <a:uFillTx/>
                <a:latin typeface="Arial"/>
                <a:ea typeface="ＭＳ Ｐゴシック" panose="020B0600070205080204" pitchFamily="34" charset="-128"/>
                <a:cs typeface="+mn-cs"/>
              </a:rPr>
              <a:t>, 2009</a:t>
            </a:r>
            <a:endParaRPr kumimoji="0" lang="en-US" altLang="en-US" sz="1600" b="1" i="0" u="none" strike="noStrike" kern="1200" cap="none" spc="0" normalizeH="0" baseline="30000" noProof="0" dirty="0">
              <a:ln>
                <a:noFill/>
              </a:ln>
              <a:solidFill>
                <a:srgbClr val="007CC2"/>
              </a:solidFill>
              <a:effectLst/>
              <a:uLnTx/>
              <a:uFillTx/>
              <a:latin typeface="Arial"/>
              <a:ea typeface="ＭＳ Ｐゴシック" panose="020B0600070205080204" pitchFamily="34" charset="-128"/>
              <a:cs typeface="+mn-cs"/>
            </a:endParaRPr>
          </a:p>
        </p:txBody>
      </p:sp>
      <p:sp>
        <p:nvSpPr>
          <p:cNvPr id="84999" name="TextBox 24"/>
          <p:cNvSpPr txBox="1">
            <a:spLocks noChangeArrowheads="1"/>
          </p:cNvSpPr>
          <p:nvPr/>
        </p:nvSpPr>
        <p:spPr bwMode="auto">
          <a:xfrm rot="-5400000">
            <a:off x="-564356" y="3580606"/>
            <a:ext cx="2960688"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4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t>Cost (in billions of €) </a:t>
            </a:r>
          </a:p>
        </p:txBody>
      </p:sp>
      <p:graphicFrame>
        <p:nvGraphicFramePr>
          <p:cNvPr id="2" name="Chart 22"/>
          <p:cNvGraphicFramePr>
            <a:graphicFrameLocks/>
          </p:cNvGraphicFramePr>
          <p:nvPr/>
        </p:nvGraphicFramePr>
        <p:xfrm>
          <a:off x="1065213" y="2257171"/>
          <a:ext cx="7080250" cy="370363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xmlns="" val="393791978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00" name="Title 1"/>
          <p:cNvSpPr>
            <a:spLocks noGrp="1"/>
          </p:cNvSpPr>
          <p:nvPr>
            <p:ph type="title"/>
          </p:nvPr>
        </p:nvSpPr>
        <p:spPr/>
        <p:txBody>
          <a:bodyPr/>
          <a:lstStyle/>
          <a:p>
            <a:r>
              <a:rPr lang="en-US" altLang="en-US" sz="2800" dirty="0"/>
              <a:t>Global Cost Due to CVD Is Projected to Rise</a:t>
            </a:r>
          </a:p>
        </p:txBody>
      </p:sp>
      <p:sp>
        <p:nvSpPr>
          <p:cNvPr id="80902" name="Content Placeholder 40"/>
          <p:cNvSpPr>
            <a:spLocks noGrp="1"/>
          </p:cNvSpPr>
          <p:nvPr>
            <p:ph idx="1"/>
          </p:nvPr>
        </p:nvSpPr>
        <p:spPr/>
        <p:txBody>
          <a:bodyPr/>
          <a:lstStyle/>
          <a:p>
            <a:r>
              <a:rPr lang="en-US" altLang="en-US" sz="1800" dirty="0"/>
              <a:t>The total cost of CVD burden over the 20-year time period between 2010 </a:t>
            </a:r>
            <a:br>
              <a:rPr lang="en-US" altLang="en-US" sz="1800" dirty="0"/>
            </a:br>
            <a:r>
              <a:rPr lang="en-US" altLang="en-US" sz="1800" dirty="0"/>
              <a:t>and 2030 could be as high as $20 trillion</a:t>
            </a:r>
            <a:r>
              <a:rPr lang="en-US" altLang="en-US" sz="1800" baseline="30000" dirty="0"/>
              <a:t>1</a:t>
            </a:r>
          </a:p>
          <a:p>
            <a:r>
              <a:rPr lang="en-US" altLang="en-US" sz="1800" dirty="0"/>
              <a:t>Currently, 55% of the cost is attributable to direct healthcare costs and 45% </a:t>
            </a:r>
            <a:br>
              <a:rPr lang="en-US" altLang="en-US" sz="1800" dirty="0"/>
            </a:br>
            <a:r>
              <a:rPr lang="en-US" altLang="en-US" sz="1800" dirty="0"/>
              <a:t>results from productivity loss due to disability, premature death, or time loss </a:t>
            </a:r>
            <a:br>
              <a:rPr lang="en-US" altLang="en-US" sz="1800" dirty="0"/>
            </a:br>
            <a:r>
              <a:rPr lang="en-US" altLang="en-US" sz="1800" dirty="0"/>
              <a:t>from work</a:t>
            </a:r>
            <a:r>
              <a:rPr lang="en-US" altLang="en-US" sz="1800" baseline="30000" dirty="0"/>
              <a:t>1</a:t>
            </a:r>
          </a:p>
        </p:txBody>
      </p:sp>
      <p:sp>
        <p:nvSpPr>
          <p:cNvPr id="16" name="Text Box 4"/>
          <p:cNvSpPr txBox="1">
            <a:spLocks noChangeArrowheads="1"/>
          </p:cNvSpPr>
          <p:nvPr/>
        </p:nvSpPr>
        <p:spPr bwMode="gray">
          <a:xfrm>
            <a:off x="512064" y="6170264"/>
            <a:ext cx="6770403" cy="643406"/>
          </a:xfrm>
          <a:prstGeom prst="rect">
            <a:avLst/>
          </a:prstGeom>
          <a:noFill/>
          <a:ln w="9525">
            <a:noFill/>
            <a:miter lim="800000"/>
            <a:headEnd/>
            <a:tailEnd/>
          </a:ln>
          <a:effectLst/>
        </p:spPr>
        <p:txBody>
          <a:bodyPr wrap="square" anchor="b">
            <a:noAutofit/>
          </a:bodyPr>
          <a:lstStyle/>
          <a:p>
            <a:pPr marL="91440" marR="0" lvl="0" indent="0" algn="l" defTabSz="914400" rtl="0" eaLnBrk="1" fontAlgn="auto" latinLnBrk="0" hangingPunct="1">
              <a:lnSpc>
                <a:spcPct val="100000"/>
              </a:lnSpc>
              <a:spcBef>
                <a:spcPts val="0"/>
              </a:spcBef>
              <a:spcAft>
                <a:spcPts val="0"/>
              </a:spcAft>
              <a:buClrTx/>
              <a:buSzPct val="100000"/>
              <a:buFontTx/>
              <a:buNone/>
              <a:tabLst/>
              <a:defRPr/>
            </a:pPr>
            <a:r>
              <a:rPr kumimoji="0" lang="fr-FR" sz="900" b="0" i="0" u="none" strike="noStrike" kern="1200" cap="none" spc="0" normalizeH="0" baseline="0" noProof="0" dirty="0">
                <a:ln>
                  <a:noFill/>
                </a:ln>
                <a:solidFill>
                  <a:srgbClr val="000000"/>
                </a:solidFill>
                <a:effectLst/>
                <a:uLnTx/>
                <a:uFillTx/>
                <a:latin typeface="Arial"/>
                <a:ea typeface="+mn-ea"/>
                <a:cs typeface="+mn-cs"/>
              </a:rPr>
              <a:t>CVD = </a:t>
            </a:r>
            <a:r>
              <a:rPr kumimoji="0" lang="fr-FR" sz="900" b="0" i="0" u="none" strike="noStrike" kern="1200" cap="none" spc="0" normalizeH="0" baseline="0" noProof="0" dirty="0" err="1">
                <a:ln>
                  <a:noFill/>
                </a:ln>
                <a:solidFill>
                  <a:srgbClr val="000000"/>
                </a:solidFill>
                <a:effectLst/>
                <a:uLnTx/>
                <a:uFillTx/>
                <a:latin typeface="Arial"/>
                <a:ea typeface="+mn-ea"/>
                <a:cs typeface="+mn-cs"/>
              </a:rPr>
              <a:t>cardiovascular</a:t>
            </a:r>
            <a:r>
              <a:rPr kumimoji="0" lang="fr-FR" sz="900" b="0" i="0" u="none" strike="noStrike" kern="1200" cap="none" spc="0" normalizeH="0" baseline="0" noProof="0" dirty="0">
                <a:ln>
                  <a:noFill/>
                </a:ln>
                <a:solidFill>
                  <a:srgbClr val="000000"/>
                </a:solidFill>
                <a:effectLst/>
                <a:uLnTx/>
                <a:uFillTx/>
                <a:latin typeface="Arial"/>
                <a:ea typeface="+mn-ea"/>
                <a:cs typeface="+mn-cs"/>
              </a:rPr>
              <a:t> </a:t>
            </a:r>
            <a:r>
              <a:rPr kumimoji="0" lang="fr-FR" sz="900" b="0" i="0" u="none" strike="noStrike" kern="1200" cap="none" spc="0" normalizeH="0" baseline="0" noProof="0" dirty="0" err="1">
                <a:ln>
                  <a:noFill/>
                </a:ln>
                <a:solidFill>
                  <a:srgbClr val="000000"/>
                </a:solidFill>
                <a:effectLst/>
                <a:uLnTx/>
                <a:uFillTx/>
                <a:latin typeface="Arial"/>
                <a:ea typeface="+mn-ea"/>
                <a:cs typeface="+mn-cs"/>
              </a:rPr>
              <a:t>disease</a:t>
            </a:r>
            <a:r>
              <a:rPr kumimoji="0" lang="fr-FR" sz="900" b="0" i="0" u="none" strike="noStrike" kern="1200" cap="none" spc="0" normalizeH="0" baseline="0" noProof="0" dirty="0">
                <a:ln>
                  <a:noFill/>
                </a:ln>
                <a:solidFill>
                  <a:srgbClr val="000000"/>
                </a:solidFill>
                <a:effectLst/>
                <a:uLnTx/>
                <a:uFillTx/>
                <a:latin typeface="Arial"/>
                <a:ea typeface="+mn-ea"/>
                <a:cs typeface="+mn-cs"/>
              </a:rPr>
              <a:t>.</a:t>
            </a:r>
            <a:br>
              <a:rPr kumimoji="0" lang="fr-FR" sz="900" b="0" i="0" u="none" strike="noStrike" kern="1200" cap="none" spc="0" normalizeH="0" baseline="0" noProof="0" dirty="0">
                <a:ln>
                  <a:noFill/>
                </a:ln>
                <a:solidFill>
                  <a:srgbClr val="000000"/>
                </a:solidFill>
                <a:effectLst/>
                <a:uLnTx/>
                <a:uFillTx/>
                <a:latin typeface="Arial"/>
                <a:ea typeface="+mn-ea"/>
                <a:cs typeface="+mn-cs"/>
              </a:rPr>
            </a:br>
            <a:endParaRPr kumimoji="0" lang="fr-FR" sz="900" b="0" i="0" u="none" strike="noStrike" kern="1200" cap="none" spc="0" normalizeH="0" baseline="0" noProof="0" dirty="0">
              <a:ln>
                <a:noFill/>
              </a:ln>
              <a:solidFill>
                <a:srgbClr val="000000"/>
              </a:solidFill>
              <a:effectLst/>
              <a:uLnTx/>
              <a:uFillTx/>
              <a:latin typeface="Arial"/>
              <a:ea typeface="+mn-ea"/>
              <a:cs typeface="+mn-cs"/>
            </a:endParaRPr>
          </a:p>
          <a:p>
            <a:pPr marL="91440" marR="0" lvl="0" indent="0" algn="l" defTabSz="914400" rtl="0" eaLnBrk="1" fontAlgn="auto" latinLnBrk="0" hangingPunct="1">
              <a:lnSpc>
                <a:spcPct val="100000"/>
              </a:lnSpc>
              <a:spcBef>
                <a:spcPts val="0"/>
              </a:spcBef>
              <a:spcAft>
                <a:spcPts val="0"/>
              </a:spcAft>
              <a:buClrTx/>
              <a:buSzPct val="100000"/>
              <a:buFontTx/>
              <a:buNone/>
              <a:tabLst/>
              <a:defRPr/>
            </a:pPr>
            <a:r>
              <a:rPr kumimoji="0" lang="fr-FR" sz="900" b="0" i="0" u="none" strike="noStrike" kern="1200" cap="none" spc="0" normalizeH="0" baseline="0" noProof="0" dirty="0">
                <a:ln>
                  <a:noFill/>
                </a:ln>
                <a:solidFill>
                  <a:srgbClr val="000000"/>
                </a:solidFill>
                <a:effectLst/>
                <a:uLnTx/>
                <a:uFillTx/>
                <a:latin typeface="Arial"/>
                <a:ea typeface="+mn-ea"/>
                <a:cs typeface="+mn-cs"/>
              </a:rPr>
              <a:t>Bloom DE, et al. 2011. </a:t>
            </a:r>
            <a:r>
              <a:rPr kumimoji="0" lang="fr-FR" sz="900" b="0" i="1" u="none" strike="noStrike" kern="1200" cap="none" spc="0" normalizeH="0" baseline="0" noProof="0" dirty="0">
                <a:ln>
                  <a:noFill/>
                </a:ln>
                <a:solidFill>
                  <a:srgbClr val="000000"/>
                </a:solidFill>
                <a:effectLst/>
                <a:uLnTx/>
                <a:uFillTx/>
                <a:latin typeface="Arial"/>
                <a:ea typeface="+mn-ea"/>
                <a:cs typeface="+mn-cs"/>
              </a:rPr>
              <a:t>The Global </a:t>
            </a:r>
            <a:r>
              <a:rPr kumimoji="0" lang="fr-FR" sz="900" b="0" i="1" u="none" strike="noStrike" kern="1200" cap="none" spc="0" normalizeH="0" baseline="0" noProof="0" dirty="0" err="1">
                <a:ln>
                  <a:noFill/>
                </a:ln>
                <a:solidFill>
                  <a:srgbClr val="000000"/>
                </a:solidFill>
                <a:effectLst/>
                <a:uLnTx/>
                <a:uFillTx/>
                <a:latin typeface="Arial"/>
                <a:ea typeface="+mn-ea"/>
                <a:cs typeface="+mn-cs"/>
              </a:rPr>
              <a:t>Economic</a:t>
            </a:r>
            <a:r>
              <a:rPr kumimoji="0" lang="fr-FR" sz="900" b="0" i="1" u="none" strike="noStrike" kern="1200" cap="none" spc="0" normalizeH="0" baseline="0" noProof="0" dirty="0">
                <a:ln>
                  <a:noFill/>
                </a:ln>
                <a:solidFill>
                  <a:srgbClr val="000000"/>
                </a:solidFill>
                <a:effectLst/>
                <a:uLnTx/>
                <a:uFillTx/>
                <a:latin typeface="Arial"/>
                <a:ea typeface="+mn-ea"/>
                <a:cs typeface="+mn-cs"/>
              </a:rPr>
              <a:t> </a:t>
            </a:r>
            <a:r>
              <a:rPr kumimoji="0" lang="fr-FR" sz="900" b="0" i="1" u="none" strike="noStrike" kern="1200" cap="none" spc="0" normalizeH="0" baseline="0" noProof="0" dirty="0" err="1">
                <a:ln>
                  <a:noFill/>
                </a:ln>
                <a:solidFill>
                  <a:srgbClr val="000000"/>
                </a:solidFill>
                <a:effectLst/>
                <a:uLnTx/>
                <a:uFillTx/>
                <a:latin typeface="Arial"/>
                <a:ea typeface="+mn-ea"/>
                <a:cs typeface="+mn-cs"/>
              </a:rPr>
              <a:t>Burden</a:t>
            </a:r>
            <a:r>
              <a:rPr kumimoji="0" lang="fr-FR" sz="900" b="0" i="1" u="none" strike="noStrike" kern="1200" cap="none" spc="0" normalizeH="0" baseline="0" noProof="0" dirty="0">
                <a:ln>
                  <a:noFill/>
                </a:ln>
                <a:solidFill>
                  <a:srgbClr val="000000"/>
                </a:solidFill>
                <a:effectLst/>
                <a:uLnTx/>
                <a:uFillTx/>
                <a:latin typeface="Arial"/>
                <a:ea typeface="+mn-ea"/>
                <a:cs typeface="+mn-cs"/>
              </a:rPr>
              <a:t> of </a:t>
            </a:r>
            <a:r>
              <a:rPr kumimoji="0" lang="fr-FR" sz="900" b="0" i="1" u="none" strike="noStrike" kern="1200" cap="none" spc="0" normalizeH="0" baseline="0" noProof="0" dirty="0" err="1">
                <a:ln>
                  <a:noFill/>
                </a:ln>
                <a:solidFill>
                  <a:srgbClr val="000000"/>
                </a:solidFill>
                <a:effectLst/>
                <a:uLnTx/>
                <a:uFillTx/>
                <a:latin typeface="Arial"/>
                <a:ea typeface="+mn-ea"/>
                <a:cs typeface="+mn-cs"/>
              </a:rPr>
              <a:t>Noncommunicable</a:t>
            </a:r>
            <a:r>
              <a:rPr kumimoji="0" lang="fr-FR" sz="900" b="0" i="1" u="none" strike="noStrike" kern="1200" cap="none" spc="0" normalizeH="0" baseline="0" noProof="0" dirty="0">
                <a:ln>
                  <a:noFill/>
                </a:ln>
                <a:solidFill>
                  <a:srgbClr val="000000"/>
                </a:solidFill>
                <a:effectLst/>
                <a:uLnTx/>
                <a:uFillTx/>
                <a:latin typeface="Arial"/>
                <a:ea typeface="+mn-ea"/>
                <a:cs typeface="+mn-cs"/>
              </a:rPr>
              <a:t> </a:t>
            </a:r>
            <a:r>
              <a:rPr kumimoji="0" lang="fr-FR" sz="900" b="0" i="1" u="none" strike="noStrike" kern="1200" cap="none" spc="0" normalizeH="0" baseline="0" noProof="0" dirty="0" err="1">
                <a:ln>
                  <a:noFill/>
                </a:ln>
                <a:solidFill>
                  <a:srgbClr val="000000"/>
                </a:solidFill>
                <a:effectLst/>
                <a:uLnTx/>
                <a:uFillTx/>
                <a:latin typeface="Arial"/>
                <a:ea typeface="+mn-ea"/>
                <a:cs typeface="+mn-cs"/>
              </a:rPr>
              <a:t>Diseases</a:t>
            </a:r>
            <a:r>
              <a:rPr kumimoji="0" lang="fr-FR" sz="900" b="0" i="0" u="none" strike="noStrike" kern="1200" cap="none" spc="0" normalizeH="0" baseline="0" noProof="0" dirty="0">
                <a:ln>
                  <a:noFill/>
                </a:ln>
                <a:solidFill>
                  <a:srgbClr val="000000"/>
                </a:solidFill>
                <a:effectLst/>
                <a:uLnTx/>
                <a:uFillTx/>
                <a:latin typeface="Arial"/>
                <a:ea typeface="+mn-ea"/>
                <a:cs typeface="+mn-cs"/>
              </a:rPr>
              <a:t>. </a:t>
            </a:r>
            <a:br>
              <a:rPr kumimoji="0" lang="fr-FR" sz="900" b="0" i="0" u="none" strike="noStrike" kern="1200" cap="none" spc="0" normalizeH="0" baseline="0" noProof="0" dirty="0">
                <a:ln>
                  <a:noFill/>
                </a:ln>
                <a:solidFill>
                  <a:srgbClr val="000000"/>
                </a:solidFill>
                <a:effectLst/>
                <a:uLnTx/>
                <a:uFillTx/>
                <a:latin typeface="Arial"/>
                <a:ea typeface="+mn-ea"/>
                <a:cs typeface="+mn-cs"/>
              </a:rPr>
            </a:br>
            <a:r>
              <a:rPr kumimoji="0" lang="fr-FR" sz="900" b="0" i="0" u="none" strike="noStrike" kern="1200" cap="none" spc="0" normalizeH="0" baseline="0" noProof="0" dirty="0">
                <a:ln>
                  <a:noFill/>
                </a:ln>
                <a:solidFill>
                  <a:srgbClr val="000000"/>
                </a:solidFill>
                <a:effectLst/>
                <a:uLnTx/>
                <a:uFillTx/>
                <a:latin typeface="Arial"/>
                <a:ea typeface="+mn-ea"/>
                <a:cs typeface="+mn-cs"/>
              </a:rPr>
              <a:t>Geneva: World </a:t>
            </a:r>
            <a:r>
              <a:rPr kumimoji="0" lang="fr-FR" sz="900" b="0" i="0" u="none" strike="noStrike" kern="1200" cap="none" spc="0" normalizeH="0" baseline="0" noProof="0" dirty="0" err="1">
                <a:ln>
                  <a:noFill/>
                </a:ln>
                <a:solidFill>
                  <a:srgbClr val="000000"/>
                </a:solidFill>
                <a:effectLst/>
                <a:uLnTx/>
                <a:uFillTx/>
                <a:latin typeface="Arial"/>
                <a:ea typeface="+mn-ea"/>
                <a:cs typeface="+mn-cs"/>
              </a:rPr>
              <a:t>Economic</a:t>
            </a:r>
            <a:r>
              <a:rPr kumimoji="0" lang="fr-FR" sz="900" b="0" i="0" u="none" strike="noStrike" kern="1200" cap="none" spc="0" normalizeH="0" baseline="0" noProof="0" dirty="0">
                <a:ln>
                  <a:noFill/>
                </a:ln>
                <a:solidFill>
                  <a:srgbClr val="000000"/>
                </a:solidFill>
                <a:effectLst/>
                <a:uLnTx/>
                <a:uFillTx/>
                <a:latin typeface="Arial"/>
                <a:ea typeface="+mn-ea"/>
                <a:cs typeface="+mn-cs"/>
              </a:rPr>
              <a:t> Forum. </a:t>
            </a:r>
          </a:p>
        </p:txBody>
      </p:sp>
      <p:sp>
        <p:nvSpPr>
          <p:cNvPr id="45" name="Rectangle 91"/>
          <p:cNvSpPr>
            <a:spLocks noChangeArrowheads="1"/>
          </p:cNvSpPr>
          <p:nvPr/>
        </p:nvSpPr>
        <p:spPr bwMode="auto">
          <a:xfrm>
            <a:off x="2507802" y="2793143"/>
            <a:ext cx="4788695"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800" b="1" i="0" u="none" strike="noStrike" kern="1200" cap="none" spc="0" normalizeH="0" baseline="0" noProof="0" dirty="0">
                <a:ln>
                  <a:noFill/>
                </a:ln>
                <a:solidFill>
                  <a:srgbClr val="007CC2"/>
                </a:solidFill>
                <a:effectLst/>
                <a:uLnTx/>
                <a:uFillTx/>
                <a:latin typeface="Arial"/>
                <a:ea typeface="ＭＳ Ｐゴシック" panose="020B0600070205080204" pitchFamily="34" charset="-128"/>
                <a:cs typeface="+mn-cs"/>
              </a:rPr>
              <a:t>Projected Estimated Global Cost of CVD</a:t>
            </a:r>
            <a:r>
              <a:rPr kumimoji="0" lang="en-US" altLang="en-US" sz="1800" b="1" i="0" u="none" strike="noStrike" kern="1200" cap="none" spc="0" normalizeH="0" baseline="30000" noProof="0" dirty="0">
                <a:ln>
                  <a:noFill/>
                </a:ln>
                <a:solidFill>
                  <a:srgbClr val="007CC2"/>
                </a:solidFill>
                <a:effectLst/>
                <a:uLnTx/>
                <a:uFillTx/>
                <a:latin typeface="Arial"/>
                <a:ea typeface="ＭＳ Ｐゴシック" panose="020B0600070205080204" pitchFamily="34" charset="-128"/>
                <a:cs typeface="+mn-cs"/>
              </a:rPr>
              <a:t>1</a:t>
            </a:r>
            <a:endParaRPr kumimoji="0" lang="en-US" altLang="en-US" sz="1800" b="1" i="0" u="none" strike="noStrike" kern="1200" cap="none" spc="0" normalizeH="0" baseline="0" noProof="0" dirty="0">
              <a:ln>
                <a:noFill/>
              </a:ln>
              <a:solidFill>
                <a:srgbClr val="007CC2"/>
              </a:solidFill>
              <a:effectLst/>
              <a:uLnTx/>
              <a:uFillTx/>
              <a:latin typeface="Arial"/>
              <a:ea typeface="ＭＳ Ｐゴシック" panose="020B0600070205080204" pitchFamily="34" charset="-128"/>
              <a:cs typeface="+mn-cs"/>
            </a:endParaRPr>
          </a:p>
        </p:txBody>
      </p:sp>
      <p:sp>
        <p:nvSpPr>
          <p:cNvPr id="46" name="Rectangle 96"/>
          <p:cNvSpPr>
            <a:spLocks noChangeArrowheads="1"/>
          </p:cNvSpPr>
          <p:nvPr/>
        </p:nvSpPr>
        <p:spPr bwMode="auto">
          <a:xfrm rot="16200000">
            <a:off x="359453" y="4370393"/>
            <a:ext cx="2940050"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400" b="1" i="0" u="none" strike="noStrike" kern="1200" cap="none" spc="0" normalizeH="0" baseline="0" noProof="0" dirty="0">
                <a:ln>
                  <a:noFill/>
                </a:ln>
                <a:solidFill>
                  <a:srgbClr val="000000"/>
                </a:solidFill>
                <a:effectLst/>
                <a:uLnTx/>
                <a:uFillTx/>
                <a:latin typeface="Arial"/>
                <a:ea typeface="ＭＳ Ｐゴシック" panose="020B0600070205080204" pitchFamily="34" charset="-128"/>
                <a:cs typeface="+mn-cs"/>
              </a:rPr>
              <a:t>Cost (in billions of US dollars)</a:t>
            </a:r>
          </a:p>
        </p:txBody>
      </p:sp>
      <p:sp>
        <p:nvSpPr>
          <p:cNvPr id="47" name="Rectangle 46"/>
          <p:cNvSpPr/>
          <p:nvPr/>
        </p:nvSpPr>
        <p:spPr bwMode="auto">
          <a:xfrm rot="16200000">
            <a:off x="6514499" y="3635670"/>
            <a:ext cx="357789" cy="706438"/>
          </a:xfrm>
          <a:prstGeom prst="rect">
            <a:avLst/>
          </a:prstGeom>
          <a:noFill/>
          <a:ln w="28575">
            <a:noFill/>
          </a:ln>
          <a:effectLst/>
        </p:spPr>
        <p:style>
          <a:lnRef idx="2">
            <a:schemeClr val="accent1"/>
          </a:lnRef>
          <a:fillRef idx="0">
            <a:schemeClr val="accent1"/>
          </a:fillRef>
          <a:effectRef idx="1">
            <a:schemeClr val="accent1"/>
          </a:effectRef>
          <a:fontRef idx="minor">
            <a:schemeClr val="tx1"/>
          </a:fontRef>
        </p:style>
        <p:txBody>
          <a:bodyPr vert="vert" wrap="none" lIns="18288" tIns="18288" rIns="18288" bIns="18288"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Arial"/>
                <a:ea typeface="+mn-ea"/>
                <a:cs typeface="+mn-cs"/>
              </a:rPr>
              <a:t>+21%</a:t>
            </a:r>
          </a:p>
        </p:txBody>
      </p:sp>
      <p:sp>
        <p:nvSpPr>
          <p:cNvPr id="48" name="Freeform 47"/>
          <p:cNvSpPr/>
          <p:nvPr/>
        </p:nvSpPr>
        <p:spPr>
          <a:xfrm>
            <a:off x="2746520" y="3299168"/>
            <a:ext cx="4341755" cy="2414280"/>
          </a:xfrm>
          <a:custGeom>
            <a:avLst/>
            <a:gdLst>
              <a:gd name="connsiteX0" fmla="*/ 0 w 4341755"/>
              <a:gd name="connsiteY0" fmla="*/ 0 h 2414280"/>
              <a:gd name="connsiteX1" fmla="*/ 0 w 4341755"/>
              <a:gd name="connsiteY1" fmla="*/ 2414280 h 2414280"/>
              <a:gd name="connsiteX2" fmla="*/ 4341755 w 4341755"/>
              <a:gd name="connsiteY2" fmla="*/ 2414280 h 2414280"/>
            </a:gdLst>
            <a:ahLst/>
            <a:cxnLst>
              <a:cxn ang="0">
                <a:pos x="connsiteX0" y="connsiteY0"/>
              </a:cxn>
              <a:cxn ang="0">
                <a:pos x="connsiteX1" y="connsiteY1"/>
              </a:cxn>
              <a:cxn ang="0">
                <a:pos x="connsiteX2" y="connsiteY2"/>
              </a:cxn>
            </a:cxnLst>
            <a:rect l="l" t="t" r="r" b="b"/>
            <a:pathLst>
              <a:path w="4341755" h="2414280">
                <a:moveTo>
                  <a:pt x="0" y="0"/>
                </a:moveTo>
                <a:lnTo>
                  <a:pt x="0" y="2414280"/>
                </a:lnTo>
                <a:lnTo>
                  <a:pt x="4341755" y="2414280"/>
                </a:ln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cxnSp>
        <p:nvCxnSpPr>
          <p:cNvPr id="49" name="Straight Connector 48"/>
          <p:cNvCxnSpPr/>
          <p:nvPr/>
        </p:nvCxnSpPr>
        <p:spPr>
          <a:xfrm flipH="1">
            <a:off x="2672474" y="3299168"/>
            <a:ext cx="7358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H="1">
            <a:off x="2672474" y="4102868"/>
            <a:ext cx="7358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flipH="1">
            <a:off x="2672474" y="4906568"/>
            <a:ext cx="7358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flipH="1">
            <a:off x="2672474" y="5710267"/>
            <a:ext cx="7358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2009842" y="3177678"/>
            <a:ext cx="631904" cy="30777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Arial"/>
                <a:ea typeface="+mn-ea"/>
                <a:cs typeface="+mn-cs"/>
              </a:rPr>
              <a:t>1.100</a:t>
            </a:r>
          </a:p>
        </p:txBody>
      </p:sp>
      <p:sp>
        <p:nvSpPr>
          <p:cNvPr id="54" name="TextBox 53"/>
          <p:cNvSpPr txBox="1"/>
          <p:nvPr/>
        </p:nvSpPr>
        <p:spPr>
          <a:xfrm>
            <a:off x="2009842" y="3968647"/>
            <a:ext cx="631904" cy="30777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Arial"/>
                <a:ea typeface="+mn-ea"/>
                <a:cs typeface="+mn-cs"/>
              </a:rPr>
              <a:t>1.000</a:t>
            </a:r>
          </a:p>
        </p:txBody>
      </p:sp>
      <p:sp>
        <p:nvSpPr>
          <p:cNvPr id="55" name="TextBox 54"/>
          <p:cNvSpPr txBox="1"/>
          <p:nvPr/>
        </p:nvSpPr>
        <p:spPr>
          <a:xfrm>
            <a:off x="2158922" y="4759616"/>
            <a:ext cx="482824" cy="30777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Arial"/>
                <a:ea typeface="+mn-ea"/>
                <a:cs typeface="+mn-cs"/>
              </a:rPr>
              <a:t>900</a:t>
            </a:r>
          </a:p>
        </p:txBody>
      </p:sp>
      <p:sp>
        <p:nvSpPr>
          <p:cNvPr id="56" name="TextBox 55"/>
          <p:cNvSpPr txBox="1"/>
          <p:nvPr/>
        </p:nvSpPr>
        <p:spPr>
          <a:xfrm>
            <a:off x="2158922" y="5550584"/>
            <a:ext cx="482824" cy="30777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Arial"/>
                <a:ea typeface="+mn-ea"/>
                <a:cs typeface="+mn-cs"/>
              </a:rPr>
              <a:t>800</a:t>
            </a:r>
          </a:p>
        </p:txBody>
      </p:sp>
      <p:sp>
        <p:nvSpPr>
          <p:cNvPr id="57" name="TextBox 56"/>
          <p:cNvSpPr txBox="1"/>
          <p:nvPr/>
        </p:nvSpPr>
        <p:spPr>
          <a:xfrm>
            <a:off x="2891821" y="5889356"/>
            <a:ext cx="582211" cy="30777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a:ea typeface="+mn-ea"/>
                <a:cs typeface="+mn-cs"/>
              </a:rPr>
              <a:t>2010</a:t>
            </a:r>
            <a:endParaRPr kumimoji="0" lang="en-US" sz="1400" b="0" i="0" u="none" strike="noStrike" kern="1200" cap="none" spc="0" normalizeH="0" baseline="0" noProof="0" dirty="0">
              <a:ln>
                <a:noFill/>
              </a:ln>
              <a:solidFill>
                <a:srgbClr val="000000"/>
              </a:solidFill>
              <a:effectLst/>
              <a:uLnTx/>
              <a:uFillTx/>
              <a:latin typeface="Arial"/>
              <a:ea typeface="+mn-ea"/>
              <a:cs typeface="+mn-cs"/>
            </a:endParaRPr>
          </a:p>
        </p:txBody>
      </p:sp>
      <p:sp>
        <p:nvSpPr>
          <p:cNvPr id="58" name="TextBox 57"/>
          <p:cNvSpPr txBox="1"/>
          <p:nvPr/>
        </p:nvSpPr>
        <p:spPr>
          <a:xfrm>
            <a:off x="3758990" y="5889356"/>
            <a:ext cx="582211" cy="30777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Arial"/>
                <a:ea typeface="+mn-ea"/>
                <a:cs typeface="+mn-cs"/>
              </a:rPr>
              <a:t>2015</a:t>
            </a:r>
          </a:p>
        </p:txBody>
      </p:sp>
      <p:sp>
        <p:nvSpPr>
          <p:cNvPr id="59" name="TextBox 58"/>
          <p:cNvSpPr txBox="1"/>
          <p:nvPr/>
        </p:nvSpPr>
        <p:spPr>
          <a:xfrm>
            <a:off x="4626158" y="5889356"/>
            <a:ext cx="582211" cy="30777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Arial"/>
                <a:ea typeface="+mn-ea"/>
                <a:cs typeface="+mn-cs"/>
              </a:rPr>
              <a:t>2020</a:t>
            </a:r>
          </a:p>
        </p:txBody>
      </p:sp>
      <p:sp>
        <p:nvSpPr>
          <p:cNvPr id="60" name="TextBox 59"/>
          <p:cNvSpPr txBox="1"/>
          <p:nvPr/>
        </p:nvSpPr>
        <p:spPr>
          <a:xfrm>
            <a:off x="5493327" y="5889356"/>
            <a:ext cx="582211" cy="30777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Arial"/>
                <a:ea typeface="+mn-ea"/>
                <a:cs typeface="+mn-cs"/>
              </a:rPr>
              <a:t>2025</a:t>
            </a:r>
          </a:p>
        </p:txBody>
      </p:sp>
      <p:sp>
        <p:nvSpPr>
          <p:cNvPr id="61" name="TextBox 60"/>
          <p:cNvSpPr txBox="1"/>
          <p:nvPr/>
        </p:nvSpPr>
        <p:spPr>
          <a:xfrm>
            <a:off x="6360495" y="5889356"/>
            <a:ext cx="582211" cy="30777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a:ea typeface="+mn-ea"/>
                <a:cs typeface="+mn-cs"/>
              </a:rPr>
              <a:t>2030</a:t>
            </a:r>
            <a:endParaRPr kumimoji="0" lang="en-US" sz="1400" b="0" i="0" u="none" strike="noStrike" kern="1200" cap="none" spc="0" normalizeH="0" baseline="0" noProof="0" dirty="0">
              <a:ln>
                <a:noFill/>
              </a:ln>
              <a:solidFill>
                <a:srgbClr val="000000"/>
              </a:solidFill>
              <a:effectLst/>
              <a:uLnTx/>
              <a:uFillTx/>
              <a:latin typeface="Arial"/>
              <a:ea typeface="+mn-ea"/>
              <a:cs typeface="+mn-cs"/>
            </a:endParaRPr>
          </a:p>
        </p:txBody>
      </p:sp>
      <p:sp>
        <p:nvSpPr>
          <p:cNvPr id="62" name="AutoShape 238"/>
          <p:cNvSpPr>
            <a:spLocks noChangeAspect="1" noChangeArrowheads="1" noTextEdit="1"/>
          </p:cNvSpPr>
          <p:nvPr/>
        </p:nvSpPr>
        <p:spPr bwMode="auto">
          <a:xfrm>
            <a:off x="3159125" y="3736975"/>
            <a:ext cx="3511550" cy="1492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
        <p:nvSpPr>
          <p:cNvPr id="63" name="Freeform 240"/>
          <p:cNvSpPr>
            <a:spLocks/>
          </p:cNvSpPr>
          <p:nvPr/>
        </p:nvSpPr>
        <p:spPr bwMode="auto">
          <a:xfrm>
            <a:off x="3187700" y="3765550"/>
            <a:ext cx="3454400" cy="1435100"/>
          </a:xfrm>
          <a:custGeom>
            <a:avLst/>
            <a:gdLst>
              <a:gd name="T0" fmla="*/ 0 w 368"/>
              <a:gd name="T1" fmla="*/ 152 h 152"/>
              <a:gd name="T2" fmla="*/ 73 w 368"/>
              <a:gd name="T3" fmla="*/ 124 h 152"/>
              <a:gd name="T4" fmla="*/ 97 w 368"/>
              <a:gd name="T5" fmla="*/ 114 h 152"/>
              <a:gd name="T6" fmla="*/ 186 w 368"/>
              <a:gd name="T7" fmla="*/ 72 h 152"/>
              <a:gd name="T8" fmla="*/ 274 w 368"/>
              <a:gd name="T9" fmla="*/ 36 h 152"/>
              <a:gd name="T10" fmla="*/ 368 w 368"/>
              <a:gd name="T11" fmla="*/ 0 h 152"/>
            </a:gdLst>
            <a:ahLst/>
            <a:cxnLst>
              <a:cxn ang="0">
                <a:pos x="T0" y="T1"/>
              </a:cxn>
              <a:cxn ang="0">
                <a:pos x="T2" y="T3"/>
              </a:cxn>
              <a:cxn ang="0">
                <a:pos x="T4" y="T5"/>
              </a:cxn>
              <a:cxn ang="0">
                <a:pos x="T6" y="T7"/>
              </a:cxn>
              <a:cxn ang="0">
                <a:pos x="T8" y="T9"/>
              </a:cxn>
              <a:cxn ang="0">
                <a:pos x="T10" y="T11"/>
              </a:cxn>
            </a:cxnLst>
            <a:rect l="0" t="0" r="r" b="b"/>
            <a:pathLst>
              <a:path w="368" h="152">
                <a:moveTo>
                  <a:pt x="0" y="152"/>
                </a:moveTo>
                <a:cubicBezTo>
                  <a:pt x="21" y="144"/>
                  <a:pt x="63" y="128"/>
                  <a:pt x="73" y="124"/>
                </a:cubicBezTo>
                <a:cubicBezTo>
                  <a:pt x="83" y="120"/>
                  <a:pt x="92" y="115"/>
                  <a:pt x="97" y="114"/>
                </a:cubicBezTo>
                <a:cubicBezTo>
                  <a:pt x="102" y="112"/>
                  <a:pt x="164" y="82"/>
                  <a:pt x="186" y="72"/>
                </a:cubicBezTo>
                <a:cubicBezTo>
                  <a:pt x="208" y="63"/>
                  <a:pt x="251" y="45"/>
                  <a:pt x="274" y="36"/>
                </a:cubicBezTo>
                <a:cubicBezTo>
                  <a:pt x="297" y="27"/>
                  <a:pt x="360" y="3"/>
                  <a:pt x="368" y="0"/>
                </a:cubicBezTo>
              </a:path>
            </a:pathLst>
          </a:custGeom>
          <a:noFill/>
          <a:ln w="46038" cap="rnd">
            <a:solidFill>
              <a:schemeClr val="accent1">
                <a:lumMod val="5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
        <p:nvSpPr>
          <p:cNvPr id="24" name="Oval 23">
            <a:extLst>
              <a:ext uri="{FF2B5EF4-FFF2-40B4-BE49-F238E27FC236}">
                <a16:creationId xmlns:a16="http://schemas.microsoft.com/office/drawing/2014/main" xmlns="" id="{94F4267A-8D56-476B-A88B-F222AB51E64B}"/>
              </a:ext>
            </a:extLst>
          </p:cNvPr>
          <p:cNvSpPr/>
          <p:nvPr/>
        </p:nvSpPr>
        <p:spPr>
          <a:xfrm>
            <a:off x="8073192" y="51138"/>
            <a:ext cx="1000426" cy="432792"/>
          </a:xfrm>
          <a:prstGeom prst="ellipse">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Arial"/>
                <a:ea typeface="+mn-ea"/>
                <a:cs typeface="+mn-cs"/>
              </a:rPr>
              <a:t>CORE</a:t>
            </a:r>
          </a:p>
        </p:txBody>
      </p:sp>
    </p:spTree>
    <p:custDataLst>
      <p:tags r:id="rId1"/>
    </p:custDataLst>
    <p:extLst>
      <p:ext uri="{BB962C8B-B14F-4D97-AF65-F5344CB8AC3E}">
        <p14:creationId xmlns:p14="http://schemas.microsoft.com/office/powerpoint/2010/main" xmlns="" val="200246541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ChangeArrowheads="1"/>
          </p:cNvSpPr>
          <p:nvPr/>
        </p:nvSpPr>
        <p:spPr bwMode="auto">
          <a:xfrm>
            <a:off x="295275" y="990600"/>
            <a:ext cx="8235950" cy="248126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nchor="ctr"/>
          <a:lstStyle/>
          <a:p>
            <a:pPr algn="ctr">
              <a:defRPr/>
            </a:pPr>
            <a:r>
              <a:rPr lang="en-US" sz="4000" b="1" dirty="0">
                <a:effectLst>
                  <a:outerShdw blurRad="38100" dist="38100" dir="2700000" algn="tl">
                    <a:srgbClr val="000000"/>
                  </a:outerShdw>
                </a:effectLst>
              </a:rPr>
              <a:t/>
            </a:r>
            <a:br>
              <a:rPr lang="en-US" sz="4000" b="1" dirty="0">
                <a:effectLst>
                  <a:outerShdw blurRad="38100" dist="38100" dir="2700000" algn="tl">
                    <a:srgbClr val="000000"/>
                  </a:outerShdw>
                </a:effectLst>
              </a:rPr>
            </a:br>
            <a:r>
              <a:rPr lang="sr-Latn-CS" sz="3600" b="1" dirty="0">
                <a:effectLst>
                  <a:outerShdw blurRad="38100" dist="38100" dir="2700000" algn="tl">
                    <a:srgbClr val="000000"/>
                  </a:outerShdw>
                </a:effectLst>
              </a:rPr>
              <a:t/>
            </a:r>
            <a:br>
              <a:rPr lang="sr-Latn-CS" sz="3600" b="1" dirty="0">
                <a:effectLst>
                  <a:outerShdw blurRad="38100" dist="38100" dir="2700000" algn="tl">
                    <a:srgbClr val="000000"/>
                  </a:outerShdw>
                </a:effectLst>
              </a:rPr>
            </a:br>
            <a:r>
              <a:rPr lang="en-US" sz="3200" b="1" i="1" dirty="0">
                <a:effectLst>
                  <a:outerShdw blurRad="38100" dist="38100" dir="2700000" algn="tl">
                    <a:srgbClr val="000000"/>
                  </a:outerShdw>
                </a:effectLst>
              </a:rPr>
              <a:t>Ross R:</a:t>
            </a:r>
            <a:r>
              <a:rPr lang="en-US" sz="3200" b="1" dirty="0">
                <a:effectLst>
                  <a:outerShdw blurRad="38100" dist="38100" dir="2700000" algn="tl">
                    <a:srgbClr val="000000"/>
                  </a:outerShdw>
                </a:effectLst>
              </a:rPr>
              <a:t> </a:t>
            </a:r>
            <a:r>
              <a:rPr lang="en-US" sz="3200" dirty="0" smtClean="0"/>
              <a:t>Changes in the structure and function of vessel wall structures is an inflammatory response to endothelium injury. </a:t>
            </a:r>
            <a:r>
              <a:rPr lang="en-US" sz="4400" b="1" dirty="0">
                <a:effectLst>
                  <a:outerShdw blurRad="38100" dist="38100" dir="2700000" algn="tl">
                    <a:srgbClr val="000000"/>
                  </a:outerShdw>
                </a:effectLst>
              </a:rPr>
              <a:t/>
            </a:r>
            <a:br>
              <a:rPr lang="en-US" sz="4400" b="1" dirty="0">
                <a:effectLst>
                  <a:outerShdw blurRad="38100" dist="38100" dir="2700000" algn="tl">
                    <a:srgbClr val="000000"/>
                  </a:outerShdw>
                </a:effectLst>
              </a:rPr>
            </a:br>
            <a:r>
              <a:rPr lang="sr-Latn-CS" sz="2000" i="1" dirty="0">
                <a:effectLst>
                  <a:outerShdw blurRad="38100" dist="38100" dir="2700000" algn="tl">
                    <a:srgbClr val="000000"/>
                  </a:outerShdw>
                </a:effectLst>
              </a:rPr>
              <a:t> </a:t>
            </a:r>
            <a:br>
              <a:rPr lang="sr-Latn-CS" sz="2000" i="1" dirty="0">
                <a:effectLst>
                  <a:outerShdw blurRad="38100" dist="38100" dir="2700000" algn="tl">
                    <a:srgbClr val="000000"/>
                  </a:outerShdw>
                </a:effectLst>
              </a:rPr>
            </a:br>
            <a:r>
              <a:rPr lang="sr-Latn-CS" sz="2000" i="1" dirty="0">
                <a:effectLst>
                  <a:outerShdw blurRad="38100" dist="38100" dir="2700000" algn="tl">
                    <a:srgbClr val="000000"/>
                  </a:outerShdw>
                </a:effectLst>
              </a:rPr>
              <a:t>N</a:t>
            </a:r>
            <a:r>
              <a:rPr lang="en-US" sz="2000" i="1" dirty="0">
                <a:effectLst>
                  <a:outerShdw blurRad="38100" dist="38100" dir="2700000" algn="tl">
                    <a:srgbClr val="000000"/>
                  </a:outerShdw>
                </a:effectLst>
              </a:rPr>
              <a:t>ATURE, 362:801-809,1993.</a:t>
            </a:r>
            <a:endParaRPr lang="en-US" sz="2000" b="1" dirty="0">
              <a:effectLst>
                <a:outerShdw blurRad="38100" dist="38100" dir="2700000" algn="tl">
                  <a:srgbClr val="000000"/>
                </a:outerShdw>
              </a:effectLst>
            </a:endParaRPr>
          </a:p>
        </p:txBody>
      </p:sp>
      <p:sp>
        <p:nvSpPr>
          <p:cNvPr id="28675" name="Rectangle 3"/>
          <p:cNvSpPr>
            <a:spLocks noChangeArrowheads="1"/>
          </p:cNvSpPr>
          <p:nvPr/>
        </p:nvSpPr>
        <p:spPr bwMode="auto">
          <a:xfrm>
            <a:off x="336550" y="4343400"/>
            <a:ext cx="8578850" cy="1384995"/>
          </a:xfrm>
          <a:prstGeom prst="rect">
            <a:avLst/>
          </a:prstGeom>
          <a:noFill/>
          <a:ln w="9525">
            <a:noFill/>
            <a:miter lim="800000"/>
            <a:headEnd/>
            <a:tailEnd/>
          </a:ln>
          <a:effectLst/>
        </p:spPr>
        <p:txBody>
          <a:bodyPr>
            <a:spAutoFit/>
          </a:bodyPr>
          <a:lstStyle/>
          <a:p>
            <a:pPr algn="ctr"/>
            <a:r>
              <a:rPr lang="en-US" sz="3200" b="1" i="1" dirty="0">
                <a:solidFill>
                  <a:schemeClr val="tx2"/>
                </a:solidFill>
                <a:cs typeface="Arial" charset="0"/>
              </a:rPr>
              <a:t>Libby P:</a:t>
            </a:r>
            <a:r>
              <a:rPr lang="en-US" sz="3200" b="1" dirty="0">
                <a:solidFill>
                  <a:schemeClr val="tx2"/>
                </a:solidFill>
                <a:cs typeface="Arial" charset="0"/>
              </a:rPr>
              <a:t> </a:t>
            </a:r>
            <a:r>
              <a:rPr lang="en-US" sz="3200" dirty="0" err="1" smtClean="0"/>
              <a:t>Atherogenesis</a:t>
            </a:r>
            <a:r>
              <a:rPr lang="en-US" sz="3200" dirty="0" smtClean="0"/>
              <a:t> is immune- inflammatory response to endothelial insult. </a:t>
            </a:r>
            <a:endParaRPr lang="en-US" sz="2000" i="1" dirty="0" smtClean="0">
              <a:cs typeface="Arial" charset="0"/>
            </a:endParaRPr>
          </a:p>
          <a:p>
            <a:pPr algn="ctr"/>
            <a:r>
              <a:rPr lang="en-US" sz="2000" i="1" dirty="0" smtClean="0">
                <a:cs typeface="Arial" charset="0"/>
              </a:rPr>
              <a:t>Circulation</a:t>
            </a:r>
            <a:r>
              <a:rPr lang="en-US" sz="2000" i="1" dirty="0">
                <a:cs typeface="Arial" charset="0"/>
              </a:rPr>
              <a:t>, 104:365-372, 2001.</a:t>
            </a:r>
            <a:endParaRPr lang="en-US" sz="3600" b="1" dirty="0">
              <a:cs typeface="Arial" charset="0"/>
            </a:endParaRPr>
          </a:p>
        </p:txBody>
      </p:sp>
      <p:sp>
        <p:nvSpPr>
          <p:cNvPr id="40961" name="Rectangle 1"/>
          <p:cNvSpPr>
            <a:spLocks noChangeArrowheads="1"/>
          </p:cNvSpPr>
          <p:nvPr/>
        </p:nvSpPr>
        <p:spPr bwMode="auto">
          <a:xfrm>
            <a:off x="0" y="575820"/>
            <a:ext cx="9144000" cy="518743"/>
          </a:xfrm>
          <a:prstGeom prst="rect">
            <a:avLst/>
          </a:prstGeom>
          <a:solidFill>
            <a:srgbClr val="F8F9FA"/>
          </a:solidFill>
          <a:ln w="9525">
            <a:noFill/>
            <a:miter lim="800000"/>
            <a:headEnd/>
            <a:tailEnd/>
          </a:ln>
          <a:effectLst/>
        </p:spPr>
        <p:txBody>
          <a:bodyPr vert="horz" wrap="square" lIns="0" tIns="-17457" rIns="0" bIns="-17457"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3600" b="0" i="0" u="none" strike="noStrike" cap="none" normalizeH="0" baseline="0" dirty="0" smtClean="0">
                <a:ln>
                  <a:noFill/>
                </a:ln>
                <a:solidFill>
                  <a:srgbClr val="202124"/>
                </a:solidFill>
                <a:effectLst/>
                <a:latin typeface="inherit"/>
                <a:cs typeface="Arial" pitchFamily="34" charset="0"/>
              </a:rPr>
              <a:t>ATHEROSCLEROSIS</a:t>
            </a:r>
            <a:r>
              <a:rPr kumimoji="0" lang="en-US" sz="3600" b="0" i="0" u="none" strike="noStrike" cap="none" normalizeH="0" baseline="0" dirty="0" smtClean="0">
                <a:ln>
                  <a:noFill/>
                </a:ln>
                <a:solidFill>
                  <a:schemeClr val="tx1"/>
                </a:solidFill>
                <a:effectLst/>
                <a:latin typeface="Arial" pitchFamily="34" charset="0"/>
                <a:cs typeface="Arial" pitchFamily="34" charset="0"/>
              </a:rPr>
              <a:t> </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 name="Shape 1423"/>
          <p:cNvSpPr>
            <a:spLocks noGrp="1"/>
          </p:cNvSpPr>
          <p:nvPr>
            <p:ph type="title"/>
          </p:nvPr>
        </p:nvSpPr>
        <p:spPr>
          <a:xfrm>
            <a:off x="0" y="13297"/>
            <a:ext cx="8978348" cy="1349511"/>
          </a:xfrm>
          <a:prstGeom prst="rect">
            <a:avLst/>
          </a:prstGeom>
        </p:spPr>
        <p:txBody>
          <a:bodyPr>
            <a:normAutofit/>
          </a:bodyPr>
          <a:lstStyle/>
          <a:p>
            <a:r>
              <a:rPr lang="en-US" sz="3600" dirty="0"/>
              <a:t>M</a:t>
            </a:r>
            <a:r>
              <a:rPr sz="3600" smtClean="0"/>
              <a:t>ajor </a:t>
            </a:r>
            <a:r>
              <a:rPr sz="3600" dirty="0"/>
              <a:t>risk factor </a:t>
            </a:r>
            <a:r>
              <a:rPr lang="en-US" sz="3600" dirty="0"/>
              <a:t>for </a:t>
            </a:r>
            <a:r>
              <a:rPr sz="3600" dirty="0"/>
              <a:t>atherosclerotic CV</a:t>
            </a:r>
            <a:r>
              <a:rPr lang="en-US" sz="3600" dirty="0"/>
              <a:t>D</a:t>
            </a:r>
            <a:endParaRPr sz="3600" dirty="0"/>
          </a:p>
        </p:txBody>
      </p:sp>
      <p:sp>
        <p:nvSpPr>
          <p:cNvPr id="1424" name="Shape 1424"/>
          <p:cNvSpPr>
            <a:spLocks noGrp="1"/>
          </p:cNvSpPr>
          <p:nvPr>
            <p:ph type="body" sz="quarter" idx="1"/>
          </p:nvPr>
        </p:nvSpPr>
        <p:spPr>
          <a:xfrm>
            <a:off x="457200" y="1440874"/>
            <a:ext cx="8229600" cy="826873"/>
          </a:xfrm>
          <a:prstGeom prst="rect">
            <a:avLst/>
          </a:prstGeom>
        </p:spPr>
        <p:txBody>
          <a:bodyPr>
            <a:normAutofit/>
          </a:bodyPr>
          <a:lstStyle/>
          <a:p>
            <a:pPr marL="0" indent="0">
              <a:spcBef>
                <a:spcPts val="0"/>
              </a:spcBef>
              <a:buNone/>
              <a:defRPr sz="1800"/>
            </a:pPr>
            <a:r>
              <a:rPr sz="1600" dirty="0"/>
              <a:t>LDL-C: primary risk factor in </a:t>
            </a:r>
            <a:r>
              <a:rPr lang="en-GB" sz="1600" dirty="0"/>
              <a:t>coronary heart disease (CHD)</a:t>
            </a:r>
            <a:r>
              <a:rPr sz="1600" dirty="0"/>
              <a:t> and causative for development of coronary atherosclerosis</a:t>
            </a:r>
            <a:r>
              <a:rPr lang="en-GB" sz="1600" baseline="31999" dirty="0"/>
              <a:t>5</a:t>
            </a:r>
            <a:endParaRPr sz="1600" baseline="31999" dirty="0"/>
          </a:p>
        </p:txBody>
      </p:sp>
      <p:sp>
        <p:nvSpPr>
          <p:cNvPr id="1425" name="Shape 1425"/>
          <p:cNvSpPr/>
          <p:nvPr/>
        </p:nvSpPr>
        <p:spPr>
          <a:xfrm>
            <a:off x="457201" y="6147956"/>
            <a:ext cx="7368065" cy="590675"/>
          </a:xfrm>
          <a:prstGeom prst="rect">
            <a:avLst/>
          </a:prstGeom>
          <a:ln w="12700">
            <a:miter lim="400000"/>
          </a:ln>
          <a:extLst>
            <a:ext uri="{C572A759-6A51-4108-AA02-DFA0A04FC94B}">
              <ma14:wrappingTextBoxFlag xmlns:ma14="http://schemas.microsoft.com/office/mac/drawingml/2011/main" xmlns="" val="1"/>
            </a:ext>
          </a:extLst>
        </p:spPr>
        <p:txBody>
          <a:bodyPr wrap="square" lIns="41021" tIns="41021" rIns="41021" bIns="41021" anchor="b">
            <a:spAutoFit/>
          </a:bodyPr>
          <a:lstStyle/>
          <a:p>
            <a:pPr>
              <a:defRPr sz="1000">
                <a:solidFill>
                  <a:srgbClr val="535353"/>
                </a:solidFill>
                <a:latin typeface="+mn-lt"/>
                <a:ea typeface="+mn-ea"/>
                <a:cs typeface="+mn-cs"/>
                <a:sym typeface="Arial"/>
              </a:defRPr>
            </a:pPr>
            <a:r>
              <a:rPr sz="1100" dirty="0">
                <a:latin typeface="+mj-lt"/>
              </a:rPr>
              <a:t>1. World Heart Federation. Cardiovascular disease risk factors</a:t>
            </a:r>
            <a:r>
              <a:rPr lang="en-GB" sz="1100" dirty="0">
                <a:latin typeface="+mj-lt"/>
              </a:rPr>
              <a:t>.</a:t>
            </a:r>
            <a:r>
              <a:rPr sz="1100" dirty="0">
                <a:latin typeface="+mj-lt"/>
              </a:rPr>
              <a:t/>
            </a:r>
            <a:br>
              <a:rPr sz="1100" dirty="0">
                <a:latin typeface="+mj-lt"/>
              </a:rPr>
            </a:br>
            <a:r>
              <a:rPr sz="1100" dirty="0">
                <a:latin typeface="+mj-lt"/>
              </a:rPr>
              <a:t>2. </a:t>
            </a:r>
            <a:r>
              <a:rPr lang="en-GB" sz="1100" dirty="0">
                <a:latin typeface="+mj-lt"/>
              </a:rPr>
              <a:t>Dekker et al. </a:t>
            </a:r>
            <a:r>
              <a:rPr sz="1100" dirty="0">
                <a:latin typeface="+mj-lt"/>
              </a:rPr>
              <a:t>Circulation 2005;112:666</a:t>
            </a:r>
            <a:r>
              <a:rPr lang="en-GB" sz="1100" dirty="0">
                <a:latin typeface="+mj-lt"/>
              </a:rPr>
              <a:t>–</a:t>
            </a:r>
            <a:r>
              <a:rPr sz="1100" dirty="0">
                <a:latin typeface="+mj-lt"/>
              </a:rPr>
              <a:t>673</a:t>
            </a:r>
            <a:r>
              <a:rPr lang="en-GB" sz="1100" dirty="0">
                <a:latin typeface="+mj-lt"/>
              </a:rPr>
              <a:t>.</a:t>
            </a:r>
            <a:r>
              <a:rPr sz="1100" dirty="0">
                <a:latin typeface="+mj-lt"/>
              </a:rPr>
              <a:t> 3. </a:t>
            </a:r>
            <a:r>
              <a:rPr lang="en-GB" sz="1100" dirty="0">
                <a:latin typeface="+mj-lt"/>
              </a:rPr>
              <a:t>Bhatt et al. </a:t>
            </a:r>
            <a:r>
              <a:rPr sz="1100" dirty="0">
                <a:latin typeface="+mj-lt"/>
              </a:rPr>
              <a:t>JAMA 2010;304:1350</a:t>
            </a:r>
            <a:r>
              <a:rPr lang="en-GB" sz="1100" dirty="0">
                <a:latin typeface="+mj-lt"/>
              </a:rPr>
              <a:t>–</a:t>
            </a:r>
            <a:r>
              <a:rPr sz="1100" dirty="0">
                <a:latin typeface="+mj-lt"/>
              </a:rPr>
              <a:t>1357</a:t>
            </a:r>
            <a:r>
              <a:rPr lang="en-GB" sz="1100" dirty="0">
                <a:latin typeface="+mj-lt"/>
              </a:rPr>
              <a:t>.</a:t>
            </a:r>
            <a:r>
              <a:rPr sz="1100" dirty="0">
                <a:latin typeface="+mj-lt"/>
              </a:rPr>
              <a:t> </a:t>
            </a:r>
            <a:endParaRPr sz="1100" dirty="0">
              <a:solidFill>
                <a:srgbClr val="A7A7A7"/>
              </a:solidFill>
              <a:latin typeface="+mj-lt"/>
            </a:endParaRPr>
          </a:p>
          <a:p>
            <a:pPr>
              <a:defRPr sz="1000">
                <a:solidFill>
                  <a:srgbClr val="535353"/>
                </a:solidFill>
                <a:latin typeface="+mn-lt"/>
                <a:ea typeface="+mn-ea"/>
                <a:cs typeface="+mn-cs"/>
                <a:sym typeface="Arial"/>
              </a:defRPr>
            </a:pPr>
            <a:r>
              <a:rPr lang="en-GB" sz="1100" dirty="0">
                <a:latin typeface="+mj-lt"/>
              </a:rPr>
              <a:t>4</a:t>
            </a:r>
            <a:r>
              <a:rPr sz="1100" dirty="0">
                <a:latin typeface="+mj-lt"/>
              </a:rPr>
              <a:t>. </a:t>
            </a:r>
            <a:r>
              <a:rPr lang="en-GB" sz="1100" dirty="0">
                <a:latin typeface="+mj-lt"/>
              </a:rPr>
              <a:t>Go et al. </a:t>
            </a:r>
            <a:r>
              <a:rPr sz="1100" dirty="0">
                <a:latin typeface="+mj-lt"/>
              </a:rPr>
              <a:t>N </a:t>
            </a:r>
            <a:r>
              <a:rPr sz="1100" dirty="0" err="1">
                <a:latin typeface="+mj-lt"/>
              </a:rPr>
              <a:t>Engl</a:t>
            </a:r>
            <a:r>
              <a:rPr sz="1100" dirty="0">
                <a:latin typeface="+mj-lt"/>
              </a:rPr>
              <a:t> J Med 2004;351:1296</a:t>
            </a:r>
            <a:r>
              <a:rPr lang="en-GB" sz="1100" dirty="0">
                <a:latin typeface="+mj-lt"/>
              </a:rPr>
              <a:t>–</a:t>
            </a:r>
            <a:r>
              <a:rPr sz="1100" dirty="0">
                <a:latin typeface="+mj-lt"/>
              </a:rPr>
              <a:t>1305</a:t>
            </a:r>
            <a:r>
              <a:rPr lang="en-GB" sz="1100" dirty="0">
                <a:latin typeface="+mj-lt"/>
              </a:rPr>
              <a:t>. 5</a:t>
            </a:r>
            <a:r>
              <a:rPr sz="1100" dirty="0">
                <a:latin typeface="+mj-lt"/>
              </a:rPr>
              <a:t>. </a:t>
            </a:r>
            <a:r>
              <a:rPr lang="en-GB" sz="1100" dirty="0">
                <a:latin typeface="+mj-lt"/>
              </a:rPr>
              <a:t>Grundy et al. </a:t>
            </a:r>
            <a:r>
              <a:rPr sz="1100" dirty="0">
                <a:latin typeface="+mj-lt"/>
              </a:rPr>
              <a:t>J Am </a:t>
            </a:r>
            <a:r>
              <a:rPr sz="1100" dirty="0" err="1">
                <a:latin typeface="+mj-lt"/>
              </a:rPr>
              <a:t>Coll</a:t>
            </a:r>
            <a:r>
              <a:rPr sz="1100" dirty="0">
                <a:latin typeface="+mj-lt"/>
              </a:rPr>
              <a:t> </a:t>
            </a:r>
            <a:r>
              <a:rPr sz="1100" dirty="0" err="1">
                <a:latin typeface="+mj-lt"/>
              </a:rPr>
              <a:t>Cardiol</a:t>
            </a:r>
            <a:r>
              <a:rPr lang="en-GB" sz="1100" dirty="0">
                <a:latin typeface="+mj-lt"/>
              </a:rPr>
              <a:t> </a:t>
            </a:r>
            <a:r>
              <a:rPr sz="1100" dirty="0">
                <a:latin typeface="+mj-lt"/>
              </a:rPr>
              <a:t>1999;34:1348</a:t>
            </a:r>
            <a:r>
              <a:rPr lang="en-GB" sz="1100" dirty="0">
                <a:latin typeface="+mj-lt"/>
              </a:rPr>
              <a:t>–13</a:t>
            </a:r>
            <a:r>
              <a:rPr sz="1100" dirty="0">
                <a:latin typeface="+mj-lt"/>
              </a:rPr>
              <a:t>59.</a:t>
            </a:r>
          </a:p>
        </p:txBody>
      </p:sp>
      <p:sp>
        <p:nvSpPr>
          <p:cNvPr id="1426" name="Shape 1426"/>
          <p:cNvSpPr/>
          <p:nvPr/>
        </p:nvSpPr>
        <p:spPr>
          <a:xfrm flipH="1">
            <a:off x="5416684" y="4482251"/>
            <a:ext cx="1354480" cy="2"/>
          </a:xfrm>
          <a:prstGeom prst="line">
            <a:avLst/>
          </a:prstGeom>
          <a:ln w="50800">
            <a:solidFill>
              <a:srgbClr val="604A7B">
                <a:alpha val="60000"/>
              </a:srgbClr>
            </a:solidFill>
            <a:tailEnd type="triangle"/>
          </a:ln>
        </p:spPr>
        <p:txBody>
          <a:bodyPr lIns="41021" tIns="41021" rIns="41021" bIns="41021"/>
          <a:lstStyle/>
          <a:p>
            <a:endParaRPr dirty="0">
              <a:latin typeface="+mj-lt"/>
            </a:endParaRPr>
          </a:p>
        </p:txBody>
      </p:sp>
      <p:sp>
        <p:nvSpPr>
          <p:cNvPr id="1427" name="Shape 1427"/>
          <p:cNvSpPr/>
          <p:nvPr/>
        </p:nvSpPr>
        <p:spPr>
          <a:xfrm flipH="1" flipV="1">
            <a:off x="5365886" y="4974695"/>
            <a:ext cx="1250086" cy="112575"/>
          </a:xfrm>
          <a:prstGeom prst="line">
            <a:avLst/>
          </a:prstGeom>
          <a:ln w="50800">
            <a:solidFill>
              <a:srgbClr val="604A7B">
                <a:alpha val="60000"/>
              </a:srgbClr>
            </a:solidFill>
            <a:tailEnd type="triangle"/>
          </a:ln>
        </p:spPr>
        <p:txBody>
          <a:bodyPr lIns="41021" tIns="41021" rIns="41021" bIns="41021"/>
          <a:lstStyle/>
          <a:p>
            <a:endParaRPr dirty="0">
              <a:latin typeface="+mj-lt"/>
            </a:endParaRPr>
          </a:p>
        </p:txBody>
      </p:sp>
      <p:sp>
        <p:nvSpPr>
          <p:cNvPr id="1428" name="Shape 1428"/>
          <p:cNvSpPr/>
          <p:nvPr/>
        </p:nvSpPr>
        <p:spPr>
          <a:xfrm flipH="1">
            <a:off x="5353185" y="3744927"/>
            <a:ext cx="1272528" cy="354206"/>
          </a:xfrm>
          <a:prstGeom prst="line">
            <a:avLst/>
          </a:prstGeom>
          <a:ln w="50800">
            <a:solidFill>
              <a:srgbClr val="604A7B">
                <a:alpha val="60000"/>
              </a:srgbClr>
            </a:solidFill>
            <a:tailEnd type="triangle"/>
          </a:ln>
        </p:spPr>
        <p:txBody>
          <a:bodyPr lIns="41021" tIns="41021" rIns="41021" bIns="41021"/>
          <a:lstStyle/>
          <a:p>
            <a:endParaRPr dirty="0">
              <a:latin typeface="+mj-lt"/>
            </a:endParaRPr>
          </a:p>
        </p:txBody>
      </p:sp>
      <p:sp>
        <p:nvSpPr>
          <p:cNvPr id="1429" name="Shape 1429"/>
          <p:cNvSpPr/>
          <p:nvPr/>
        </p:nvSpPr>
        <p:spPr>
          <a:xfrm flipH="1">
            <a:off x="5151522" y="3116604"/>
            <a:ext cx="1469837" cy="622245"/>
          </a:xfrm>
          <a:prstGeom prst="line">
            <a:avLst/>
          </a:prstGeom>
          <a:ln w="50800">
            <a:solidFill>
              <a:srgbClr val="604A7B">
                <a:alpha val="60000"/>
              </a:srgbClr>
            </a:solidFill>
            <a:tailEnd type="triangle"/>
          </a:ln>
        </p:spPr>
        <p:txBody>
          <a:bodyPr lIns="41021" tIns="41021" rIns="41021" bIns="41021"/>
          <a:lstStyle/>
          <a:p>
            <a:endParaRPr dirty="0">
              <a:latin typeface="+mj-lt"/>
            </a:endParaRPr>
          </a:p>
        </p:txBody>
      </p:sp>
      <p:sp>
        <p:nvSpPr>
          <p:cNvPr id="1430" name="Shape 1430"/>
          <p:cNvSpPr/>
          <p:nvPr/>
        </p:nvSpPr>
        <p:spPr>
          <a:xfrm>
            <a:off x="3803028" y="3720591"/>
            <a:ext cx="1537949" cy="1517785"/>
          </a:xfrm>
          <a:prstGeom prst="ellipse">
            <a:avLst/>
          </a:prstGeom>
          <a:solidFill>
            <a:schemeClr val="accent1">
              <a:satOff val="-4409"/>
              <a:lumOff val="-10509"/>
            </a:schemeClr>
          </a:solidFill>
          <a:ln w="12700">
            <a:miter lim="400000"/>
          </a:ln>
        </p:spPr>
        <p:txBody>
          <a:bodyPr lIns="41021" tIns="41021" rIns="41021" bIns="41021" anchor="ctr"/>
          <a:lstStyle/>
          <a:p>
            <a:pPr algn="ctr" defTabSz="907500">
              <a:lnSpc>
                <a:spcPct val="90000"/>
              </a:lnSpc>
              <a:spcBef>
                <a:spcPts val="1346"/>
              </a:spcBef>
              <a:defRPr sz="3600">
                <a:latin typeface="Helvetica Light"/>
                <a:ea typeface="Helvetica Light"/>
                <a:cs typeface="Helvetica Light"/>
                <a:sym typeface="Helvetica Light"/>
              </a:defRPr>
            </a:pPr>
            <a:endParaRPr dirty="0">
              <a:latin typeface="+mj-lt"/>
            </a:endParaRPr>
          </a:p>
        </p:txBody>
      </p:sp>
      <p:sp>
        <p:nvSpPr>
          <p:cNvPr id="1431" name="Shape 1431"/>
          <p:cNvSpPr/>
          <p:nvPr/>
        </p:nvSpPr>
        <p:spPr>
          <a:xfrm>
            <a:off x="3684700" y="3988644"/>
            <a:ext cx="1774603" cy="937729"/>
          </a:xfrm>
          <a:prstGeom prst="rect">
            <a:avLst/>
          </a:prstGeom>
          <a:ln w="12700">
            <a:miter lim="400000"/>
          </a:ln>
          <a:extLst>
            <a:ext uri="{C572A759-6A51-4108-AA02-DFA0A04FC94B}">
              <ma14:wrappingTextBoxFlag xmlns:ma14="http://schemas.microsoft.com/office/mac/drawingml/2011/main" xmlns="" val="1"/>
            </a:ext>
          </a:extLst>
        </p:spPr>
        <p:txBody>
          <a:bodyPr lIns="190010" tIns="190010" rIns="190010" bIns="190010" anchor="ctr">
            <a:spAutoFit/>
          </a:bodyPr>
          <a:lstStyle>
            <a:lvl1pPr algn="ctr" defTabSz="1011417">
              <a:spcBef>
                <a:spcPts val="700"/>
              </a:spcBef>
              <a:defRPr>
                <a:solidFill>
                  <a:srgbClr val="FFFFFF"/>
                </a:solidFill>
                <a:latin typeface="+mn-lt"/>
                <a:ea typeface="+mn-ea"/>
                <a:cs typeface="+mn-cs"/>
                <a:sym typeface="Arial"/>
              </a:defRPr>
            </a:lvl1pPr>
          </a:lstStyle>
          <a:p>
            <a:r>
              <a:rPr dirty="0">
                <a:latin typeface="+mj-lt"/>
              </a:rPr>
              <a:t>Increased CV risk</a:t>
            </a:r>
          </a:p>
        </p:txBody>
      </p:sp>
      <p:sp>
        <p:nvSpPr>
          <p:cNvPr id="1432" name="Shape 1432"/>
          <p:cNvSpPr/>
          <p:nvPr/>
        </p:nvSpPr>
        <p:spPr>
          <a:xfrm>
            <a:off x="4572001" y="3014797"/>
            <a:ext cx="1" cy="687906"/>
          </a:xfrm>
          <a:prstGeom prst="line">
            <a:avLst/>
          </a:prstGeom>
          <a:ln w="63500">
            <a:solidFill>
              <a:schemeClr val="accent1">
                <a:satOff val="-4409"/>
                <a:lumOff val="-10509"/>
              </a:schemeClr>
            </a:solidFill>
            <a:tailEnd type="triangle"/>
          </a:ln>
        </p:spPr>
        <p:txBody>
          <a:bodyPr lIns="41021" tIns="41021" rIns="41021" bIns="41021"/>
          <a:lstStyle/>
          <a:p>
            <a:endParaRPr dirty="0">
              <a:latin typeface="+mj-lt"/>
            </a:endParaRPr>
          </a:p>
        </p:txBody>
      </p:sp>
      <p:sp>
        <p:nvSpPr>
          <p:cNvPr id="1433" name="Shape 1433"/>
          <p:cNvSpPr/>
          <p:nvPr/>
        </p:nvSpPr>
        <p:spPr>
          <a:xfrm>
            <a:off x="2360160" y="4517814"/>
            <a:ext cx="1354480" cy="1"/>
          </a:xfrm>
          <a:prstGeom prst="line">
            <a:avLst/>
          </a:prstGeom>
          <a:ln w="50800">
            <a:solidFill>
              <a:srgbClr val="604A7B">
                <a:alpha val="60000"/>
              </a:srgbClr>
            </a:solidFill>
            <a:tailEnd type="triangle"/>
          </a:ln>
        </p:spPr>
        <p:txBody>
          <a:bodyPr lIns="41021" tIns="41021" rIns="41021" bIns="41021"/>
          <a:lstStyle/>
          <a:p>
            <a:endParaRPr dirty="0">
              <a:latin typeface="+mj-lt"/>
            </a:endParaRPr>
          </a:p>
        </p:txBody>
      </p:sp>
      <p:sp>
        <p:nvSpPr>
          <p:cNvPr id="1434" name="Shape 1434"/>
          <p:cNvSpPr/>
          <p:nvPr/>
        </p:nvSpPr>
        <p:spPr>
          <a:xfrm flipV="1">
            <a:off x="2456665" y="4983709"/>
            <a:ext cx="1334379" cy="370434"/>
          </a:xfrm>
          <a:prstGeom prst="line">
            <a:avLst/>
          </a:prstGeom>
          <a:ln w="50800">
            <a:solidFill>
              <a:srgbClr val="604A7B">
                <a:alpha val="60000"/>
              </a:srgbClr>
            </a:solidFill>
            <a:tailEnd type="triangle"/>
          </a:ln>
        </p:spPr>
        <p:txBody>
          <a:bodyPr lIns="41021" tIns="41021" rIns="41021" bIns="41021"/>
          <a:lstStyle/>
          <a:p>
            <a:endParaRPr dirty="0">
              <a:latin typeface="+mj-lt"/>
            </a:endParaRPr>
          </a:p>
        </p:txBody>
      </p:sp>
      <p:sp>
        <p:nvSpPr>
          <p:cNvPr id="1435" name="Shape 1435"/>
          <p:cNvSpPr/>
          <p:nvPr/>
        </p:nvSpPr>
        <p:spPr>
          <a:xfrm>
            <a:off x="2512673" y="3469178"/>
            <a:ext cx="1278142" cy="665515"/>
          </a:xfrm>
          <a:prstGeom prst="line">
            <a:avLst/>
          </a:prstGeom>
          <a:ln w="50800">
            <a:solidFill>
              <a:srgbClr val="604A7B">
                <a:alpha val="60000"/>
              </a:srgbClr>
            </a:solidFill>
            <a:tailEnd type="triangle"/>
          </a:ln>
        </p:spPr>
        <p:txBody>
          <a:bodyPr lIns="41021" tIns="41021" rIns="41021" bIns="41021"/>
          <a:lstStyle/>
          <a:p>
            <a:endParaRPr dirty="0">
              <a:latin typeface="+mj-lt"/>
            </a:endParaRPr>
          </a:p>
        </p:txBody>
      </p:sp>
      <p:sp>
        <p:nvSpPr>
          <p:cNvPr id="1436" name="Shape 1436"/>
          <p:cNvSpPr/>
          <p:nvPr/>
        </p:nvSpPr>
        <p:spPr>
          <a:xfrm>
            <a:off x="2639828" y="2877761"/>
            <a:ext cx="1340593" cy="861086"/>
          </a:xfrm>
          <a:prstGeom prst="line">
            <a:avLst/>
          </a:prstGeom>
          <a:ln w="50800">
            <a:solidFill>
              <a:srgbClr val="604A7B">
                <a:alpha val="60000"/>
              </a:srgbClr>
            </a:solidFill>
            <a:tailEnd type="triangle"/>
          </a:ln>
        </p:spPr>
        <p:txBody>
          <a:bodyPr lIns="41021" tIns="41021" rIns="41021" bIns="41021"/>
          <a:lstStyle/>
          <a:p>
            <a:endParaRPr dirty="0">
              <a:latin typeface="+mj-lt"/>
            </a:endParaRPr>
          </a:p>
        </p:txBody>
      </p:sp>
      <p:sp>
        <p:nvSpPr>
          <p:cNvPr id="1437" name="Shape 1437"/>
          <p:cNvSpPr/>
          <p:nvPr/>
        </p:nvSpPr>
        <p:spPr>
          <a:xfrm>
            <a:off x="469068" y="3888254"/>
            <a:ext cx="2316928" cy="922766"/>
          </a:xfrm>
          <a:prstGeom prst="rect">
            <a:avLst/>
          </a:prstGeom>
          <a:solidFill>
            <a:srgbClr val="604A7B"/>
          </a:solidFill>
          <a:ln w="12700">
            <a:miter lim="400000"/>
          </a:ln>
          <a:extLst>
            <a:ext uri="{C572A759-6A51-4108-AA02-DFA0A04FC94B}">
              <ma14:wrappingTextBoxFlag xmlns:ma14="http://schemas.microsoft.com/office/mac/drawingml/2011/main" xmlns="" val="1"/>
            </a:ext>
          </a:extLst>
        </p:spPr>
        <p:txBody>
          <a:bodyPr lIns="91161" tIns="91161" rIns="91161" bIns="91161" anchor="ctr">
            <a:spAutoFit/>
          </a:bodyPr>
          <a:lstStyle/>
          <a:p>
            <a:pPr algn="ctr" defTabSz="737344">
              <a:spcBef>
                <a:spcPts val="449"/>
              </a:spcBef>
              <a:defRPr sz="1600">
                <a:solidFill>
                  <a:srgbClr val="FFFFFF"/>
                </a:solidFill>
                <a:latin typeface="+mn-lt"/>
                <a:ea typeface="+mn-ea"/>
                <a:cs typeface="+mn-cs"/>
                <a:sym typeface="Arial"/>
              </a:defRPr>
            </a:pPr>
            <a:r>
              <a:rPr dirty="0">
                <a:latin typeface="+mj-lt"/>
              </a:rPr>
              <a:t>Prior CV </a:t>
            </a:r>
            <a:br>
              <a:rPr dirty="0">
                <a:latin typeface="+mj-lt"/>
              </a:rPr>
            </a:br>
            <a:r>
              <a:rPr dirty="0">
                <a:latin typeface="+mj-lt"/>
              </a:rPr>
              <a:t>event/manifest atherosclerosis</a:t>
            </a:r>
            <a:r>
              <a:rPr baseline="29957" dirty="0">
                <a:latin typeface="+mj-lt"/>
              </a:rPr>
              <a:t>3</a:t>
            </a:r>
          </a:p>
        </p:txBody>
      </p:sp>
      <p:sp>
        <p:nvSpPr>
          <p:cNvPr id="1438" name="Shape 1438"/>
          <p:cNvSpPr/>
          <p:nvPr/>
        </p:nvSpPr>
        <p:spPr>
          <a:xfrm>
            <a:off x="461431" y="3152542"/>
            <a:ext cx="2332202" cy="676545"/>
          </a:xfrm>
          <a:prstGeom prst="rect">
            <a:avLst/>
          </a:prstGeom>
          <a:solidFill>
            <a:srgbClr val="604A7B"/>
          </a:solidFill>
          <a:ln w="12700">
            <a:miter lim="400000"/>
          </a:ln>
          <a:extLst>
            <a:ext uri="{C572A759-6A51-4108-AA02-DFA0A04FC94B}">
              <ma14:wrappingTextBoxFlag xmlns:ma14="http://schemas.microsoft.com/office/mac/drawingml/2011/main" xmlns="" val="1"/>
            </a:ext>
          </a:extLst>
        </p:spPr>
        <p:txBody>
          <a:bodyPr lIns="91161" tIns="91161" rIns="91161" bIns="91161" anchor="ctr">
            <a:spAutoFit/>
          </a:bodyPr>
          <a:lstStyle/>
          <a:p>
            <a:pPr algn="ctr" defTabSz="737344">
              <a:spcBef>
                <a:spcPts val="628"/>
              </a:spcBef>
              <a:defRPr sz="1600">
                <a:solidFill>
                  <a:srgbClr val="FFFFFF"/>
                </a:solidFill>
                <a:latin typeface="+mn-lt"/>
                <a:ea typeface="+mn-ea"/>
                <a:cs typeface="+mn-cs"/>
                <a:sym typeface="Arial"/>
              </a:defRPr>
            </a:pPr>
            <a:r>
              <a:rPr dirty="0">
                <a:latin typeface="+mj-lt"/>
              </a:rPr>
              <a:t>Smoking, physical inactivity</a:t>
            </a:r>
            <a:r>
              <a:rPr baseline="29374" dirty="0">
                <a:latin typeface="+mj-lt"/>
              </a:rPr>
              <a:t>1</a:t>
            </a:r>
          </a:p>
        </p:txBody>
      </p:sp>
      <p:sp>
        <p:nvSpPr>
          <p:cNvPr id="1439" name="Shape 1439"/>
          <p:cNvSpPr/>
          <p:nvPr/>
        </p:nvSpPr>
        <p:spPr>
          <a:xfrm>
            <a:off x="463826" y="2725615"/>
            <a:ext cx="2316928" cy="430324"/>
          </a:xfrm>
          <a:prstGeom prst="rect">
            <a:avLst/>
          </a:prstGeom>
          <a:solidFill>
            <a:srgbClr val="604A7B"/>
          </a:solidFill>
          <a:ln w="12700">
            <a:miter lim="400000"/>
          </a:ln>
          <a:extLst>
            <a:ext uri="{C572A759-6A51-4108-AA02-DFA0A04FC94B}">
              <ma14:wrappingTextBoxFlag xmlns:ma14="http://schemas.microsoft.com/office/mac/drawingml/2011/main" xmlns="" val="1"/>
            </a:ext>
          </a:extLst>
        </p:spPr>
        <p:txBody>
          <a:bodyPr lIns="91161" tIns="91161" rIns="91161" bIns="91161" anchor="ctr">
            <a:spAutoFit/>
          </a:bodyPr>
          <a:lstStyle/>
          <a:p>
            <a:pPr algn="ctr" defTabSz="737344">
              <a:spcBef>
                <a:spcPts val="628"/>
              </a:spcBef>
              <a:defRPr sz="1600">
                <a:solidFill>
                  <a:srgbClr val="FFFFFF"/>
                </a:solidFill>
                <a:latin typeface="+mn-lt"/>
                <a:ea typeface="+mn-ea"/>
                <a:cs typeface="+mn-cs"/>
                <a:sym typeface="Arial"/>
              </a:defRPr>
            </a:pPr>
            <a:r>
              <a:rPr dirty="0">
                <a:latin typeface="+mj-lt"/>
              </a:rPr>
              <a:t>Hypertension</a:t>
            </a:r>
            <a:r>
              <a:rPr baseline="29374" dirty="0">
                <a:latin typeface="+mj-lt"/>
              </a:rPr>
              <a:t>1</a:t>
            </a:r>
          </a:p>
        </p:txBody>
      </p:sp>
      <p:sp>
        <p:nvSpPr>
          <p:cNvPr id="1440" name="Shape 1440"/>
          <p:cNvSpPr/>
          <p:nvPr/>
        </p:nvSpPr>
        <p:spPr>
          <a:xfrm>
            <a:off x="467403" y="4881929"/>
            <a:ext cx="2320258" cy="922766"/>
          </a:xfrm>
          <a:prstGeom prst="rect">
            <a:avLst/>
          </a:prstGeom>
          <a:solidFill>
            <a:srgbClr val="604A7B"/>
          </a:solidFill>
          <a:ln w="12700">
            <a:miter lim="400000"/>
          </a:ln>
          <a:extLst>
            <a:ext uri="{C572A759-6A51-4108-AA02-DFA0A04FC94B}">
              <ma14:wrappingTextBoxFlag xmlns:ma14="http://schemas.microsoft.com/office/mac/drawingml/2011/main" xmlns="" val="1"/>
            </a:ext>
          </a:extLst>
        </p:spPr>
        <p:txBody>
          <a:bodyPr lIns="91161" tIns="91161" rIns="91161" bIns="91161" anchor="ctr">
            <a:spAutoFit/>
          </a:bodyPr>
          <a:lstStyle/>
          <a:p>
            <a:pPr algn="ctr" defTabSz="737344">
              <a:spcBef>
                <a:spcPts val="449"/>
              </a:spcBef>
              <a:defRPr sz="1600">
                <a:solidFill>
                  <a:srgbClr val="FFFFFF"/>
                </a:solidFill>
                <a:latin typeface="+mn-lt"/>
                <a:ea typeface="+mn-ea"/>
                <a:cs typeface="+mn-cs"/>
                <a:sym typeface="Arial"/>
              </a:defRPr>
            </a:pPr>
            <a:r>
              <a:rPr dirty="0">
                <a:latin typeface="+mj-lt"/>
              </a:rPr>
              <a:t>Age, ethnicity, gender, family history/genetic variations</a:t>
            </a:r>
            <a:r>
              <a:rPr baseline="29957" dirty="0">
                <a:latin typeface="+mj-lt"/>
              </a:rPr>
              <a:t>1</a:t>
            </a:r>
          </a:p>
        </p:txBody>
      </p:sp>
      <p:sp>
        <p:nvSpPr>
          <p:cNvPr id="1441" name="Shape 1441"/>
          <p:cNvSpPr/>
          <p:nvPr/>
        </p:nvSpPr>
        <p:spPr>
          <a:xfrm>
            <a:off x="6350367" y="4832092"/>
            <a:ext cx="2316928" cy="430324"/>
          </a:xfrm>
          <a:prstGeom prst="rect">
            <a:avLst/>
          </a:prstGeom>
          <a:solidFill>
            <a:srgbClr val="604A7B"/>
          </a:solidFill>
          <a:ln w="12700">
            <a:miter lim="400000"/>
          </a:ln>
          <a:extLst>
            <a:ext uri="{C572A759-6A51-4108-AA02-DFA0A04FC94B}">
              <ma14:wrappingTextBoxFlag xmlns:ma14="http://schemas.microsoft.com/office/mac/drawingml/2011/main" xmlns="" val="1"/>
            </a:ext>
          </a:extLst>
        </p:spPr>
        <p:txBody>
          <a:bodyPr lIns="91161" tIns="91161" rIns="91161" bIns="91161" anchor="ctr">
            <a:spAutoFit/>
          </a:bodyPr>
          <a:lstStyle/>
          <a:p>
            <a:pPr algn="ctr" defTabSz="737344">
              <a:spcBef>
                <a:spcPts val="628"/>
              </a:spcBef>
              <a:defRPr sz="1600">
                <a:solidFill>
                  <a:srgbClr val="FFFFFF"/>
                </a:solidFill>
                <a:latin typeface="+mn-lt"/>
                <a:ea typeface="+mn-ea"/>
                <a:cs typeface="+mn-cs"/>
                <a:sym typeface="Arial"/>
              </a:defRPr>
            </a:pPr>
            <a:r>
              <a:rPr dirty="0">
                <a:latin typeface="+mj-lt"/>
              </a:rPr>
              <a:t>Obesity</a:t>
            </a:r>
            <a:r>
              <a:rPr baseline="29374" dirty="0">
                <a:latin typeface="+mj-lt"/>
              </a:rPr>
              <a:t>1</a:t>
            </a:r>
          </a:p>
        </p:txBody>
      </p:sp>
      <p:sp>
        <p:nvSpPr>
          <p:cNvPr id="1442" name="Shape 1442"/>
          <p:cNvSpPr/>
          <p:nvPr/>
        </p:nvSpPr>
        <p:spPr>
          <a:xfrm>
            <a:off x="6350367" y="3553387"/>
            <a:ext cx="2316928" cy="430324"/>
          </a:xfrm>
          <a:prstGeom prst="rect">
            <a:avLst/>
          </a:prstGeom>
          <a:solidFill>
            <a:srgbClr val="604A7B"/>
          </a:solidFill>
          <a:ln w="12700">
            <a:miter lim="400000"/>
          </a:ln>
          <a:extLst>
            <a:ext uri="{C572A759-6A51-4108-AA02-DFA0A04FC94B}">
              <ma14:wrappingTextBoxFlag xmlns:ma14="http://schemas.microsoft.com/office/mac/drawingml/2011/main" xmlns="" val="1"/>
            </a:ext>
          </a:extLst>
        </p:spPr>
        <p:txBody>
          <a:bodyPr lIns="91161" tIns="91161" rIns="91161" bIns="91161" anchor="ctr">
            <a:spAutoFit/>
          </a:bodyPr>
          <a:lstStyle/>
          <a:p>
            <a:pPr algn="ctr" defTabSz="737344">
              <a:spcBef>
                <a:spcPts val="628"/>
              </a:spcBef>
              <a:defRPr sz="1600">
                <a:solidFill>
                  <a:srgbClr val="FFFFFF"/>
                </a:solidFill>
                <a:latin typeface="+mn-lt"/>
                <a:ea typeface="+mn-ea"/>
                <a:cs typeface="+mn-cs"/>
                <a:sym typeface="Arial"/>
              </a:defRPr>
            </a:pPr>
            <a:r>
              <a:rPr dirty="0">
                <a:latin typeface="+mj-lt"/>
              </a:rPr>
              <a:t>Type 2 diabetes</a:t>
            </a:r>
            <a:r>
              <a:rPr baseline="29374" dirty="0">
                <a:latin typeface="+mj-lt"/>
              </a:rPr>
              <a:t>1</a:t>
            </a:r>
          </a:p>
        </p:txBody>
      </p:sp>
      <p:sp>
        <p:nvSpPr>
          <p:cNvPr id="1443" name="Shape 1443"/>
          <p:cNvSpPr/>
          <p:nvPr/>
        </p:nvSpPr>
        <p:spPr>
          <a:xfrm>
            <a:off x="6341542" y="4069630"/>
            <a:ext cx="2316929" cy="430324"/>
          </a:xfrm>
          <a:prstGeom prst="rect">
            <a:avLst/>
          </a:prstGeom>
          <a:solidFill>
            <a:srgbClr val="604A7B"/>
          </a:solidFill>
          <a:ln w="12700">
            <a:miter lim="400000"/>
          </a:ln>
          <a:extLst>
            <a:ext uri="{C572A759-6A51-4108-AA02-DFA0A04FC94B}">
              <ma14:wrappingTextBoxFlag xmlns:ma14="http://schemas.microsoft.com/office/mac/drawingml/2011/main" xmlns="" val="1"/>
            </a:ext>
          </a:extLst>
        </p:spPr>
        <p:txBody>
          <a:bodyPr lIns="91161" tIns="91161" rIns="91161" bIns="91161" anchor="ctr">
            <a:spAutoFit/>
          </a:bodyPr>
          <a:lstStyle/>
          <a:p>
            <a:pPr algn="ctr" defTabSz="737344">
              <a:spcBef>
                <a:spcPts val="539"/>
              </a:spcBef>
              <a:defRPr sz="1600">
                <a:solidFill>
                  <a:srgbClr val="FFFFFF"/>
                </a:solidFill>
                <a:latin typeface="+mn-lt"/>
                <a:ea typeface="+mn-ea"/>
                <a:cs typeface="+mn-cs"/>
                <a:sym typeface="Arial"/>
              </a:defRPr>
            </a:pPr>
            <a:r>
              <a:rPr lang="en-GB" dirty="0">
                <a:latin typeface="+mj-lt"/>
              </a:rPr>
              <a:t>C</a:t>
            </a:r>
            <a:r>
              <a:rPr dirty="0" err="1">
                <a:latin typeface="+mj-lt"/>
              </a:rPr>
              <a:t>hronic</a:t>
            </a:r>
            <a:r>
              <a:rPr dirty="0">
                <a:latin typeface="+mj-lt"/>
              </a:rPr>
              <a:t> kidney disease</a:t>
            </a:r>
            <a:r>
              <a:rPr lang="en-GB" baseline="29666" dirty="0">
                <a:latin typeface="+mj-lt"/>
              </a:rPr>
              <a:t>4</a:t>
            </a:r>
            <a:endParaRPr baseline="29666" dirty="0">
              <a:latin typeface="+mj-lt"/>
            </a:endParaRPr>
          </a:p>
        </p:txBody>
      </p:sp>
      <p:sp>
        <p:nvSpPr>
          <p:cNvPr id="1444" name="Shape 1444"/>
          <p:cNvSpPr/>
          <p:nvPr/>
        </p:nvSpPr>
        <p:spPr>
          <a:xfrm>
            <a:off x="6348668" y="3015637"/>
            <a:ext cx="2307255" cy="430324"/>
          </a:xfrm>
          <a:prstGeom prst="rect">
            <a:avLst/>
          </a:prstGeom>
          <a:solidFill>
            <a:srgbClr val="604A7B"/>
          </a:solidFill>
          <a:ln w="12700">
            <a:miter lim="400000"/>
          </a:ln>
          <a:extLst>
            <a:ext uri="{C572A759-6A51-4108-AA02-DFA0A04FC94B}">
              <ma14:wrappingTextBoxFlag xmlns:ma14="http://schemas.microsoft.com/office/mac/drawingml/2011/main" xmlns="" val="1"/>
            </a:ext>
          </a:extLst>
        </p:spPr>
        <p:txBody>
          <a:bodyPr lIns="91161" tIns="91161" rIns="91161" bIns="91161" anchor="ctr">
            <a:spAutoFit/>
          </a:bodyPr>
          <a:lstStyle/>
          <a:p>
            <a:pPr algn="ctr" defTabSz="737344">
              <a:spcBef>
                <a:spcPts val="628"/>
              </a:spcBef>
              <a:defRPr sz="1600">
                <a:solidFill>
                  <a:srgbClr val="FFFFFF"/>
                </a:solidFill>
                <a:latin typeface="+mn-lt"/>
                <a:ea typeface="+mn-ea"/>
                <a:cs typeface="+mn-cs"/>
                <a:sym typeface="Arial"/>
              </a:defRPr>
            </a:pPr>
            <a:r>
              <a:rPr dirty="0">
                <a:latin typeface="+mj-lt"/>
              </a:rPr>
              <a:t>Metabolic syndrome</a:t>
            </a:r>
            <a:r>
              <a:rPr baseline="29374" dirty="0">
                <a:latin typeface="+mj-lt"/>
              </a:rPr>
              <a:t>2</a:t>
            </a:r>
          </a:p>
        </p:txBody>
      </p:sp>
      <p:sp>
        <p:nvSpPr>
          <p:cNvPr id="1445" name="Shape 1445"/>
          <p:cNvSpPr/>
          <p:nvPr/>
        </p:nvSpPr>
        <p:spPr>
          <a:xfrm>
            <a:off x="3457119" y="2438118"/>
            <a:ext cx="2229766" cy="661156"/>
          </a:xfrm>
          <a:prstGeom prst="rect">
            <a:avLst/>
          </a:prstGeom>
          <a:solidFill>
            <a:schemeClr val="accent1">
              <a:satOff val="-4409"/>
              <a:lumOff val="-10509"/>
            </a:schemeClr>
          </a:solidFill>
          <a:ln w="12700">
            <a:miter lim="400000"/>
          </a:ln>
          <a:extLst>
            <a:ext uri="{C572A759-6A51-4108-AA02-DFA0A04FC94B}">
              <ma14:wrappingTextBoxFlag xmlns:ma14="http://schemas.microsoft.com/office/mac/drawingml/2011/main" xmlns="" val="1"/>
            </a:ext>
          </a:extLst>
        </p:spPr>
        <p:txBody>
          <a:bodyPr lIns="91161" tIns="91161" rIns="91161" bIns="91161" anchor="ctr">
            <a:spAutoFit/>
          </a:bodyPr>
          <a:lstStyle/>
          <a:p>
            <a:pPr algn="ctr" defTabSz="1134374">
              <a:spcBef>
                <a:spcPts val="718"/>
              </a:spcBef>
              <a:defRPr sz="1600">
                <a:solidFill>
                  <a:srgbClr val="FFFFFF"/>
                </a:solidFill>
                <a:latin typeface="+mn-lt"/>
                <a:ea typeface="+mn-ea"/>
                <a:cs typeface="+mn-cs"/>
                <a:sym typeface="Arial"/>
              </a:defRPr>
            </a:pPr>
            <a:r>
              <a:rPr b="1" dirty="0">
                <a:latin typeface="+mj-lt"/>
              </a:rPr>
              <a:t>Lipid disorders</a:t>
            </a:r>
            <a:r>
              <a:rPr baseline="29857" dirty="0">
                <a:latin typeface="+mj-lt"/>
              </a:rPr>
              <a:t>1</a:t>
            </a:r>
            <a:endParaRPr lang="en-US" baseline="29857" dirty="0">
              <a:latin typeface="+mj-lt"/>
            </a:endParaRPr>
          </a:p>
          <a:p>
            <a:pPr algn="ctr" defTabSz="1134374">
              <a:defRPr sz="1600">
                <a:solidFill>
                  <a:srgbClr val="FFFFFF"/>
                </a:solidFill>
                <a:latin typeface="+mn-lt"/>
                <a:ea typeface="+mn-ea"/>
                <a:cs typeface="+mn-cs"/>
                <a:sym typeface="Arial"/>
              </a:defRPr>
            </a:pPr>
            <a:r>
              <a:rPr lang="en-US" sz="1500" dirty="0">
                <a:solidFill>
                  <a:srgbClr val="FFFFFF"/>
                </a:solidFill>
                <a:latin typeface="+mj-lt"/>
                <a:sym typeface="Arial"/>
              </a:rPr>
              <a:t>(LDL↑, HDL↓, TG↑)</a:t>
            </a:r>
            <a:endParaRPr sz="1500" dirty="0">
              <a:latin typeface="+mj-lt"/>
            </a:endParaRPr>
          </a:p>
        </p:txBody>
      </p:sp>
      <p:sp>
        <p:nvSpPr>
          <p:cNvPr id="26" name="Rectangle 25">
            <a:hlinkClick r:id="rId3" action="ppaction://hlinksldjump"/>
          </p:cNvPr>
          <p:cNvSpPr/>
          <p:nvPr/>
        </p:nvSpPr>
        <p:spPr>
          <a:xfrm>
            <a:off x="0" y="1440873"/>
            <a:ext cx="164592" cy="359844"/>
          </a:xfrm>
          <a:prstGeom prst="rect">
            <a:avLst/>
          </a:prstGeom>
          <a:noFill/>
          <a:ln w="25400" cap="flat">
            <a:noFill/>
            <a:prstDash val="solid"/>
            <a:round/>
          </a:ln>
          <a:effectLst>
            <a:outerShdw blurRad="38100" dist="23000" dir="5400000" rotWithShape="0">
              <a:srgbClr val="000000">
                <a:alpha val="35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1022" tIns="41022" rIns="41022" bIns="41022" numCol="1" spcCol="34185" rtlCol="0" anchor="ctr">
            <a:spAutoFit/>
          </a:bodyPr>
          <a:lstStyle/>
          <a:p>
            <a:pPr hangingPunct="0"/>
            <a:endParaRPr lang="en-GB"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xmlns="" val="2438094339"/>
      </p:ext>
    </p:ext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026" name="Picture 2" descr="D:\stable-plaque.png"/>
          <p:cNvPicPr>
            <a:picLocks noGrp="1" noChangeAspect="1" noChangeArrowheads="1"/>
          </p:cNvPicPr>
          <p:nvPr>
            <p:ph idx="1"/>
          </p:nvPr>
        </p:nvPicPr>
        <p:blipFill>
          <a:blip r:embed="rId2"/>
          <a:srcRect/>
          <a:stretch>
            <a:fillRect/>
          </a:stretch>
        </p:blipFill>
        <p:spPr bwMode="auto">
          <a:xfrm>
            <a:off x="990600" y="1335135"/>
            <a:ext cx="6934200" cy="4894729"/>
          </a:xfrm>
          <a:prstGeom prst="rect">
            <a:avLst/>
          </a:prstGeom>
          <a:noFill/>
        </p:spPr>
      </p:pic>
      <p:sp>
        <p:nvSpPr>
          <p:cNvPr id="5" name="Rectangle 4"/>
          <p:cNvSpPr/>
          <p:nvPr/>
        </p:nvSpPr>
        <p:spPr>
          <a:xfrm>
            <a:off x="3200400" y="6172200"/>
            <a:ext cx="5943600" cy="738664"/>
          </a:xfrm>
          <a:prstGeom prst="rect">
            <a:avLst/>
          </a:prstGeom>
        </p:spPr>
        <p:txBody>
          <a:bodyPr wrap="square">
            <a:spAutoFit/>
          </a:bodyPr>
          <a:lstStyle/>
          <a:p>
            <a:r>
              <a:rPr lang="en-US" sz="1400" dirty="0" smtClean="0"/>
              <a:t>Philip D Adamson, Marc R </a:t>
            </a:r>
            <a:r>
              <a:rPr lang="en-US" sz="1400" dirty="0" err="1" smtClean="0"/>
              <a:t>Dweck</a:t>
            </a:r>
            <a:r>
              <a:rPr lang="en-US" sz="1400" dirty="0" smtClean="0"/>
              <a:t>, David E </a:t>
            </a:r>
            <a:r>
              <a:rPr lang="en-US" sz="1400" dirty="0" err="1" smtClean="0"/>
              <a:t>NewbyThe</a:t>
            </a:r>
            <a:r>
              <a:rPr lang="en-US" sz="1400" dirty="0" smtClean="0"/>
              <a:t> </a:t>
            </a:r>
            <a:r>
              <a:rPr lang="en-US" sz="1400" dirty="0"/>
              <a:t>vulnerable atherosclerotic plaque: in vivo identification and potential therapeutic </a:t>
            </a:r>
            <a:r>
              <a:rPr lang="en-US" sz="1400" dirty="0" smtClean="0"/>
              <a:t>avenues.BMJ journals. Volume 201, Issue 21</a:t>
            </a:r>
            <a:endParaRPr lang="en-US" sz="14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Characteristics of vulnerable plaque</a:t>
            </a:r>
            <a:endParaRPr lang="en-US" dirty="0"/>
          </a:p>
        </p:txBody>
      </p:sp>
      <p:sp>
        <p:nvSpPr>
          <p:cNvPr id="6" name="Content Placeholder 5"/>
          <p:cNvSpPr>
            <a:spLocks noGrp="1"/>
          </p:cNvSpPr>
          <p:nvPr>
            <p:ph idx="1"/>
          </p:nvPr>
        </p:nvSpPr>
        <p:spPr/>
        <p:txBody>
          <a:bodyPr/>
          <a:lstStyle/>
          <a:p>
            <a:r>
              <a:rPr lang="en-US" dirty="0" smtClean="0"/>
              <a:t>Decreased number of smooth muscle cells</a:t>
            </a:r>
          </a:p>
          <a:p>
            <a:r>
              <a:rPr lang="en-US" dirty="0" smtClean="0"/>
              <a:t> Thin fibrous cap &lt; 50 microns </a:t>
            </a:r>
          </a:p>
          <a:p>
            <a:r>
              <a:rPr lang="en-US" dirty="0" smtClean="0"/>
              <a:t>High content of fat-rich macrophages</a:t>
            </a:r>
          </a:p>
          <a:p>
            <a:r>
              <a:rPr lang="en-US" dirty="0" smtClean="0"/>
              <a:t> Activated inflammatory cells</a:t>
            </a:r>
          </a:p>
          <a:p>
            <a:r>
              <a:rPr lang="en-US" dirty="0" smtClean="0"/>
              <a:t> Reduced collagen content </a:t>
            </a:r>
          </a:p>
          <a:p>
            <a:r>
              <a:rPr lang="en-US" dirty="0" smtClean="0"/>
              <a:t>Present </a:t>
            </a:r>
            <a:r>
              <a:rPr lang="en-US" dirty="0" err="1" smtClean="0"/>
              <a:t>neovacuolarization</a:t>
            </a:r>
            <a:r>
              <a:rPr lang="en-US" dirty="0" smtClean="0"/>
              <a:t> with an increased number of </a:t>
            </a:r>
            <a:r>
              <a:rPr lang="en-US" dirty="0" err="1" smtClean="0"/>
              <a:t>vasa</a:t>
            </a:r>
            <a:r>
              <a:rPr lang="en-US" dirty="0" smtClean="0"/>
              <a:t> </a:t>
            </a:r>
            <a:r>
              <a:rPr lang="en-US" dirty="0" err="1" smtClean="0"/>
              <a:t>vasorum</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idx="1"/>
          </p:nvPr>
        </p:nvPicPr>
        <p:blipFill>
          <a:blip r:embed="rId2"/>
          <a:stretch>
            <a:fillRect/>
          </a:stretch>
        </p:blipFill>
        <p:spPr bwMode="auto">
          <a:xfrm>
            <a:off x="1000125" y="1977231"/>
            <a:ext cx="7143750" cy="3533775"/>
          </a:xfrm>
          <a:prstGeom prst="rect">
            <a:avLst/>
          </a:prstGeom>
          <a:noFill/>
          <a:ln w="9525">
            <a:noFill/>
            <a:miter lim="800000"/>
            <a:headEnd/>
            <a:tailEnd/>
          </a:ln>
          <a:effectLst/>
        </p:spPr>
      </p:pic>
      <p:sp>
        <p:nvSpPr>
          <p:cNvPr id="2" name="Title 1"/>
          <p:cNvSpPr>
            <a:spLocks noGrp="1"/>
          </p:cNvSpPr>
          <p:nvPr>
            <p:ph type="title"/>
          </p:nvPr>
        </p:nvSpPr>
        <p:spPr>
          <a:xfrm>
            <a:off x="304800" y="685800"/>
            <a:ext cx="8624918" cy="990600"/>
          </a:xfrm>
        </p:spPr>
        <p:txBody>
          <a:bodyPr>
            <a:normAutofit fontScale="90000"/>
          </a:bodyPr>
          <a:lstStyle/>
          <a:p>
            <a:pPr lvl="0"/>
            <a:r>
              <a:rPr lang="en-US" sz="2800" dirty="0" smtClean="0">
                <a:solidFill>
                  <a:srgbClr val="202124"/>
                </a:solidFill>
                <a:latin typeface="inherit"/>
                <a:cs typeface="Arial" pitchFamily="34" charset="0"/>
              </a:rPr>
              <a:t>The importance of inflammation and tissue proteolysis in plaque instability</a:t>
            </a:r>
            <a:r>
              <a:rPr lang="en-US" sz="900" dirty="0" smtClean="0">
                <a:latin typeface="Arial" pitchFamily="34" charset="0"/>
                <a:cs typeface="Arial" pitchFamily="34" charset="0"/>
              </a:rPr>
              <a:t> </a:t>
            </a:r>
            <a:r>
              <a:rPr lang="en-US" sz="2000" dirty="0" smtClean="0">
                <a:latin typeface="Arial" pitchFamily="34" charset="0"/>
                <a:cs typeface="Arial" pitchFamily="34" charset="0"/>
              </a:rPr>
              <a:t/>
            </a:r>
            <a:br>
              <a:rPr lang="en-US" sz="2000" dirty="0" smtClean="0">
                <a:latin typeface="Arial" pitchFamily="34" charset="0"/>
                <a:cs typeface="Arial" pitchFamily="34" charset="0"/>
              </a:rPr>
            </a:br>
            <a:endParaRPr lang="en-US" sz="2800" dirty="0"/>
          </a:p>
        </p:txBody>
      </p:sp>
      <p:sp>
        <p:nvSpPr>
          <p:cNvPr id="4" name="Rectangle 3"/>
          <p:cNvSpPr/>
          <p:nvPr/>
        </p:nvSpPr>
        <p:spPr>
          <a:xfrm>
            <a:off x="2895600" y="5943600"/>
            <a:ext cx="6248400" cy="738664"/>
          </a:xfrm>
          <a:prstGeom prst="rect">
            <a:avLst/>
          </a:prstGeom>
        </p:spPr>
        <p:txBody>
          <a:bodyPr wrap="square">
            <a:spAutoFit/>
          </a:bodyPr>
          <a:lstStyle/>
          <a:p>
            <a:r>
              <a:rPr lang="en-US" sz="1400" dirty="0" smtClean="0"/>
              <a:t>Philip D Adamson, Marc R </a:t>
            </a:r>
            <a:r>
              <a:rPr lang="en-US" sz="1400" dirty="0" err="1" smtClean="0"/>
              <a:t>Dweck</a:t>
            </a:r>
            <a:r>
              <a:rPr lang="en-US" sz="1400" dirty="0" smtClean="0"/>
              <a:t>, David E </a:t>
            </a:r>
            <a:r>
              <a:rPr lang="en-US" sz="1400" dirty="0" err="1" smtClean="0"/>
              <a:t>NewbyThe</a:t>
            </a:r>
            <a:r>
              <a:rPr lang="en-US" sz="1400" dirty="0" smtClean="0"/>
              <a:t> vulnerable atherosclerotic plaque: in vivo identification and potential therapeutic avenues.BMJ journals. Volume 201, Issue 21</a:t>
            </a:r>
            <a:endParaRPr lang="en-US" sz="1400" dirty="0"/>
          </a:p>
        </p:txBody>
      </p:sp>
      <p:sp>
        <p:nvSpPr>
          <p:cNvPr id="26625" name="Rectangle 1"/>
          <p:cNvSpPr>
            <a:spLocks noChangeArrowheads="1"/>
          </p:cNvSpPr>
          <p:nvPr/>
        </p:nvSpPr>
        <p:spPr bwMode="auto">
          <a:xfrm>
            <a:off x="0" y="0"/>
            <a:ext cx="65" cy="241744"/>
          </a:xfrm>
          <a:prstGeom prst="rect">
            <a:avLst/>
          </a:prstGeom>
          <a:solidFill>
            <a:srgbClr val="F8F9FA"/>
          </a:solidFill>
          <a:ln w="9525">
            <a:noFill/>
            <a:miter lim="800000"/>
            <a:headEnd/>
            <a:tailEnd/>
          </a:ln>
          <a:effectLst/>
        </p:spPr>
        <p:txBody>
          <a:bodyPr vert="horz" wrap="none" lIns="0" tIns="-17457" rIns="0" bIns="-17457"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2050" name="Picture 2" descr="D:\nestabilan plak.jpg"/>
          <p:cNvPicPr>
            <a:picLocks noGrp="1" noChangeAspect="1" noChangeArrowheads="1"/>
          </p:cNvPicPr>
          <p:nvPr>
            <p:ph idx="1"/>
          </p:nvPr>
        </p:nvPicPr>
        <p:blipFill>
          <a:blip r:embed="rId2"/>
          <a:srcRect/>
          <a:stretch>
            <a:fillRect/>
          </a:stretch>
        </p:blipFill>
        <p:spPr bwMode="auto">
          <a:xfrm>
            <a:off x="684887" y="1752600"/>
            <a:ext cx="7773313" cy="4220666"/>
          </a:xfrm>
          <a:prstGeom prst="rect">
            <a:avLst/>
          </a:prstGeom>
          <a:noFill/>
        </p:spPr>
      </p:pic>
      <p:sp>
        <p:nvSpPr>
          <p:cNvPr id="5" name="Rectangle 4"/>
          <p:cNvSpPr/>
          <p:nvPr/>
        </p:nvSpPr>
        <p:spPr>
          <a:xfrm>
            <a:off x="3733800" y="6172200"/>
            <a:ext cx="5410200" cy="523220"/>
          </a:xfrm>
          <a:prstGeom prst="rect">
            <a:avLst/>
          </a:prstGeom>
        </p:spPr>
        <p:txBody>
          <a:bodyPr wrap="square">
            <a:spAutoFit/>
          </a:bodyPr>
          <a:lstStyle/>
          <a:p>
            <a:r>
              <a:rPr lang="en-US" sz="1400" dirty="0" smtClean="0"/>
              <a:t>Marc R. et al. Noninvasive </a:t>
            </a:r>
            <a:r>
              <a:rPr lang="en-US" sz="1400" dirty="0"/>
              <a:t>Molecular Imaging of Disease Activity in </a:t>
            </a:r>
            <a:r>
              <a:rPr lang="en-US" sz="1400" dirty="0" smtClean="0"/>
              <a:t>Atherosclerosis. Circulation </a:t>
            </a:r>
            <a:r>
              <a:rPr lang="en-US" sz="1400" dirty="0"/>
              <a:t>Research. 2016;119:330–340</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Chart 737"/>
          <p:cNvGraphicFramePr/>
          <p:nvPr>
            <p:extLst>
              <p:ext uri="{D42A27DB-BD31-4B8C-83A1-F6EECF244321}">
                <p14:modId xmlns:p14="http://schemas.microsoft.com/office/powerpoint/2010/main" xmlns="" val="498808149"/>
              </p:ext>
            </p:extLst>
          </p:nvPr>
        </p:nvGraphicFramePr>
        <p:xfrm>
          <a:off x="351550" y="1450493"/>
          <a:ext cx="8420744" cy="4569307"/>
        </p:xfrm>
        <a:graphic>
          <a:graphicData uri="http://schemas.openxmlformats.org/drawingml/2006/chart">
            <c:chart xmlns:c="http://schemas.openxmlformats.org/drawingml/2006/chart" xmlns:r="http://schemas.openxmlformats.org/officeDocument/2006/relationships" r:id="rId3"/>
          </a:graphicData>
        </a:graphic>
      </p:graphicFrame>
      <p:sp>
        <p:nvSpPr>
          <p:cNvPr id="730" name="Shape 730"/>
          <p:cNvSpPr>
            <a:spLocks noGrp="1"/>
          </p:cNvSpPr>
          <p:nvPr>
            <p:ph type="title"/>
          </p:nvPr>
        </p:nvSpPr>
        <p:spPr>
          <a:xfrm>
            <a:off x="457200" y="13297"/>
            <a:ext cx="6803033" cy="1238790"/>
          </a:xfrm>
          <a:prstGeom prst="rect">
            <a:avLst/>
          </a:prstGeom>
        </p:spPr>
        <p:txBody>
          <a:bodyPr>
            <a:normAutofit fontScale="90000"/>
          </a:bodyPr>
          <a:lstStyle/>
          <a:p>
            <a:r>
              <a:rPr dirty="0"/>
              <a:t>C</a:t>
            </a:r>
            <a:r>
              <a:rPr lang="en-GB" dirty="0"/>
              <a:t>ardiovascular disease (C</a:t>
            </a:r>
            <a:r>
              <a:rPr dirty="0"/>
              <a:t>VD</a:t>
            </a:r>
            <a:r>
              <a:rPr lang="en-GB" dirty="0"/>
              <a:t>)</a:t>
            </a:r>
            <a:r>
              <a:rPr dirty="0"/>
              <a:t> causes a severe health burden</a:t>
            </a:r>
          </a:p>
        </p:txBody>
      </p:sp>
      <p:sp>
        <p:nvSpPr>
          <p:cNvPr id="731" name="Shape 731"/>
          <p:cNvSpPr/>
          <p:nvPr/>
        </p:nvSpPr>
        <p:spPr>
          <a:xfrm>
            <a:off x="171804" y="6451344"/>
            <a:ext cx="6065935" cy="252120"/>
          </a:xfrm>
          <a:prstGeom prst="rect">
            <a:avLst/>
          </a:prstGeom>
          <a:ln w="12700">
            <a:miter lim="400000"/>
          </a:ln>
          <a:extLst>
            <a:ext uri="{C572A759-6A51-4108-AA02-DFA0A04FC94B}">
              <ma14:wrappingTextBoxFlag xmlns:ma14="http://schemas.microsoft.com/office/mac/drawingml/2011/main" xmlns="" val="1"/>
            </a:ext>
          </a:extLst>
        </p:spPr>
        <p:txBody>
          <a:bodyPr lIns="41021" tIns="41021" rIns="41021" bIns="41021" anchor="b">
            <a:spAutoFit/>
          </a:bodyPr>
          <a:lstStyle/>
          <a:p>
            <a:pPr lvl="1">
              <a:defRPr sz="1000">
                <a:solidFill>
                  <a:srgbClr val="535353"/>
                </a:solidFill>
                <a:latin typeface="+mn-lt"/>
                <a:ea typeface="+mn-ea"/>
                <a:cs typeface="+mn-cs"/>
                <a:sym typeface="Arial"/>
              </a:defRPr>
            </a:pPr>
            <a:r>
              <a:rPr sz="1100" dirty="0">
                <a:solidFill>
                  <a:srgbClr val="535353"/>
                </a:solidFill>
                <a:latin typeface="Arial"/>
                <a:cs typeface="Helvetica"/>
                <a:sym typeface="Arial"/>
              </a:rPr>
              <a:t>European Cardiovascular Disease Statistics</a:t>
            </a:r>
            <a:r>
              <a:rPr lang="en-GB" sz="1100" dirty="0">
                <a:solidFill>
                  <a:srgbClr val="535353"/>
                </a:solidFill>
                <a:latin typeface="Arial"/>
                <a:cs typeface="Helvetica"/>
                <a:sym typeface="Arial"/>
              </a:rPr>
              <a:t>,</a:t>
            </a:r>
            <a:r>
              <a:rPr sz="1100" dirty="0">
                <a:solidFill>
                  <a:srgbClr val="535353"/>
                </a:solidFill>
                <a:latin typeface="Arial"/>
                <a:cs typeface="Helvetica"/>
                <a:sym typeface="Arial"/>
              </a:rPr>
              <a:t> 2012 edition.</a:t>
            </a:r>
          </a:p>
        </p:txBody>
      </p:sp>
      <p:sp>
        <p:nvSpPr>
          <p:cNvPr id="732" name="Shape 732"/>
          <p:cNvSpPr/>
          <p:nvPr/>
        </p:nvSpPr>
        <p:spPr>
          <a:xfrm>
            <a:off x="479263" y="3956087"/>
            <a:ext cx="2196641" cy="1433726"/>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algn="ctr" defTabSz="797660">
              <a:defRPr sz="3200" b="1">
                <a:solidFill>
                  <a:srgbClr val="604A7B"/>
                </a:solidFill>
                <a:latin typeface="+mn-lt"/>
                <a:ea typeface="+mn-ea"/>
                <a:cs typeface="+mn-cs"/>
                <a:sym typeface="Arial"/>
              </a:defRPr>
            </a:pPr>
            <a:r>
              <a:rPr sz="2900" b="1" dirty="0">
                <a:solidFill>
                  <a:srgbClr val="604A7B"/>
                </a:solidFill>
                <a:latin typeface="Arial"/>
                <a:cs typeface="Helvetica"/>
                <a:sym typeface="Arial"/>
              </a:rPr>
              <a:t>&gt;4,000,000</a:t>
            </a:r>
            <a:endParaRPr sz="3600" b="1" dirty="0">
              <a:solidFill>
                <a:srgbClr val="604A7B"/>
              </a:solidFill>
              <a:latin typeface="Arial"/>
              <a:cs typeface="Helvetica"/>
              <a:sym typeface="Arial"/>
            </a:endParaRPr>
          </a:p>
          <a:p>
            <a:pPr algn="ctr" defTabSz="797660">
              <a:spcBef>
                <a:spcPts val="539"/>
              </a:spcBef>
              <a:defRPr sz="2000">
                <a:solidFill>
                  <a:srgbClr val="604A7B"/>
                </a:solidFill>
                <a:latin typeface="+mn-lt"/>
                <a:ea typeface="+mn-ea"/>
                <a:cs typeface="+mn-cs"/>
                <a:sym typeface="Arial"/>
              </a:defRPr>
            </a:pPr>
            <a:r>
              <a:rPr dirty="0">
                <a:solidFill>
                  <a:srgbClr val="604A7B"/>
                </a:solidFill>
                <a:latin typeface="Arial"/>
                <a:cs typeface="Helvetica"/>
                <a:sym typeface="Arial"/>
              </a:rPr>
              <a:t>deaths each year from CVD in Europe</a:t>
            </a:r>
          </a:p>
        </p:txBody>
      </p:sp>
      <p:sp>
        <p:nvSpPr>
          <p:cNvPr id="733" name="Shape 733"/>
          <p:cNvSpPr/>
          <p:nvPr/>
        </p:nvSpPr>
        <p:spPr>
          <a:xfrm>
            <a:off x="6552702" y="3956088"/>
            <a:ext cx="2193951" cy="1660455"/>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algn="ctr" defTabSz="797660">
              <a:lnSpc>
                <a:spcPct val="70000"/>
              </a:lnSpc>
              <a:spcBef>
                <a:spcPts val="269"/>
              </a:spcBef>
              <a:defRPr sz="2000">
                <a:solidFill>
                  <a:srgbClr val="604A7B"/>
                </a:solidFill>
                <a:latin typeface="+mn-lt"/>
                <a:ea typeface="+mn-ea"/>
                <a:cs typeface="+mn-cs"/>
                <a:sym typeface="Arial"/>
              </a:defRPr>
            </a:pPr>
            <a:r>
              <a:rPr dirty="0">
                <a:solidFill>
                  <a:srgbClr val="604A7B"/>
                </a:solidFill>
                <a:latin typeface="Arial"/>
                <a:cs typeface="Helvetica"/>
                <a:sym typeface="Arial"/>
              </a:rPr>
              <a:t>CVD is the</a:t>
            </a:r>
          </a:p>
          <a:p>
            <a:pPr algn="ctr" defTabSz="797660">
              <a:lnSpc>
                <a:spcPct val="80000"/>
              </a:lnSpc>
              <a:spcBef>
                <a:spcPts val="359"/>
              </a:spcBef>
              <a:defRPr sz="3200" b="1">
                <a:solidFill>
                  <a:srgbClr val="604A7B"/>
                </a:solidFill>
                <a:latin typeface="+mn-lt"/>
                <a:ea typeface="+mn-ea"/>
                <a:cs typeface="+mn-cs"/>
                <a:sym typeface="Arial"/>
              </a:defRPr>
            </a:pPr>
            <a:r>
              <a:rPr lang="en-US" sz="2900" b="1" dirty="0">
                <a:solidFill>
                  <a:srgbClr val="604A7B"/>
                </a:solidFill>
                <a:latin typeface="Arial"/>
                <a:cs typeface="Helvetica"/>
                <a:sym typeface="Arial"/>
              </a:rPr>
              <a:t>l</a:t>
            </a:r>
            <a:r>
              <a:rPr sz="2900" b="1" dirty="0">
                <a:solidFill>
                  <a:srgbClr val="604A7B"/>
                </a:solidFill>
                <a:latin typeface="Arial"/>
                <a:cs typeface="Helvetica"/>
                <a:sym typeface="Arial"/>
              </a:rPr>
              <a:t>eading cause</a:t>
            </a:r>
          </a:p>
          <a:p>
            <a:pPr algn="ctr" defTabSz="797660">
              <a:spcBef>
                <a:spcPts val="539"/>
              </a:spcBef>
              <a:defRPr sz="2000">
                <a:solidFill>
                  <a:srgbClr val="604A7B"/>
                </a:solidFill>
                <a:latin typeface="+mn-lt"/>
                <a:ea typeface="+mn-ea"/>
                <a:cs typeface="+mn-cs"/>
                <a:sym typeface="Arial"/>
              </a:defRPr>
            </a:pPr>
            <a:r>
              <a:rPr lang="en-US" dirty="0">
                <a:solidFill>
                  <a:srgbClr val="604A7B"/>
                </a:solidFill>
                <a:latin typeface="Arial"/>
                <a:cs typeface="Helvetica"/>
                <a:sym typeface="Arial"/>
              </a:rPr>
              <a:t>o</a:t>
            </a:r>
            <a:r>
              <a:rPr dirty="0">
                <a:solidFill>
                  <a:srgbClr val="604A7B"/>
                </a:solidFill>
                <a:latin typeface="Arial"/>
                <a:cs typeface="Helvetica"/>
                <a:sym typeface="Arial"/>
              </a:rPr>
              <a:t>f</a:t>
            </a:r>
            <a:r>
              <a:rPr lang="en-US" dirty="0">
                <a:solidFill>
                  <a:srgbClr val="604A7B"/>
                </a:solidFill>
                <a:latin typeface="Arial"/>
                <a:cs typeface="Helvetica"/>
                <a:sym typeface="Arial"/>
              </a:rPr>
              <a:t> </a:t>
            </a:r>
            <a:r>
              <a:rPr dirty="0">
                <a:solidFill>
                  <a:srgbClr val="604A7B"/>
                </a:solidFill>
                <a:latin typeface="Arial"/>
                <a:cs typeface="Helvetica"/>
                <a:sym typeface="Arial"/>
              </a:rPr>
              <a:t>mortality in Europe</a:t>
            </a:r>
          </a:p>
        </p:txBody>
      </p:sp>
      <p:sp>
        <p:nvSpPr>
          <p:cNvPr id="734" name="Shape 734"/>
          <p:cNvSpPr/>
          <p:nvPr/>
        </p:nvSpPr>
        <p:spPr>
          <a:xfrm>
            <a:off x="3157703" y="3956087"/>
            <a:ext cx="2828603" cy="1479892"/>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algn="ctr" defTabSz="797660">
              <a:defRPr sz="2300" b="1">
                <a:solidFill>
                  <a:srgbClr val="4F81BD">
                    <a:satOff val="-4409"/>
                    <a:lumOff val="-10509"/>
                  </a:srgbClr>
                </a:solidFill>
                <a:latin typeface="+mn-lt"/>
                <a:ea typeface="+mn-ea"/>
                <a:cs typeface="+mn-cs"/>
                <a:sym typeface="Arial"/>
              </a:defRPr>
            </a:pPr>
            <a:r>
              <a:rPr lang="en-GB" sz="2000" dirty="0">
                <a:solidFill>
                  <a:srgbClr val="4F81BD">
                    <a:satOff val="-4409"/>
                    <a:lumOff val="-10509"/>
                  </a:srgbClr>
                </a:solidFill>
                <a:latin typeface="Arial"/>
                <a:cs typeface="Helvetica"/>
                <a:sym typeface="Arial"/>
              </a:rPr>
              <a:t>O</a:t>
            </a:r>
            <a:r>
              <a:rPr sz="2000" dirty="0">
                <a:solidFill>
                  <a:srgbClr val="4F81BD">
                    <a:satOff val="-4409"/>
                    <a:lumOff val="-10509"/>
                  </a:srgbClr>
                </a:solidFill>
                <a:latin typeface="Arial"/>
                <a:cs typeface="Helvetica"/>
                <a:sym typeface="Arial"/>
              </a:rPr>
              <a:t>n average </a:t>
            </a:r>
            <a:r>
              <a:rPr sz="2000" b="1" dirty="0">
                <a:solidFill>
                  <a:srgbClr val="4F81BD">
                    <a:satOff val="-4409"/>
                    <a:lumOff val="-10509"/>
                  </a:srgbClr>
                </a:solidFill>
                <a:latin typeface="Arial"/>
                <a:cs typeface="Helvetica"/>
                <a:sym typeface="Arial"/>
              </a:rPr>
              <a:t>11,000</a:t>
            </a:r>
          </a:p>
          <a:p>
            <a:pPr algn="ctr" defTabSz="797660">
              <a:defRPr sz="1700">
                <a:solidFill>
                  <a:srgbClr val="4F81BD">
                    <a:satOff val="-4409"/>
                    <a:lumOff val="-10509"/>
                  </a:srgbClr>
                </a:solidFill>
                <a:latin typeface="+mn-lt"/>
                <a:ea typeface="+mn-ea"/>
                <a:cs typeface="+mn-cs"/>
                <a:sym typeface="Arial"/>
              </a:defRPr>
            </a:pPr>
            <a:r>
              <a:rPr sz="1600" dirty="0">
                <a:solidFill>
                  <a:srgbClr val="4F81BD">
                    <a:satOff val="-4409"/>
                    <a:lumOff val="-10509"/>
                  </a:srgbClr>
                </a:solidFill>
                <a:latin typeface="Arial"/>
                <a:cs typeface="Helvetica"/>
                <a:sym typeface="Arial"/>
              </a:rPr>
              <a:t>Europeans die of CVD </a:t>
            </a:r>
            <a:br>
              <a:rPr sz="1600" dirty="0">
                <a:solidFill>
                  <a:srgbClr val="4F81BD">
                    <a:satOff val="-4409"/>
                    <a:lumOff val="-10509"/>
                  </a:srgbClr>
                </a:solidFill>
                <a:latin typeface="Arial"/>
                <a:cs typeface="Helvetica"/>
                <a:sym typeface="Arial"/>
              </a:rPr>
            </a:br>
            <a:r>
              <a:rPr sz="1600" dirty="0">
                <a:solidFill>
                  <a:srgbClr val="4F81BD">
                    <a:satOff val="-4409"/>
                    <a:lumOff val="-10509"/>
                  </a:srgbClr>
                </a:solidFill>
                <a:latin typeface="Arial"/>
                <a:cs typeface="Helvetica"/>
                <a:sym typeface="Arial"/>
              </a:rPr>
              <a:t>each day,</a:t>
            </a:r>
          </a:p>
          <a:p>
            <a:pPr algn="ctr" defTabSz="797660">
              <a:spcBef>
                <a:spcPts val="539"/>
              </a:spcBef>
              <a:defRPr sz="2300" b="1">
                <a:solidFill>
                  <a:srgbClr val="4F81BD">
                    <a:satOff val="-4409"/>
                    <a:lumOff val="-10509"/>
                  </a:srgbClr>
                </a:solidFill>
                <a:latin typeface="+mn-lt"/>
                <a:ea typeface="+mn-ea"/>
                <a:cs typeface="+mn-cs"/>
                <a:sym typeface="Arial"/>
              </a:defRPr>
            </a:pPr>
            <a:r>
              <a:rPr sz="2000" b="1" dirty="0">
                <a:solidFill>
                  <a:srgbClr val="4F81BD">
                    <a:satOff val="-4409"/>
                    <a:lumOff val="-10509"/>
                  </a:srgbClr>
                </a:solidFill>
                <a:latin typeface="Arial"/>
                <a:cs typeface="Helvetica"/>
                <a:sym typeface="Arial"/>
              </a:rPr>
              <a:t>1 death every </a:t>
            </a:r>
            <a:br>
              <a:rPr sz="2000" b="1" dirty="0">
                <a:solidFill>
                  <a:srgbClr val="4F81BD">
                    <a:satOff val="-4409"/>
                    <a:lumOff val="-10509"/>
                  </a:srgbClr>
                </a:solidFill>
                <a:latin typeface="Arial"/>
                <a:cs typeface="Helvetica"/>
                <a:sym typeface="Arial"/>
              </a:rPr>
            </a:br>
            <a:r>
              <a:rPr sz="2000" b="1" dirty="0">
                <a:solidFill>
                  <a:srgbClr val="4F81BD">
                    <a:satOff val="-4409"/>
                    <a:lumOff val="-10509"/>
                  </a:srgbClr>
                </a:solidFill>
                <a:latin typeface="Arial"/>
                <a:cs typeface="Helvetica"/>
                <a:sym typeface="Arial"/>
              </a:rPr>
              <a:t>8 seconds</a:t>
            </a:r>
          </a:p>
        </p:txBody>
      </p:sp>
      <p:pic>
        <p:nvPicPr>
          <p:cNvPr id="735" name="pasted-image.pdf"/>
          <p:cNvPicPr>
            <a:picLocks noChangeAspect="1"/>
          </p:cNvPicPr>
          <p:nvPr/>
        </p:nvPicPr>
        <p:blipFill>
          <a:blip r:embed="rId4" cstate="print">
            <a:alphaModFix amt="80000"/>
          </a:blip>
          <a:stretch>
            <a:fillRect/>
          </a:stretch>
        </p:blipFill>
        <p:spPr>
          <a:xfrm>
            <a:off x="663174" y="1818058"/>
            <a:ext cx="1828872" cy="1509981"/>
          </a:xfrm>
          <a:prstGeom prst="rect">
            <a:avLst/>
          </a:prstGeom>
          <a:ln w="12700">
            <a:miter lim="400000"/>
          </a:ln>
        </p:spPr>
      </p:pic>
      <p:sp>
        <p:nvSpPr>
          <p:cNvPr id="738" name="Shape 738"/>
          <p:cNvSpPr/>
          <p:nvPr/>
        </p:nvSpPr>
        <p:spPr>
          <a:xfrm>
            <a:off x="7272706" y="2144775"/>
            <a:ext cx="795034" cy="795033"/>
          </a:xfrm>
          <a:prstGeom prst="ellipse">
            <a:avLst/>
          </a:prstGeom>
          <a:solidFill>
            <a:srgbClr val="FFFFFF"/>
          </a:solidFill>
          <a:ln w="12700">
            <a:miter lim="400000"/>
          </a:ln>
        </p:spPr>
        <p:txBody>
          <a:bodyPr lIns="41021" tIns="41021" rIns="41021" bIns="41021" anchor="ctr"/>
          <a:lstStyle/>
          <a:p>
            <a:endParaRPr dirty="0">
              <a:latin typeface="Arial"/>
            </a:endParaRPr>
          </a:p>
        </p:txBody>
      </p:sp>
      <p:pic>
        <p:nvPicPr>
          <p:cNvPr id="11" name="peeps.png"/>
          <p:cNvPicPr>
            <a:picLocks noChangeAspect="1"/>
          </p:cNvPicPr>
          <p:nvPr/>
        </p:nvPicPr>
        <p:blipFill>
          <a:blip r:embed="rId5" cstate="print">
            <a:alphaModFix amt="80000"/>
          </a:blip>
          <a:srcRect t="20575" b="20575"/>
          <a:stretch>
            <a:fillRect/>
          </a:stretch>
        </p:blipFill>
        <p:spPr>
          <a:xfrm>
            <a:off x="3555801" y="1975022"/>
            <a:ext cx="2032340" cy="1196005"/>
          </a:xfrm>
          <a:prstGeom prst="rect">
            <a:avLst/>
          </a:prstGeom>
          <a:ln w="12700">
            <a:miter lim="400000"/>
          </a:ln>
        </p:spPr>
      </p:pic>
      <p:sp>
        <p:nvSpPr>
          <p:cNvPr id="15" name="Rectangle 14">
            <a:hlinkClick r:id="rId6" action="ppaction://hlinksldjump"/>
          </p:cNvPr>
          <p:cNvSpPr/>
          <p:nvPr/>
        </p:nvSpPr>
        <p:spPr>
          <a:xfrm>
            <a:off x="0" y="1440873"/>
            <a:ext cx="164592" cy="359844"/>
          </a:xfrm>
          <a:prstGeom prst="rect">
            <a:avLst/>
          </a:prstGeom>
          <a:noFill/>
          <a:ln w="25400" cap="flat">
            <a:noFill/>
            <a:prstDash val="solid"/>
            <a:round/>
          </a:ln>
          <a:effectLst>
            <a:outerShdw blurRad="38100" dist="23000" dir="5400000" rotWithShape="0">
              <a:srgbClr val="000000">
                <a:alpha val="35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1022" tIns="41022" rIns="41022" bIns="41022" numCol="1" spcCol="34185" rtlCol="0" anchor="ctr">
            <a:spAutoFit/>
          </a:bodyPr>
          <a:lstStyle/>
          <a:p>
            <a:pPr hangingPunct="0"/>
            <a:endParaRPr lang="en-GB"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xmlns="" val="3845967047"/>
      </p:ext>
    </p:extLst>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Evolution of </a:t>
            </a:r>
            <a:r>
              <a:rPr lang="en-US" dirty="0" err="1" smtClean="0"/>
              <a:t>velnerable</a:t>
            </a:r>
            <a:r>
              <a:rPr lang="en-US" dirty="0" smtClean="0"/>
              <a:t> plaque</a:t>
            </a:r>
            <a:endParaRPr lang="en-US" dirty="0"/>
          </a:p>
        </p:txBody>
      </p:sp>
      <p:pic>
        <p:nvPicPr>
          <p:cNvPr id="3074" name="Picture 2" descr="D:\Nestabilan plak.jpeg"/>
          <p:cNvPicPr>
            <a:picLocks noGrp="1" noChangeAspect="1" noChangeArrowheads="1"/>
          </p:cNvPicPr>
          <p:nvPr>
            <p:ph idx="1"/>
          </p:nvPr>
        </p:nvPicPr>
        <p:blipFill>
          <a:blip r:embed="rId2"/>
          <a:srcRect/>
          <a:stretch>
            <a:fillRect/>
          </a:stretch>
        </p:blipFill>
        <p:spPr bwMode="auto">
          <a:xfrm>
            <a:off x="1524000" y="1600200"/>
            <a:ext cx="5943600" cy="4448413"/>
          </a:xfrm>
          <a:prstGeom prst="rect">
            <a:avLst/>
          </a:prstGeom>
          <a:noFill/>
        </p:spPr>
      </p:pic>
      <p:sp>
        <p:nvSpPr>
          <p:cNvPr id="5" name="Rectangle 4"/>
          <p:cNvSpPr/>
          <p:nvPr/>
        </p:nvSpPr>
        <p:spPr>
          <a:xfrm>
            <a:off x="3657600" y="6400800"/>
            <a:ext cx="5486400" cy="523220"/>
          </a:xfrm>
          <a:prstGeom prst="rect">
            <a:avLst/>
          </a:prstGeom>
        </p:spPr>
        <p:txBody>
          <a:bodyPr wrap="square">
            <a:spAutoFit/>
          </a:bodyPr>
          <a:lstStyle/>
          <a:p>
            <a:r>
              <a:rPr lang="en-US" sz="1400" dirty="0" smtClean="0"/>
              <a:t>Marc R. et al. Noninvasive Molecular Imaging of Disease Activity in Atherosclerosis. Circulation Research. 2016;119:330–340</a:t>
            </a:r>
            <a:endParaRPr lang="en-US" sz="14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Causes of intracoronary thrombosis</a:t>
            </a:r>
            <a:endParaRPr lang="en-US" dirty="0"/>
          </a:p>
        </p:txBody>
      </p:sp>
      <p:sp>
        <p:nvSpPr>
          <p:cNvPr id="4" name="Content Placeholder 3"/>
          <p:cNvSpPr>
            <a:spLocks noGrp="1"/>
          </p:cNvSpPr>
          <p:nvPr>
            <p:ph sz="half" idx="1"/>
          </p:nvPr>
        </p:nvSpPr>
        <p:spPr>
          <a:xfrm>
            <a:off x="0" y="1600200"/>
            <a:ext cx="4724400" cy="4525963"/>
          </a:xfrm>
        </p:spPr>
        <p:txBody>
          <a:bodyPr/>
          <a:lstStyle/>
          <a:p>
            <a:r>
              <a:rPr lang="en-US" dirty="0" smtClean="0"/>
              <a:t>Plaque rupture (70%)</a:t>
            </a:r>
          </a:p>
          <a:p>
            <a:r>
              <a:rPr lang="en-US" dirty="0" smtClean="0"/>
              <a:t> Erosion (20-30%)</a:t>
            </a:r>
          </a:p>
          <a:p>
            <a:r>
              <a:rPr lang="en-US" dirty="0" smtClean="0"/>
              <a:t> Calcified nodules (2-7%)</a:t>
            </a:r>
            <a:endParaRPr lang="en-US" dirty="0"/>
          </a:p>
        </p:txBody>
      </p:sp>
      <p:pic>
        <p:nvPicPr>
          <p:cNvPr id="19458" name="Picture 2"/>
          <p:cNvPicPr>
            <a:picLocks noGrp="1" noChangeAspect="1" noChangeArrowheads="1"/>
          </p:cNvPicPr>
          <p:nvPr>
            <p:ph sz="half" idx="2"/>
          </p:nvPr>
        </p:nvPicPr>
        <p:blipFill>
          <a:blip r:embed="rId2"/>
          <a:srcRect/>
          <a:stretch>
            <a:fillRect/>
          </a:stretch>
        </p:blipFill>
        <p:spPr bwMode="auto">
          <a:xfrm>
            <a:off x="4191000" y="2071678"/>
            <a:ext cx="4724400" cy="364333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srcRect/>
          <a:stretch>
            <a:fillRect/>
          </a:stretch>
        </p:blipFill>
        <p:spPr bwMode="auto">
          <a:xfrm>
            <a:off x="1292225" y="1655763"/>
            <a:ext cx="6557963" cy="4149725"/>
          </a:xfrm>
          <a:prstGeom prst="rect">
            <a:avLst/>
          </a:prstGeom>
          <a:noFill/>
          <a:ln w="9525">
            <a:noFill/>
            <a:miter lim="800000"/>
            <a:headEnd/>
            <a:tailEnd/>
          </a:ln>
          <a:effectLst/>
        </p:spPr>
      </p:pic>
      <p:sp>
        <p:nvSpPr>
          <p:cNvPr id="3" name="Title 2"/>
          <p:cNvSpPr>
            <a:spLocks noGrp="1"/>
          </p:cNvSpPr>
          <p:nvPr>
            <p:ph type="title"/>
          </p:nvPr>
        </p:nvSpPr>
        <p:spPr/>
        <p:txBody>
          <a:bodyPr>
            <a:noAutofit/>
          </a:bodyPr>
          <a:lstStyle/>
          <a:p>
            <a:r>
              <a:rPr lang="en-US" sz="3600" dirty="0" err="1" smtClean="0"/>
              <a:t>Pathohistological</a:t>
            </a:r>
            <a:r>
              <a:rPr lang="en-US" sz="3600" dirty="0" smtClean="0"/>
              <a:t> manifestations of myocardial infarction on the coronary arteries</a:t>
            </a:r>
            <a:endParaRPr lang="en-US" sz="3600" dirty="0"/>
          </a:p>
        </p:txBody>
      </p:sp>
      <p:sp>
        <p:nvSpPr>
          <p:cNvPr id="4" name="Content Placeholder 3"/>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srcRect/>
          <a:stretch>
            <a:fillRect/>
          </a:stretch>
        </p:blipFill>
        <p:spPr bwMode="auto">
          <a:xfrm>
            <a:off x="1619250" y="1484313"/>
            <a:ext cx="5689600" cy="4537075"/>
          </a:xfrm>
          <a:prstGeom prst="rect">
            <a:avLst/>
          </a:prstGeom>
          <a:noFill/>
          <a:ln w="9525">
            <a:noFill/>
            <a:miter lim="800000"/>
            <a:headEnd/>
            <a:tailEnd/>
          </a:ln>
          <a:effectLst/>
        </p:spPr>
      </p:pic>
      <p:sp>
        <p:nvSpPr>
          <p:cNvPr id="3" name="Title 2"/>
          <p:cNvSpPr>
            <a:spLocks noGrp="1"/>
          </p:cNvSpPr>
          <p:nvPr>
            <p:ph type="title"/>
          </p:nvPr>
        </p:nvSpPr>
        <p:spPr>
          <a:xfrm>
            <a:off x="0" y="274638"/>
            <a:ext cx="8686800" cy="1143000"/>
          </a:xfrm>
        </p:spPr>
        <p:txBody>
          <a:bodyPr>
            <a:noAutofit/>
          </a:bodyPr>
          <a:lstStyle/>
          <a:p>
            <a:r>
              <a:rPr lang="en-US" sz="3600" dirty="0" err="1" smtClean="0"/>
              <a:t>Pathohistological</a:t>
            </a:r>
            <a:r>
              <a:rPr lang="en-US" sz="3600" dirty="0" smtClean="0"/>
              <a:t> manifestations of myocardial infarction on the heart muscle</a:t>
            </a:r>
            <a:endParaRPr lang="en-US" sz="3600" dirty="0"/>
          </a:p>
        </p:txBody>
      </p:sp>
      <p:sp>
        <p:nvSpPr>
          <p:cNvPr id="4" name="Content Placeholder 3"/>
          <p:cNvSpPr>
            <a:spLocks noGrp="1"/>
          </p:cNvSpPr>
          <p:nvPr>
            <p:ph idx="1"/>
          </p:nvPr>
        </p:nvSpPr>
        <p:spPr>
          <a:xfrm>
            <a:off x="457200" y="1447800"/>
            <a:ext cx="8229600" cy="4678363"/>
          </a:xfrm>
        </p:spPr>
        <p:txBody>
          <a:bodyPr/>
          <a:lstStyle/>
          <a:p>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Grp="1" noChangeAspect="1" noChangeArrowheads="1"/>
          </p:cNvPicPr>
          <p:nvPr>
            <p:ph idx="4294967295"/>
          </p:nvPr>
        </p:nvPicPr>
        <p:blipFill>
          <a:blip r:embed="rId2"/>
          <a:stretch>
            <a:fillRect/>
          </a:stretch>
        </p:blipFill>
        <p:spPr bwMode="auto">
          <a:xfrm>
            <a:off x="609600" y="609600"/>
            <a:ext cx="7696200" cy="55594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Clinical manifestations of ACS</a:t>
            </a:r>
            <a:endParaRPr lang="en-US" dirty="0"/>
          </a:p>
        </p:txBody>
      </p:sp>
      <p:sp>
        <p:nvSpPr>
          <p:cNvPr id="3" name="Content Placeholder 2"/>
          <p:cNvSpPr>
            <a:spLocks noGrp="1"/>
          </p:cNvSpPr>
          <p:nvPr>
            <p:ph idx="1"/>
          </p:nvPr>
        </p:nvSpPr>
        <p:spPr/>
        <p:txBody>
          <a:bodyPr/>
          <a:lstStyle/>
          <a:p>
            <a:r>
              <a:rPr lang="en-US" dirty="0" smtClean="0"/>
              <a:t>Unstable angina pectoris </a:t>
            </a:r>
          </a:p>
          <a:p>
            <a:r>
              <a:rPr lang="en-US" dirty="0" smtClean="0"/>
              <a:t> ST elevation myocardial infarction (STEMI)</a:t>
            </a:r>
          </a:p>
          <a:p>
            <a:r>
              <a:rPr lang="en-US" dirty="0" smtClean="0"/>
              <a:t> Non-ST elevation myocardial infarction (NSTEMI) </a:t>
            </a:r>
          </a:p>
          <a:p>
            <a:r>
              <a:rPr lang="en-US" dirty="0" smtClean="0"/>
              <a:t>Sudden cardiac death (SCD).</a:t>
            </a: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Definition of different types of ACS</a:t>
            </a:r>
            <a:endParaRPr lang="en-US" dirty="0"/>
          </a:p>
        </p:txBody>
      </p:sp>
      <p:sp>
        <p:nvSpPr>
          <p:cNvPr id="3" name="Content Placeholder 2"/>
          <p:cNvSpPr>
            <a:spLocks noGrp="1"/>
          </p:cNvSpPr>
          <p:nvPr>
            <p:ph idx="1"/>
          </p:nvPr>
        </p:nvSpPr>
        <p:spPr/>
        <p:txBody>
          <a:bodyPr>
            <a:normAutofit fontScale="77500" lnSpcReduction="20000"/>
          </a:bodyPr>
          <a:lstStyle/>
          <a:p>
            <a:r>
              <a:rPr lang="en-US" b="1" dirty="0" smtClean="0"/>
              <a:t>Unstable angina pectoris</a:t>
            </a:r>
            <a:r>
              <a:rPr lang="en-US" dirty="0" smtClean="0"/>
              <a:t>-</a:t>
            </a:r>
          </a:p>
          <a:p>
            <a:pPr>
              <a:buNone/>
            </a:pPr>
            <a:r>
              <a:rPr lang="en-US" dirty="0" smtClean="0"/>
              <a:t>     angina that occurs more frequently, of longer duration, of greater intensity, relative to angina that occurs at rest. </a:t>
            </a:r>
          </a:p>
          <a:p>
            <a:r>
              <a:rPr lang="en-US" b="1" dirty="0" smtClean="0"/>
              <a:t>Non-ST elevation myocardial infarction (NSTEMI)-</a:t>
            </a:r>
            <a:r>
              <a:rPr lang="en-US" dirty="0" smtClean="0"/>
              <a:t>myocardial necrosis caused by ischemia, accompanied by chest pain without permanent ST elevation, with possible transient ST elevation or transient/permanent ST depression, inversion or appearance of flattened T waves or possible </a:t>
            </a:r>
            <a:r>
              <a:rPr lang="en-US" dirty="0" err="1" smtClean="0"/>
              <a:t>pseudonormalization</a:t>
            </a:r>
            <a:r>
              <a:rPr lang="en-US" dirty="0" smtClean="0"/>
              <a:t>. EKG may be normal. </a:t>
            </a:r>
          </a:p>
          <a:p>
            <a:r>
              <a:rPr lang="en-US" b="1" dirty="0" smtClean="0"/>
              <a:t>Myocardial infarction with ST elevation (STEMI) </a:t>
            </a:r>
            <a:r>
              <a:rPr lang="en-US" dirty="0" smtClean="0"/>
              <a:t>– </a:t>
            </a:r>
          </a:p>
          <a:p>
            <a:pPr>
              <a:buNone/>
            </a:pPr>
            <a:r>
              <a:rPr lang="en-US" dirty="0" smtClean="0"/>
              <a:t>     necrosis of the myocardium caused by ischemia, which is manifested by persistent ST elevation, often characteristic jump of its biomarkers (</a:t>
            </a:r>
            <a:r>
              <a:rPr lang="en-US" dirty="0" err="1" smtClean="0"/>
              <a:t>Tr</a:t>
            </a:r>
            <a:r>
              <a:rPr lang="en-US" dirty="0" smtClean="0"/>
              <a:t>) and development of Q wave.</a:t>
            </a:r>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 xmlns:a16="http://schemas.microsoft.com/office/drawing/2014/main" id="{66DB454C-4579-498C-89A9-87F9157D81FC}"/>
              </a:ext>
            </a:extLst>
          </p:cNvPr>
          <p:cNvPicPr>
            <a:picLocks/>
          </p:cNvPicPr>
          <p:nvPr/>
        </p:nvPicPr>
        <p:blipFill>
          <a:blip r:embed="rId2">
            <a:extLst>
              <a:ext uri="{28A0092B-C50C-407E-A947-70E740481C1C}">
                <a14:useLocalDpi xmlns=""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 xmlns:p14="http://schemas.microsoft.com/office/powerpoint/2010/main" val="100668405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 xmlns:a16="http://schemas.microsoft.com/office/drawing/2014/main" id="{F7ECE7F1-62CB-40FE-BE23-A6D7E220E13D}"/>
              </a:ext>
            </a:extLst>
          </p:cNvPr>
          <p:cNvPicPr>
            <a:picLocks/>
          </p:cNvPicPr>
          <p:nvPr/>
        </p:nvPicPr>
        <p:blipFill>
          <a:blip r:embed="rId2">
            <a:extLst>
              <a:ext uri="{28A0092B-C50C-407E-A947-70E740481C1C}">
                <a14:useLocalDpi xmlns=""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 xmlns:p14="http://schemas.microsoft.com/office/powerpoint/2010/main" val="163133586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 xmlns:a16="http://schemas.microsoft.com/office/drawing/2014/main" id="{FBB0EB81-03C9-438C-B5D6-2B6B4AD3D1C7}"/>
              </a:ext>
            </a:extLst>
          </p:cNvPr>
          <p:cNvPicPr>
            <a:picLocks/>
          </p:cNvPicPr>
          <p:nvPr/>
        </p:nvPicPr>
        <p:blipFill>
          <a:blip r:embed="rId2">
            <a:extLst>
              <a:ext uri="{28A0092B-C50C-407E-A947-70E740481C1C}">
                <a14:useLocalDpi xmlns=""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 xmlns:p14="http://schemas.microsoft.com/office/powerpoint/2010/main" val="18352854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Chart 10">
            <a:extLst>
              <a:ext uri="{FF2B5EF4-FFF2-40B4-BE49-F238E27FC236}">
                <a16:creationId xmlns:a16="http://schemas.microsoft.com/office/drawing/2014/main" xmlns="" id="{63033FCC-BE9A-49BB-AD03-13E88B4F6C08}"/>
              </a:ext>
            </a:extLst>
          </p:cNvPr>
          <p:cNvGraphicFramePr>
            <a:graphicFrameLocks/>
          </p:cNvGraphicFramePr>
          <p:nvPr/>
        </p:nvGraphicFramePr>
        <p:xfrm>
          <a:off x="3603811" y="2004470"/>
          <a:ext cx="6334653" cy="3800792"/>
        </p:xfrm>
        <a:graphic>
          <a:graphicData uri="http://schemas.openxmlformats.org/drawingml/2006/chart">
            <c:chart xmlns:c="http://schemas.openxmlformats.org/drawingml/2006/chart" xmlns:r="http://schemas.openxmlformats.org/officeDocument/2006/relationships" r:id="rId3"/>
          </a:graphicData>
        </a:graphic>
      </p:graphicFrame>
      <p:sp>
        <p:nvSpPr>
          <p:cNvPr id="4" name="Title 3"/>
          <p:cNvSpPr>
            <a:spLocks noGrp="1"/>
          </p:cNvSpPr>
          <p:nvPr>
            <p:ph type="title"/>
          </p:nvPr>
        </p:nvSpPr>
        <p:spPr/>
        <p:txBody>
          <a:bodyPr/>
          <a:lstStyle/>
          <a:p>
            <a:r>
              <a:rPr lang="en-US" sz="2800" dirty="0"/>
              <a:t>Cardiovascular Disease Leads as the </a:t>
            </a:r>
            <a:br>
              <a:rPr lang="en-US" sz="2800" dirty="0"/>
            </a:br>
            <a:r>
              <a:rPr lang="en-US" sz="2800" dirty="0"/>
              <a:t>Global Cause of Death</a:t>
            </a:r>
          </a:p>
        </p:txBody>
      </p:sp>
      <p:sp>
        <p:nvSpPr>
          <p:cNvPr id="18" name="Text Box 4"/>
          <p:cNvSpPr txBox="1">
            <a:spLocks noChangeArrowheads="1"/>
          </p:cNvSpPr>
          <p:nvPr/>
        </p:nvSpPr>
        <p:spPr bwMode="gray">
          <a:xfrm>
            <a:off x="351000" y="5626277"/>
            <a:ext cx="8196100" cy="1191320"/>
          </a:xfrm>
          <a:prstGeom prst="rect">
            <a:avLst/>
          </a:prstGeom>
          <a:noFill/>
          <a:ln w="9525">
            <a:noFill/>
            <a:miter lim="800000"/>
            <a:headEnd/>
            <a:tailEnd/>
          </a:ln>
          <a:effectLst/>
        </p:spPr>
        <p:txBody>
          <a:bodyPr wrap="square" anchor="b">
            <a:noAutofit/>
          </a:bodyPr>
          <a:lstStyle/>
          <a:p>
            <a:pPr marL="91440" marR="0" lvl="0" indent="0" algn="l" defTabSz="914400" rtl="0" eaLnBrk="1" fontAlgn="auto" latinLnBrk="0" hangingPunct="1">
              <a:lnSpc>
                <a:spcPct val="100000"/>
              </a:lnSpc>
              <a:spcBef>
                <a:spcPts val="0"/>
              </a:spcBef>
              <a:spcAft>
                <a:spcPts val="0"/>
              </a:spcAft>
              <a:buClrTx/>
              <a:buSzPct val="100000"/>
              <a:buFontTx/>
              <a:buNone/>
              <a:tabLst/>
              <a:defRPr/>
            </a:pPr>
            <a:r>
              <a:rPr kumimoji="0" lang="en-US" sz="900" b="0" i="0" u="none" strike="noStrike" kern="1200" cap="none" spc="0" normalizeH="0" baseline="0" noProof="0" dirty="0">
                <a:ln>
                  <a:noFill/>
                </a:ln>
                <a:solidFill>
                  <a:srgbClr val="000000"/>
                </a:solidFill>
                <a:effectLst/>
                <a:uLnTx/>
                <a:uFillTx/>
                <a:latin typeface="Arial"/>
                <a:ea typeface="+mn-ea"/>
                <a:cs typeface="+mn-cs"/>
              </a:rPr>
              <a:t>* Premature death = under age 70</a:t>
            </a:r>
          </a:p>
          <a:p>
            <a:pPr marL="91440" marR="0" lvl="0" indent="0" algn="l" defTabSz="914400" rtl="0" eaLnBrk="1" fontAlgn="auto" latinLnBrk="0" hangingPunct="1">
              <a:lnSpc>
                <a:spcPct val="100000"/>
              </a:lnSpc>
              <a:spcBef>
                <a:spcPts val="0"/>
              </a:spcBef>
              <a:spcAft>
                <a:spcPts val="0"/>
              </a:spcAft>
              <a:buClrTx/>
              <a:buSzPct val="100000"/>
              <a:buFontTx/>
              <a:buNone/>
              <a:tabLst/>
              <a:defRPr/>
            </a:pPr>
            <a:r>
              <a:rPr kumimoji="0" lang="en-US" sz="900" b="0" i="0" u="none" strike="noStrike" kern="0" cap="none" spc="0" normalizeH="0" baseline="0" noProof="0" dirty="0">
                <a:ln>
                  <a:noFill/>
                </a:ln>
                <a:solidFill>
                  <a:srgbClr val="000000"/>
                </a:solidFill>
                <a:effectLst/>
                <a:uLnTx/>
                <a:uFillTx/>
                <a:latin typeface="Arial"/>
                <a:ea typeface="+mn-ea"/>
                <a:cs typeface="+mn-cs"/>
              </a:rPr>
              <a:t>CHD = coronary heart disease; CV = cardiovascular; CVD = cardiovascular disease; DALY = Disability Adjusted Life Years; </a:t>
            </a:r>
            <a:br>
              <a:rPr kumimoji="0" lang="en-US" sz="900" b="0" i="0" u="none" strike="noStrike" kern="0" cap="none" spc="0" normalizeH="0" baseline="0" noProof="0" dirty="0">
                <a:ln>
                  <a:noFill/>
                </a:ln>
                <a:solidFill>
                  <a:srgbClr val="000000"/>
                </a:solidFill>
                <a:effectLst/>
                <a:uLnTx/>
                <a:uFillTx/>
                <a:latin typeface="Arial"/>
                <a:ea typeface="+mn-ea"/>
                <a:cs typeface="+mn-cs"/>
              </a:rPr>
            </a:br>
            <a:r>
              <a:rPr kumimoji="0" lang="en-US" sz="900" b="0" i="0" u="none" strike="noStrike" kern="0" cap="none" spc="0" normalizeH="0" baseline="0" noProof="0" dirty="0">
                <a:ln>
                  <a:noFill/>
                </a:ln>
                <a:solidFill>
                  <a:srgbClr val="000000"/>
                </a:solidFill>
                <a:effectLst/>
                <a:uLnTx/>
                <a:uFillTx/>
                <a:latin typeface="Arial"/>
                <a:ea typeface="+mn-ea"/>
                <a:cs typeface="+mn-cs"/>
              </a:rPr>
              <a:t>NCDs = noncommunicable chronic diseases.</a:t>
            </a:r>
            <a:r>
              <a:rPr kumimoji="0" lang="en-US" sz="900" b="0" i="0" u="none" strike="noStrike" kern="1200" cap="none" spc="0" normalizeH="0" baseline="0" noProof="0" dirty="0">
                <a:ln>
                  <a:noFill/>
                </a:ln>
                <a:solidFill>
                  <a:srgbClr val="000000"/>
                </a:solidFill>
                <a:effectLst/>
                <a:uLnTx/>
                <a:uFillTx/>
                <a:latin typeface="Arial"/>
                <a:ea typeface="+mn-ea"/>
                <a:cs typeface="+mn-cs"/>
              </a:rPr>
              <a:t> </a:t>
            </a:r>
          </a:p>
          <a:p>
            <a:pPr marL="91440" marR="0" lvl="0" indent="0" algn="l" defTabSz="914400" rtl="0" eaLnBrk="1" fontAlgn="auto" latinLnBrk="0" hangingPunct="1">
              <a:lnSpc>
                <a:spcPct val="100000"/>
              </a:lnSpc>
              <a:spcBef>
                <a:spcPts val="0"/>
              </a:spcBef>
              <a:spcAft>
                <a:spcPts val="0"/>
              </a:spcAft>
              <a:buClrTx/>
              <a:buSzPct val="100000"/>
              <a:buFontTx/>
              <a:buNone/>
              <a:tabLst/>
              <a:defRPr/>
            </a:pPr>
            <a:r>
              <a:rPr kumimoji="0" lang="en-US" sz="900" b="0" i="0" u="none" strike="noStrike" kern="1200" cap="none" spc="0" normalizeH="0" baseline="0" noProof="0" dirty="0">
                <a:ln>
                  <a:noFill/>
                </a:ln>
                <a:solidFill>
                  <a:srgbClr val="000000"/>
                </a:solidFill>
                <a:effectLst/>
                <a:uLnTx/>
                <a:uFillTx/>
                <a:latin typeface="Arial"/>
                <a:ea typeface="+mn-ea"/>
                <a:cs typeface="+mn-cs"/>
              </a:rPr>
              <a:t>1.</a:t>
            </a:r>
            <a:r>
              <a:rPr kumimoji="0" lang="en-US" sz="900" b="1" i="0" u="none" strike="noStrike" kern="1200" cap="none" spc="0" normalizeH="0" baseline="0" noProof="0" dirty="0">
                <a:ln>
                  <a:noFill/>
                </a:ln>
                <a:solidFill>
                  <a:srgbClr val="000000"/>
                </a:solidFill>
                <a:effectLst/>
                <a:uLnTx/>
                <a:uFillTx/>
                <a:latin typeface="Arial"/>
                <a:ea typeface="+mn-ea"/>
                <a:cs typeface="+mn-cs"/>
              </a:rPr>
              <a:t> </a:t>
            </a:r>
            <a:r>
              <a:rPr kumimoji="0" lang="en-US" sz="900" b="0" i="0" u="none" strike="noStrike" kern="1200" cap="none" spc="0" normalizeH="0" baseline="0" noProof="0" dirty="0">
                <a:ln>
                  <a:noFill/>
                </a:ln>
                <a:solidFill>
                  <a:srgbClr val="000000"/>
                </a:solidFill>
                <a:effectLst/>
                <a:uLnTx/>
                <a:uFillTx/>
                <a:latin typeface="Arial"/>
                <a:ea typeface="+mn-ea"/>
                <a:cs typeface="+mn-cs"/>
              </a:rPr>
              <a:t>WHO. 2011. </a:t>
            </a:r>
            <a:r>
              <a:rPr kumimoji="0" lang="en-US" sz="900" b="0" i="1" u="none" strike="noStrike" kern="1200" cap="none" spc="0" normalizeH="0" baseline="0" noProof="0" dirty="0">
                <a:ln>
                  <a:noFill/>
                </a:ln>
                <a:solidFill>
                  <a:srgbClr val="000000"/>
                </a:solidFill>
                <a:effectLst/>
                <a:uLnTx/>
                <a:uFillTx/>
                <a:latin typeface="Arial"/>
                <a:ea typeface="+mn-ea"/>
                <a:cs typeface="+mn-cs"/>
              </a:rPr>
              <a:t>Global atlas on cardiovascular disease prevention and control</a:t>
            </a:r>
            <a:r>
              <a:rPr kumimoji="0" lang="en-US" sz="900" b="0" i="0" u="none" strike="noStrike" kern="1200" cap="none" spc="0" normalizeH="0" baseline="0" noProof="0" dirty="0">
                <a:ln>
                  <a:noFill/>
                </a:ln>
                <a:solidFill>
                  <a:srgbClr val="000000"/>
                </a:solidFill>
                <a:effectLst/>
                <a:uLnTx/>
                <a:uFillTx/>
                <a:latin typeface="Arial"/>
                <a:ea typeface="+mn-ea"/>
                <a:cs typeface="+mn-cs"/>
              </a:rPr>
              <a:t>. Geneva: World Health Organization in collaboration with </a:t>
            </a:r>
            <a:br>
              <a:rPr kumimoji="0" lang="en-US" sz="900" b="0" i="0" u="none" strike="noStrike" kern="1200" cap="none" spc="0" normalizeH="0" baseline="0" noProof="0" dirty="0">
                <a:ln>
                  <a:noFill/>
                </a:ln>
                <a:solidFill>
                  <a:srgbClr val="000000"/>
                </a:solidFill>
                <a:effectLst/>
                <a:uLnTx/>
                <a:uFillTx/>
                <a:latin typeface="Arial"/>
                <a:ea typeface="+mn-ea"/>
                <a:cs typeface="+mn-cs"/>
              </a:rPr>
            </a:br>
            <a:r>
              <a:rPr kumimoji="0" lang="en-US" sz="900" b="0" i="0" u="none" strike="noStrike" kern="1200" cap="none" spc="0" normalizeH="0" baseline="0" noProof="0" dirty="0">
                <a:ln>
                  <a:noFill/>
                </a:ln>
                <a:solidFill>
                  <a:srgbClr val="000000"/>
                </a:solidFill>
                <a:effectLst/>
                <a:uLnTx/>
                <a:uFillTx/>
                <a:latin typeface="Arial"/>
                <a:ea typeface="+mn-ea"/>
                <a:cs typeface="+mn-cs"/>
              </a:rPr>
              <a:t>the World Heart Federation and the World Stroke Organization. 2.</a:t>
            </a:r>
            <a:r>
              <a:rPr kumimoji="0" lang="en-US" sz="900" b="1" i="0" u="none" strike="noStrike" kern="1200" cap="none" spc="0" normalizeH="0" baseline="0" noProof="0" dirty="0">
                <a:ln>
                  <a:noFill/>
                </a:ln>
                <a:solidFill>
                  <a:srgbClr val="000000"/>
                </a:solidFill>
                <a:effectLst/>
                <a:uLnTx/>
                <a:uFillTx/>
                <a:latin typeface="Arial"/>
                <a:ea typeface="+mn-ea"/>
                <a:cs typeface="+mn-cs"/>
              </a:rPr>
              <a:t> </a:t>
            </a:r>
            <a:r>
              <a:rPr kumimoji="0" lang="en-US" sz="900" b="0" i="0" u="none" strike="noStrike" kern="1200" cap="none" spc="0" normalizeH="0" baseline="0" noProof="0" dirty="0">
                <a:ln>
                  <a:noFill/>
                </a:ln>
                <a:solidFill>
                  <a:srgbClr val="000000"/>
                </a:solidFill>
                <a:effectLst/>
                <a:uLnTx/>
                <a:uFillTx/>
                <a:latin typeface="Arial"/>
                <a:ea typeface="+mn-ea"/>
                <a:cs typeface="+mn-cs"/>
              </a:rPr>
              <a:t>WHO. 2016. </a:t>
            </a:r>
            <a:r>
              <a:rPr kumimoji="0" lang="en-US" sz="900" b="0" i="1" u="none" strike="noStrike" kern="1200" cap="none" spc="0" normalizeH="0" baseline="0" noProof="0" dirty="0">
                <a:ln>
                  <a:noFill/>
                </a:ln>
                <a:solidFill>
                  <a:srgbClr val="000000"/>
                </a:solidFill>
                <a:effectLst/>
                <a:uLnTx/>
                <a:uFillTx/>
                <a:latin typeface="Arial"/>
                <a:ea typeface="+mn-ea"/>
                <a:cs typeface="+mn-cs"/>
              </a:rPr>
              <a:t>World Health Statistics 2016: Monitoring health for the </a:t>
            </a:r>
            <a:br>
              <a:rPr kumimoji="0" lang="en-US" sz="900" b="0" i="1" u="none" strike="noStrike" kern="1200" cap="none" spc="0" normalizeH="0" baseline="0" noProof="0" dirty="0">
                <a:ln>
                  <a:noFill/>
                </a:ln>
                <a:solidFill>
                  <a:srgbClr val="000000"/>
                </a:solidFill>
                <a:effectLst/>
                <a:uLnTx/>
                <a:uFillTx/>
                <a:latin typeface="Arial"/>
                <a:ea typeface="+mn-ea"/>
                <a:cs typeface="+mn-cs"/>
              </a:rPr>
            </a:br>
            <a:r>
              <a:rPr kumimoji="0" lang="en-US" sz="900" b="0" i="1" u="none" strike="noStrike" kern="1200" cap="none" spc="0" normalizeH="0" baseline="0" noProof="0" dirty="0">
                <a:ln>
                  <a:noFill/>
                </a:ln>
                <a:solidFill>
                  <a:srgbClr val="000000"/>
                </a:solidFill>
                <a:effectLst/>
                <a:uLnTx/>
                <a:uFillTx/>
                <a:latin typeface="Arial"/>
                <a:ea typeface="+mn-ea"/>
                <a:cs typeface="+mn-cs"/>
              </a:rPr>
              <a:t>SDGs. </a:t>
            </a:r>
            <a:r>
              <a:rPr kumimoji="0" lang="en-US" sz="900" b="0" i="0" u="none" strike="noStrike" kern="1200" cap="none" spc="0" normalizeH="0" baseline="0" noProof="0" dirty="0">
                <a:ln>
                  <a:noFill/>
                </a:ln>
                <a:solidFill>
                  <a:srgbClr val="000000"/>
                </a:solidFill>
                <a:effectLst/>
                <a:uLnTx/>
                <a:uFillTx/>
                <a:latin typeface="Arial"/>
                <a:ea typeface="+mn-ea"/>
                <a:cs typeface="+mn-cs"/>
              </a:rPr>
              <a:t>Geneva: World Health Organization. </a:t>
            </a:r>
            <a:r>
              <a:rPr kumimoji="0" lang="fr-FR" sz="900" b="0" i="0" u="none" strike="noStrike" kern="1200" cap="none" spc="0" normalizeH="0" baseline="0" noProof="0" dirty="0">
                <a:ln>
                  <a:noFill/>
                </a:ln>
                <a:solidFill>
                  <a:srgbClr val="000000"/>
                </a:solidFill>
                <a:effectLst/>
                <a:uLnTx/>
                <a:uFillTx/>
                <a:latin typeface="Arial"/>
                <a:ea typeface="+mn-ea"/>
                <a:cs typeface="+mn-cs"/>
              </a:rPr>
              <a:t>3. Townsend N, et al. </a:t>
            </a:r>
            <a:r>
              <a:rPr kumimoji="0" lang="en-US" sz="900" b="0" i="1" u="none" strike="noStrike" kern="1200" cap="none" spc="0" normalizeH="0" baseline="0" noProof="0" dirty="0">
                <a:ln>
                  <a:noFill/>
                </a:ln>
                <a:solidFill>
                  <a:srgbClr val="000000"/>
                </a:solidFill>
                <a:effectLst/>
                <a:uLnTx/>
                <a:uFillTx/>
                <a:latin typeface="Arial"/>
                <a:ea typeface="+mn-ea"/>
                <a:cs typeface="+mn-cs"/>
              </a:rPr>
              <a:t>Eur Heart J</a:t>
            </a:r>
            <a:r>
              <a:rPr kumimoji="0" lang="en-US" sz="900" b="0" i="0" u="none" strike="noStrike" kern="1200" cap="none" spc="0" normalizeH="0" baseline="0" noProof="0" dirty="0">
                <a:ln>
                  <a:noFill/>
                </a:ln>
                <a:solidFill>
                  <a:srgbClr val="000000"/>
                </a:solidFill>
                <a:effectLst/>
                <a:uLnTx/>
                <a:uFillTx/>
                <a:latin typeface="Arial"/>
                <a:ea typeface="+mn-ea"/>
                <a:cs typeface="+mn-cs"/>
              </a:rPr>
              <a:t>. 2016;37:3232-3245</a:t>
            </a:r>
            <a:r>
              <a:rPr kumimoji="0" lang="fr-FR" sz="900" b="0" i="0" u="none" strike="noStrike" kern="1200" cap="none" spc="0" normalizeH="0" baseline="0" noProof="0" dirty="0">
                <a:ln>
                  <a:noFill/>
                </a:ln>
                <a:solidFill>
                  <a:srgbClr val="000000"/>
                </a:solidFill>
                <a:effectLst/>
                <a:uLnTx/>
                <a:uFillTx/>
                <a:latin typeface="Arial"/>
                <a:ea typeface="+mn-ea"/>
                <a:cs typeface="+mn-cs"/>
              </a:rPr>
              <a:t>. 4. Mozaffarian D, et al, </a:t>
            </a:r>
            <a:r>
              <a:rPr kumimoji="0" lang="en-US" sz="900" b="0" i="1" u="none" strike="noStrike" kern="1200" cap="none" spc="0" normalizeH="0" baseline="0" noProof="0" dirty="0">
                <a:ln>
                  <a:noFill/>
                </a:ln>
                <a:solidFill>
                  <a:srgbClr val="000000"/>
                </a:solidFill>
                <a:effectLst/>
                <a:uLnTx/>
                <a:uFillTx/>
                <a:latin typeface="Arial"/>
                <a:ea typeface="+mn-ea"/>
                <a:cs typeface="+mn-cs"/>
              </a:rPr>
              <a:t>Circulation. </a:t>
            </a:r>
            <a:br>
              <a:rPr kumimoji="0" lang="en-US" sz="900" b="0" i="1" u="none" strike="noStrike" kern="1200" cap="none" spc="0" normalizeH="0" baseline="0" noProof="0" dirty="0">
                <a:ln>
                  <a:noFill/>
                </a:ln>
                <a:solidFill>
                  <a:srgbClr val="000000"/>
                </a:solidFill>
                <a:effectLst/>
                <a:uLnTx/>
                <a:uFillTx/>
                <a:latin typeface="Arial"/>
                <a:ea typeface="+mn-ea"/>
                <a:cs typeface="+mn-cs"/>
              </a:rPr>
            </a:br>
            <a:r>
              <a:rPr kumimoji="0" lang="en-US" sz="900" b="0" i="0" u="none" strike="noStrike" kern="1200" cap="none" spc="0" normalizeH="0" baseline="0" noProof="0" dirty="0">
                <a:ln>
                  <a:noFill/>
                </a:ln>
                <a:solidFill>
                  <a:srgbClr val="000000"/>
                </a:solidFill>
                <a:effectLst/>
                <a:uLnTx/>
                <a:uFillTx/>
                <a:latin typeface="Arial"/>
                <a:ea typeface="+mn-ea"/>
                <a:cs typeface="+mn-cs"/>
              </a:rPr>
              <a:t>2016;133:e38-360.</a:t>
            </a:r>
            <a:r>
              <a:rPr kumimoji="0" lang="fr-FR" sz="900" b="0" i="0" u="none" strike="noStrike" kern="1200" cap="none" spc="0" normalizeH="0" baseline="0" noProof="0" dirty="0">
                <a:ln>
                  <a:noFill/>
                </a:ln>
                <a:solidFill>
                  <a:srgbClr val="000000"/>
                </a:solidFill>
                <a:effectLst/>
                <a:uLnTx/>
                <a:uFillTx/>
                <a:latin typeface="Arial"/>
                <a:ea typeface="+mn-ea"/>
                <a:cs typeface="+mn-cs"/>
              </a:rPr>
              <a:t> 5. WHO. </a:t>
            </a:r>
            <a:r>
              <a:rPr kumimoji="0" lang="fr-FR" sz="900" b="0" i="0" u="none" strike="noStrike" kern="1200" cap="none" spc="0" normalizeH="0" baseline="0" noProof="0" dirty="0" err="1">
                <a:ln>
                  <a:noFill/>
                </a:ln>
                <a:solidFill>
                  <a:srgbClr val="000000"/>
                </a:solidFill>
                <a:effectLst/>
                <a:uLnTx/>
                <a:uFillTx/>
                <a:latin typeface="Arial"/>
                <a:ea typeface="+mn-ea"/>
                <a:cs typeface="+mn-cs"/>
              </a:rPr>
              <a:t>Estimates</a:t>
            </a:r>
            <a:r>
              <a:rPr kumimoji="0" lang="fr-FR" sz="900" b="0" i="0" u="none" strike="noStrike" kern="1200" cap="none" spc="0" normalizeH="0" baseline="0" noProof="0" dirty="0">
                <a:ln>
                  <a:noFill/>
                </a:ln>
                <a:solidFill>
                  <a:srgbClr val="000000"/>
                </a:solidFill>
                <a:effectLst/>
                <a:uLnTx/>
                <a:uFillTx/>
                <a:latin typeface="Arial"/>
                <a:ea typeface="+mn-ea"/>
                <a:cs typeface="+mn-cs"/>
              </a:rPr>
              <a:t> for 2000–2015. http://www.who.int/healthinfo/global_burden_disease/estimates/en/index2.html. </a:t>
            </a:r>
            <a:br>
              <a:rPr kumimoji="0" lang="fr-FR" sz="900" b="0" i="0" u="none" strike="noStrike" kern="1200" cap="none" spc="0" normalizeH="0" baseline="0" noProof="0" dirty="0">
                <a:ln>
                  <a:noFill/>
                </a:ln>
                <a:solidFill>
                  <a:srgbClr val="000000"/>
                </a:solidFill>
                <a:effectLst/>
                <a:uLnTx/>
                <a:uFillTx/>
                <a:latin typeface="Arial"/>
                <a:ea typeface="+mn-ea"/>
                <a:cs typeface="+mn-cs"/>
              </a:rPr>
            </a:br>
            <a:r>
              <a:rPr kumimoji="0" lang="fr-FR" sz="900" b="0" i="0" u="none" strike="noStrike" kern="1200" cap="none" spc="0" normalizeH="0" baseline="0" noProof="0" dirty="0" err="1">
                <a:ln>
                  <a:noFill/>
                </a:ln>
                <a:solidFill>
                  <a:srgbClr val="000000"/>
                </a:solidFill>
                <a:effectLst/>
                <a:uLnTx/>
                <a:uFillTx/>
                <a:latin typeface="Arial"/>
                <a:ea typeface="+mn-ea"/>
                <a:cs typeface="+mn-cs"/>
              </a:rPr>
              <a:t>Accessed</a:t>
            </a:r>
            <a:r>
              <a:rPr kumimoji="0" lang="fr-FR" sz="900" b="0" i="0" u="none" strike="noStrike" kern="1200" cap="none" spc="0" normalizeH="0" baseline="0" noProof="0" dirty="0">
                <a:ln>
                  <a:noFill/>
                </a:ln>
                <a:solidFill>
                  <a:srgbClr val="000000"/>
                </a:solidFill>
                <a:effectLst/>
                <a:uLnTx/>
                <a:uFillTx/>
                <a:latin typeface="Arial"/>
                <a:ea typeface="+mn-ea"/>
                <a:cs typeface="+mn-cs"/>
              </a:rPr>
              <a:t> July 25, 2017.</a:t>
            </a:r>
          </a:p>
        </p:txBody>
      </p:sp>
      <p:sp>
        <p:nvSpPr>
          <p:cNvPr id="19" name="Rectangle 18"/>
          <p:cNvSpPr/>
          <p:nvPr/>
        </p:nvSpPr>
        <p:spPr>
          <a:xfrm>
            <a:off x="555828" y="1300035"/>
            <a:ext cx="3984988"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7CC2"/>
                </a:solidFill>
                <a:effectLst/>
                <a:uLnTx/>
                <a:uFillTx/>
                <a:latin typeface="Arial"/>
                <a:ea typeface="+mn-ea"/>
                <a:cs typeface="+mn-cs"/>
              </a:rPr>
              <a:t>Cardiovascular Disease (CVD)</a:t>
            </a:r>
            <a:endParaRPr kumimoji="0" lang="en-US" sz="1600" b="1" i="0" u="none" strike="noStrike" kern="1200" cap="none" spc="0" normalizeH="0" baseline="30000" noProof="0" dirty="0">
              <a:ln>
                <a:noFill/>
              </a:ln>
              <a:solidFill>
                <a:srgbClr val="007CC2"/>
              </a:solidFill>
              <a:effectLst/>
              <a:uLnTx/>
              <a:uFillTx/>
              <a:latin typeface="Arial"/>
              <a:ea typeface="+mn-ea"/>
              <a:cs typeface="+mn-cs"/>
            </a:endParaRPr>
          </a:p>
        </p:txBody>
      </p:sp>
      <p:sp>
        <p:nvSpPr>
          <p:cNvPr id="21" name="Rectangle 20"/>
          <p:cNvSpPr/>
          <p:nvPr/>
        </p:nvSpPr>
        <p:spPr>
          <a:xfrm>
            <a:off x="4763431" y="1472779"/>
            <a:ext cx="3984988"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7CC2"/>
                </a:solidFill>
                <a:effectLst/>
                <a:uLnTx/>
                <a:uFillTx/>
                <a:latin typeface="Arial"/>
                <a:ea typeface="+mn-ea"/>
                <a:cs typeface="+mn-cs"/>
              </a:rPr>
              <a:t>Leading Causes of Premature </a:t>
            </a:r>
            <a:br>
              <a:rPr kumimoji="0" lang="en-US" sz="1600" b="1" i="0" u="none" strike="noStrike" kern="1200" cap="none" spc="0" normalizeH="0" baseline="0" noProof="0" dirty="0">
                <a:ln>
                  <a:noFill/>
                </a:ln>
                <a:solidFill>
                  <a:srgbClr val="007CC2"/>
                </a:solidFill>
                <a:effectLst/>
                <a:uLnTx/>
                <a:uFillTx/>
                <a:latin typeface="Arial"/>
                <a:ea typeface="+mn-ea"/>
                <a:cs typeface="+mn-cs"/>
              </a:rPr>
            </a:br>
            <a:r>
              <a:rPr kumimoji="0" lang="en-US" sz="1600" b="1" i="0" u="none" strike="noStrike" kern="1200" cap="none" spc="0" normalizeH="0" baseline="0" noProof="0" dirty="0">
                <a:ln>
                  <a:noFill/>
                </a:ln>
                <a:solidFill>
                  <a:srgbClr val="007CC2"/>
                </a:solidFill>
                <a:effectLst/>
                <a:uLnTx/>
                <a:uFillTx/>
                <a:latin typeface="Arial"/>
                <a:ea typeface="+mn-ea"/>
                <a:cs typeface="+mn-cs"/>
              </a:rPr>
              <a:t>Death Globally</a:t>
            </a:r>
            <a:r>
              <a:rPr kumimoji="0" lang="en-US" sz="1600" b="1" i="0" u="none" strike="noStrike" kern="1200" cap="none" spc="0" normalizeH="0" baseline="30000" noProof="0" dirty="0">
                <a:ln>
                  <a:noFill/>
                </a:ln>
                <a:solidFill>
                  <a:srgbClr val="007CC2"/>
                </a:solidFill>
                <a:effectLst/>
                <a:uLnTx/>
                <a:uFillTx/>
                <a:latin typeface="Arial"/>
                <a:ea typeface="+mn-ea"/>
                <a:cs typeface="+mn-cs"/>
              </a:rPr>
              <a:t>2*</a:t>
            </a:r>
          </a:p>
        </p:txBody>
      </p:sp>
      <p:graphicFrame>
        <p:nvGraphicFramePr>
          <p:cNvPr id="10" name="Table 9">
            <a:extLst>
              <a:ext uri="{FF2B5EF4-FFF2-40B4-BE49-F238E27FC236}">
                <a16:creationId xmlns:a16="http://schemas.microsoft.com/office/drawing/2014/main" xmlns="" id="{F88E09DE-731C-4C32-B514-9E77AD10BC50}"/>
              </a:ext>
            </a:extLst>
          </p:cNvPr>
          <p:cNvGraphicFramePr>
            <a:graphicFrameLocks noGrp="1"/>
          </p:cNvGraphicFramePr>
          <p:nvPr/>
        </p:nvGraphicFramePr>
        <p:xfrm>
          <a:off x="422638" y="1638589"/>
          <a:ext cx="4251368" cy="3977640"/>
        </p:xfrm>
        <a:graphic>
          <a:graphicData uri="http://schemas.openxmlformats.org/drawingml/2006/table">
            <a:tbl>
              <a:tblPr firstRow="1" bandRow="1">
                <a:tableStyleId>{5C22544A-7EE6-4342-B048-85BDC9FD1C3A}</a:tableStyleId>
              </a:tblPr>
              <a:tblGrid>
                <a:gridCol w="4251368">
                  <a:extLst>
                    <a:ext uri="{9D8B030D-6E8A-4147-A177-3AD203B41FA5}">
                      <a16:colId xmlns:a16="http://schemas.microsoft.com/office/drawing/2014/main" xmlns="" val="2033808224"/>
                    </a:ext>
                  </a:extLst>
                </a:gridCol>
              </a:tblGrid>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i="0" u="none" strike="noStrike" kern="1200" baseline="0" dirty="0">
                          <a:solidFill>
                            <a:schemeClr val="lt1"/>
                          </a:solidFill>
                          <a:latin typeface="+mn-lt"/>
                          <a:ea typeface="+mn-ea"/>
                          <a:cs typeface="+mn-cs"/>
                        </a:rPr>
                        <a:t>Leading cause of death </a:t>
                      </a:r>
                      <a:br>
                        <a:rPr lang="en-US" sz="1400" b="1" i="0" u="none" strike="noStrike" kern="1200" baseline="0" dirty="0">
                          <a:solidFill>
                            <a:schemeClr val="lt1"/>
                          </a:solidFill>
                          <a:latin typeface="+mn-lt"/>
                          <a:ea typeface="+mn-ea"/>
                          <a:cs typeface="+mn-cs"/>
                        </a:rPr>
                      </a:br>
                      <a:r>
                        <a:rPr lang="en-US" sz="1400" b="1" i="0" u="none" strike="noStrike" kern="1200" baseline="0" dirty="0">
                          <a:solidFill>
                            <a:schemeClr val="lt1"/>
                          </a:solidFill>
                          <a:latin typeface="+mn-lt"/>
                          <a:ea typeface="+mn-ea"/>
                          <a:cs typeface="+mn-cs"/>
                        </a:rPr>
                        <a:t>in the world</a:t>
                      </a:r>
                      <a:r>
                        <a:rPr lang="en-US" sz="1400" b="1" i="0" u="none" strike="noStrike" kern="1200" baseline="30000" dirty="0">
                          <a:solidFill>
                            <a:schemeClr val="lt1"/>
                          </a:solidFill>
                          <a:latin typeface="+mn-lt"/>
                          <a:ea typeface="+mn-ea"/>
                          <a:cs typeface="+mn-cs"/>
                        </a:rPr>
                        <a:t>1</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254273986"/>
                  </a:ext>
                </a:extLst>
              </a:tr>
              <a:tr h="370840">
                <a:tc>
                  <a:txBody>
                    <a:bodyPr/>
                    <a:lstStyle/>
                    <a:p>
                      <a:pPr marL="342900" indent="-342900">
                        <a:spcAft>
                          <a:spcPts val="600"/>
                        </a:spcAft>
                        <a:buClr>
                          <a:srgbClr val="007CC2"/>
                        </a:buClr>
                        <a:buFont typeface="Arial" panose="020B0604020202020204" pitchFamily="34" charset="0"/>
                        <a:buChar char="•"/>
                        <a:defRPr/>
                      </a:pPr>
                      <a:r>
                        <a:rPr lang="en-US" sz="1400" kern="0" dirty="0">
                          <a:solidFill>
                            <a:sysClr val="windowText" lastClr="000000"/>
                          </a:solidFill>
                        </a:rPr>
                        <a:t>Cardiovascular diseases claim </a:t>
                      </a:r>
                      <a:br>
                        <a:rPr lang="en-US" sz="1400" kern="0" dirty="0">
                          <a:solidFill>
                            <a:sysClr val="windowText" lastClr="000000"/>
                          </a:solidFill>
                        </a:rPr>
                      </a:br>
                      <a:r>
                        <a:rPr lang="en-US" sz="1400" kern="0" dirty="0">
                          <a:solidFill>
                            <a:sysClr val="windowText" lastClr="000000"/>
                          </a:solidFill>
                        </a:rPr>
                        <a:t>more lives than all forms of cancer combined</a:t>
                      </a:r>
                      <a:r>
                        <a:rPr lang="en-US" sz="1400" kern="0" baseline="30000" dirty="0">
                          <a:solidFill>
                            <a:sysClr val="windowText" lastClr="000000"/>
                          </a:solidFill>
                        </a:rPr>
                        <a:t>1,2</a:t>
                      </a:r>
                      <a:endParaRPr lang="en-US" sz="1400" b="1" kern="0" baseline="30000" dirty="0">
                        <a:solidFill>
                          <a:srgbClr val="C0362C"/>
                        </a:solidFill>
                      </a:endParaRPr>
                    </a:p>
                    <a:p>
                      <a:pPr marL="342900" indent="-342900">
                        <a:spcAft>
                          <a:spcPts val="600"/>
                        </a:spcAft>
                        <a:buClr>
                          <a:srgbClr val="007CC2"/>
                        </a:buClr>
                        <a:buFont typeface="Arial" panose="020B0604020202020204" pitchFamily="34" charset="0"/>
                        <a:buChar char="•"/>
                        <a:defRPr/>
                      </a:pPr>
                      <a:r>
                        <a:rPr lang="en-US" sz="1400" b="1" kern="0" dirty="0">
                          <a:solidFill>
                            <a:schemeClr val="accent1"/>
                          </a:solidFill>
                        </a:rPr>
                        <a:t>&gt; 17.3 million </a:t>
                      </a:r>
                      <a:r>
                        <a:rPr lang="en-US" sz="1400" kern="0" dirty="0">
                          <a:solidFill>
                            <a:srgbClr val="000000"/>
                          </a:solidFill>
                        </a:rPr>
                        <a:t>deaths per year globally</a:t>
                      </a:r>
                      <a:r>
                        <a:rPr lang="en-US" sz="1400" kern="0" baseline="30000" dirty="0">
                          <a:solidFill>
                            <a:srgbClr val="000000"/>
                          </a:solidFill>
                        </a:rPr>
                        <a:t>1</a:t>
                      </a:r>
                      <a:r>
                        <a:rPr lang="en-US" sz="1400" kern="0" dirty="0">
                          <a:solidFill>
                            <a:srgbClr val="000000"/>
                          </a:solidFill>
                        </a:rPr>
                        <a:t> </a:t>
                      </a:r>
                    </a:p>
                    <a:p>
                      <a:pPr marL="342900" indent="-342900">
                        <a:spcAft>
                          <a:spcPts val="600"/>
                        </a:spcAft>
                        <a:buClr>
                          <a:srgbClr val="007CC2"/>
                        </a:buClr>
                        <a:buFont typeface="Arial" panose="020B0604020202020204" pitchFamily="34" charset="0"/>
                        <a:buChar char="•"/>
                        <a:defRPr/>
                      </a:pPr>
                      <a:r>
                        <a:rPr lang="en-US" sz="1400" dirty="0"/>
                        <a:t>CVD causes &gt; 4 million deaths each year across Europe accounting for 45% of all deaths. CHD and stroke account for </a:t>
                      </a:r>
                      <a:br>
                        <a:rPr lang="en-US" sz="1400" dirty="0"/>
                      </a:br>
                      <a:r>
                        <a:rPr lang="en-US" sz="1400" dirty="0"/>
                        <a:t>1.8 million and 1.0 million deaths, respectively</a:t>
                      </a:r>
                      <a:r>
                        <a:rPr lang="en-US" sz="1400" baseline="30000" dirty="0"/>
                        <a:t>3</a:t>
                      </a:r>
                    </a:p>
                    <a:p>
                      <a:pPr marL="342900" indent="-342900" algn="l" defTabSz="914400" rtl="0" eaLnBrk="1" latinLnBrk="0" hangingPunct="1">
                        <a:spcAft>
                          <a:spcPts val="600"/>
                        </a:spcAft>
                        <a:buClr>
                          <a:srgbClr val="007CC2"/>
                        </a:buClr>
                        <a:buFont typeface="Arial" panose="020B0604020202020204" pitchFamily="34" charset="0"/>
                        <a:buChar char="•"/>
                        <a:defRPr/>
                      </a:pPr>
                      <a:r>
                        <a:rPr lang="en-US" sz="1400" kern="1200" dirty="0">
                          <a:solidFill>
                            <a:schemeClr val="dk1"/>
                          </a:solidFill>
                          <a:latin typeface="+mn-lt"/>
                          <a:ea typeface="+mn-ea"/>
                          <a:cs typeface="+mn-cs"/>
                        </a:rPr>
                        <a:t>~2,200 Americans die of CVD</a:t>
                      </a:r>
                      <a:r>
                        <a:rPr lang="en-US" sz="1400" kern="1200" baseline="0" dirty="0">
                          <a:solidFill>
                            <a:schemeClr val="dk1"/>
                          </a:solidFill>
                          <a:latin typeface="+mn-lt"/>
                          <a:ea typeface="+mn-ea"/>
                          <a:cs typeface="+mn-cs"/>
                        </a:rPr>
                        <a:t> </a:t>
                      </a:r>
                      <a:r>
                        <a:rPr lang="en-US" sz="1400" kern="1200" dirty="0">
                          <a:solidFill>
                            <a:schemeClr val="dk1"/>
                          </a:solidFill>
                          <a:latin typeface="+mn-lt"/>
                          <a:ea typeface="+mn-ea"/>
                          <a:cs typeface="+mn-cs"/>
                        </a:rPr>
                        <a:t>each day, an average of 1 death every 40</a:t>
                      </a:r>
                      <a:r>
                        <a:rPr lang="en-US" sz="1400" kern="1200" baseline="0" dirty="0">
                          <a:solidFill>
                            <a:schemeClr val="dk1"/>
                          </a:solidFill>
                          <a:latin typeface="+mn-lt"/>
                          <a:ea typeface="+mn-ea"/>
                          <a:cs typeface="+mn-cs"/>
                        </a:rPr>
                        <a:t> </a:t>
                      </a:r>
                      <a:r>
                        <a:rPr lang="en-US" sz="1400" kern="1200" dirty="0">
                          <a:solidFill>
                            <a:schemeClr val="dk1"/>
                          </a:solidFill>
                          <a:latin typeface="+mn-lt"/>
                          <a:ea typeface="+mn-ea"/>
                          <a:cs typeface="+mn-cs"/>
                        </a:rPr>
                        <a:t>seconds</a:t>
                      </a:r>
                      <a:r>
                        <a:rPr lang="en-US" sz="1400" kern="1200" baseline="30000" dirty="0">
                          <a:solidFill>
                            <a:schemeClr val="dk1"/>
                          </a:solidFill>
                          <a:latin typeface="+mn-lt"/>
                          <a:ea typeface="+mn-ea"/>
                          <a:cs typeface="+mn-cs"/>
                        </a:rPr>
                        <a:t>4</a:t>
                      </a:r>
                    </a:p>
                    <a:p>
                      <a:pPr marL="342900" indent="-342900">
                        <a:spcAft>
                          <a:spcPts val="600"/>
                        </a:spcAft>
                        <a:buClr>
                          <a:srgbClr val="007CC2"/>
                        </a:buClr>
                        <a:buFont typeface="Arial" panose="020B0604020202020204" pitchFamily="34" charset="0"/>
                        <a:buChar char="•"/>
                        <a:defRPr/>
                      </a:pPr>
                      <a:r>
                        <a:rPr lang="en-US" sz="1400" b="0" kern="0" dirty="0">
                          <a:solidFill>
                            <a:schemeClr val="tx1"/>
                          </a:solidFill>
                        </a:rPr>
                        <a:t>Accounts for </a:t>
                      </a:r>
                      <a:r>
                        <a:rPr lang="en-US" sz="1400" b="1" kern="0" dirty="0">
                          <a:solidFill>
                            <a:schemeClr val="accent1"/>
                          </a:solidFill>
                        </a:rPr>
                        <a:t>10% </a:t>
                      </a:r>
                      <a:r>
                        <a:rPr lang="en-US" sz="1400" kern="0" dirty="0">
                          <a:solidFill>
                            <a:sysClr val="windowText" lastClr="000000"/>
                          </a:solidFill>
                        </a:rPr>
                        <a:t>of the global disease burden (DALYs)</a:t>
                      </a:r>
                      <a:r>
                        <a:rPr lang="en-US" sz="1400" kern="0" baseline="30000" dirty="0">
                          <a:solidFill>
                            <a:sysClr val="windowText" lastClr="000000"/>
                          </a:solidFill>
                        </a:rPr>
                        <a:t>1</a:t>
                      </a:r>
                    </a:p>
                    <a:p>
                      <a:pPr marL="342900" indent="-342900">
                        <a:spcAft>
                          <a:spcPts val="600"/>
                        </a:spcAft>
                        <a:buClr>
                          <a:srgbClr val="007CC2"/>
                        </a:buClr>
                        <a:buFont typeface="Arial" panose="020B0604020202020204" pitchFamily="34" charset="0"/>
                        <a:buChar char="•"/>
                        <a:defRPr/>
                      </a:pPr>
                      <a:r>
                        <a:rPr lang="en-US" sz="1400" dirty="0"/>
                        <a:t>In 2015, ischemic heart disease was the leading cause for years of lost life (YLL), accounting for 9.5% of YLL, globally</a:t>
                      </a:r>
                      <a:r>
                        <a:rPr lang="en-US" sz="1400" baseline="30000" dirty="0"/>
                        <a:t>5</a:t>
                      </a:r>
                      <a:r>
                        <a:rPr lang="en-US" sz="1400" dirty="0"/>
                        <a:t> </a:t>
                      </a:r>
                      <a:endParaRPr lang="en-US" sz="1400" kern="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xmlns="" val="2937698374"/>
                  </a:ext>
                </a:extLst>
              </a:tr>
            </a:tbl>
          </a:graphicData>
        </a:graphic>
      </p:graphicFrame>
      <p:sp>
        <p:nvSpPr>
          <p:cNvPr id="8" name="Oval 7">
            <a:extLst>
              <a:ext uri="{FF2B5EF4-FFF2-40B4-BE49-F238E27FC236}">
                <a16:creationId xmlns:a16="http://schemas.microsoft.com/office/drawing/2014/main" xmlns="" id="{9A08BDE0-685B-4D34-8D17-43770A715B11}"/>
              </a:ext>
            </a:extLst>
          </p:cNvPr>
          <p:cNvSpPr/>
          <p:nvPr/>
        </p:nvSpPr>
        <p:spPr>
          <a:xfrm>
            <a:off x="8073192" y="51138"/>
            <a:ext cx="1000426" cy="432792"/>
          </a:xfrm>
          <a:prstGeom prst="ellipse">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Arial"/>
                <a:ea typeface="+mn-ea"/>
                <a:cs typeface="+mn-cs"/>
              </a:rPr>
              <a:t>CORE</a:t>
            </a:r>
          </a:p>
        </p:txBody>
      </p:sp>
    </p:spTree>
    <p:extLst>
      <p:ext uri="{BB962C8B-B14F-4D97-AF65-F5344CB8AC3E}">
        <p14:creationId xmlns:p14="http://schemas.microsoft.com/office/powerpoint/2010/main" xmlns="" val="53259149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 xmlns:a16="http://schemas.microsoft.com/office/drawing/2014/main" id="{2E1CD95F-B0CF-44D2-AB56-703859F91C51}"/>
              </a:ext>
            </a:extLst>
          </p:cNvPr>
          <p:cNvPicPr>
            <a:picLocks/>
          </p:cNvPicPr>
          <p:nvPr/>
        </p:nvPicPr>
        <p:blipFill>
          <a:blip r:embed="rId2">
            <a:extLst>
              <a:ext uri="{28A0092B-C50C-407E-A947-70E740481C1C}">
                <a14:useLocalDpi xmlns=""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 xmlns:p14="http://schemas.microsoft.com/office/powerpoint/2010/main" val="22014897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 xmlns:a16="http://schemas.microsoft.com/office/drawing/2014/main" id="{544848DA-680D-4C6E-9EBC-A60FA89353F3}"/>
              </a:ext>
            </a:extLst>
          </p:cNvPr>
          <p:cNvPicPr>
            <a:picLocks/>
          </p:cNvPicPr>
          <p:nvPr/>
        </p:nvPicPr>
        <p:blipFill>
          <a:blip r:embed="rId2">
            <a:extLst>
              <a:ext uri="{28A0092B-C50C-407E-A947-70E740481C1C}">
                <a14:useLocalDpi xmlns=""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 xmlns:p14="http://schemas.microsoft.com/office/powerpoint/2010/main" val="145758365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96B22400-64DF-49F4-85D2-D84A875C1F76}"/>
              </a:ext>
            </a:extLst>
          </p:cNvPr>
          <p:cNvPicPr>
            <a:picLocks/>
          </p:cNvPicPr>
          <p:nvPr/>
        </p:nvPicPr>
        <p:blipFill>
          <a:blip r:embed="rId2">
            <a:extLst>
              <a:ext uri="{28A0092B-C50C-407E-A947-70E740481C1C}">
                <a14:useLocalDpi xmlns:a14="http://schemas.microsoft.com/office/drawing/2010/main" xmlns=""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xmlns="" val="31539612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 xmlns:a16="http://schemas.microsoft.com/office/drawing/2014/main" id="{5832827B-808A-4267-A77B-D88B6BE9458C}"/>
              </a:ext>
            </a:extLst>
          </p:cNvPr>
          <p:cNvPicPr>
            <a:picLocks/>
          </p:cNvPicPr>
          <p:nvPr/>
        </p:nvPicPr>
        <p:blipFill>
          <a:blip r:embed="rId2">
            <a:extLst>
              <a:ext uri="{28A0092B-C50C-407E-A947-70E740481C1C}">
                <a14:useLocalDpi xmlns=""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 xmlns:p14="http://schemas.microsoft.com/office/powerpoint/2010/main" val="365997692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 xmlns:a16="http://schemas.microsoft.com/office/drawing/2014/main" id="{89AEB216-9C56-40D0-910B-1B72F7FE3F35}"/>
              </a:ext>
            </a:extLst>
          </p:cNvPr>
          <p:cNvPicPr>
            <a:picLocks/>
          </p:cNvPicPr>
          <p:nvPr/>
        </p:nvPicPr>
        <p:blipFill>
          <a:blip r:embed="rId2">
            <a:extLst>
              <a:ext uri="{28A0092B-C50C-407E-A947-70E740481C1C}">
                <a14:useLocalDpi xmlns=""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 xmlns:p14="http://schemas.microsoft.com/office/powerpoint/2010/main" val="171721341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 xmlns:a16="http://schemas.microsoft.com/office/drawing/2014/main" id="{4AF5FB1C-366B-4E20-AD0F-610FB0CF554B}"/>
              </a:ext>
            </a:extLst>
          </p:cNvPr>
          <p:cNvPicPr>
            <a:picLocks/>
          </p:cNvPicPr>
          <p:nvPr/>
        </p:nvPicPr>
        <p:blipFill>
          <a:blip r:embed="rId2">
            <a:extLst>
              <a:ext uri="{28A0092B-C50C-407E-A947-70E740481C1C}">
                <a14:useLocalDpi xmlns=""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 xmlns:p14="http://schemas.microsoft.com/office/powerpoint/2010/main" val="70411992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 xmlns:a16="http://schemas.microsoft.com/office/drawing/2014/main" id="{83C96FDA-E88E-4CAA-B631-B5142FDD6809}"/>
              </a:ext>
            </a:extLst>
          </p:cNvPr>
          <p:cNvPicPr>
            <a:picLocks/>
          </p:cNvPicPr>
          <p:nvPr/>
        </p:nvPicPr>
        <p:blipFill>
          <a:blip r:embed="rId2">
            <a:extLst>
              <a:ext uri="{28A0092B-C50C-407E-A947-70E740481C1C}">
                <a14:useLocalDpi xmlns=""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 xmlns:p14="http://schemas.microsoft.com/office/powerpoint/2010/main" val="295300255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 xmlns:a16="http://schemas.microsoft.com/office/drawing/2014/main" id="{13A3CBF3-0B0C-4F02-AEE0-B444B2066A31}"/>
              </a:ext>
            </a:extLst>
          </p:cNvPr>
          <p:cNvPicPr>
            <a:picLocks/>
          </p:cNvPicPr>
          <p:nvPr/>
        </p:nvPicPr>
        <p:blipFill>
          <a:blip r:embed="rId2">
            <a:extLst>
              <a:ext uri="{28A0092B-C50C-407E-A947-70E740481C1C}">
                <a14:useLocalDpi xmlns=""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 xmlns:p14="http://schemas.microsoft.com/office/powerpoint/2010/main" val="106599030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 xmlns:a16="http://schemas.microsoft.com/office/drawing/2014/main" id="{9C5ECDE0-6DD3-4D75-97CB-D5C9207A99A4}"/>
              </a:ext>
            </a:extLst>
          </p:cNvPr>
          <p:cNvPicPr>
            <a:picLocks/>
          </p:cNvPicPr>
          <p:nvPr/>
        </p:nvPicPr>
        <p:blipFill>
          <a:blip r:embed="rId2">
            <a:extLst>
              <a:ext uri="{28A0092B-C50C-407E-A947-70E740481C1C}">
                <a14:useLocalDpi xmlns=""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 xmlns:p14="http://schemas.microsoft.com/office/powerpoint/2010/main" val="268456888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 xmlns:a16="http://schemas.microsoft.com/office/drawing/2014/main" id="{0A8ECBD4-47FA-4C5A-BD6E-C2CF67DE5318}"/>
              </a:ext>
            </a:extLst>
          </p:cNvPr>
          <p:cNvPicPr>
            <a:picLocks/>
          </p:cNvPicPr>
          <p:nvPr/>
        </p:nvPicPr>
        <p:blipFill>
          <a:blip r:embed="rId2">
            <a:extLst>
              <a:ext uri="{28A0092B-C50C-407E-A947-70E740481C1C}">
                <a14:useLocalDpi xmlns=""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 xmlns:p14="http://schemas.microsoft.com/office/powerpoint/2010/main" val="31458833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t>CV Mortality Is Mainly Driven by CHD and Stroke</a:t>
            </a:r>
          </a:p>
        </p:txBody>
      </p:sp>
      <p:sp>
        <p:nvSpPr>
          <p:cNvPr id="20" name="Title 2"/>
          <p:cNvSpPr txBox="1">
            <a:spLocks/>
          </p:cNvSpPr>
          <p:nvPr/>
        </p:nvSpPr>
        <p:spPr bwMode="auto">
          <a:xfrm>
            <a:off x="507140" y="1493729"/>
            <a:ext cx="2585637" cy="2488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vert="horz" wrap="square" lIns="0" tIns="0" rIns="0" bIns="0" numCol="1" anchor="b" anchorCtr="0" compatLnSpc="1">
            <a:prstTxWarp prst="textNoShape">
              <a:avLst/>
            </a:prstTxWarp>
          </a:bodyPr>
          <a:lstStyle>
            <a:lvl1pPr algn="l" rtl="0" eaLnBrk="0" fontAlgn="base" hangingPunct="0">
              <a:lnSpc>
                <a:spcPct val="95000"/>
              </a:lnSpc>
              <a:spcBef>
                <a:spcPct val="0"/>
              </a:spcBef>
              <a:spcAft>
                <a:spcPct val="0"/>
              </a:spcAft>
              <a:defRPr lang="en-US" sz="2800" b="1" kern="1200">
                <a:solidFill>
                  <a:schemeClr val="tx1"/>
                </a:solidFill>
                <a:latin typeface="+mj-lt"/>
                <a:ea typeface="+mj-ea"/>
                <a:cs typeface="+mj-cs"/>
              </a:defRPr>
            </a:lvl1pPr>
            <a:lvl2pPr algn="ctr" rtl="0" eaLnBrk="0" fontAlgn="base" hangingPunct="0">
              <a:spcBef>
                <a:spcPct val="0"/>
              </a:spcBef>
              <a:spcAft>
                <a:spcPct val="0"/>
              </a:spcAft>
              <a:defRPr sz="3200" b="1">
                <a:solidFill>
                  <a:schemeClr val="tx1"/>
                </a:solidFill>
                <a:latin typeface="Arial" pitchFamily="34" charset="0"/>
              </a:defRPr>
            </a:lvl2pPr>
            <a:lvl3pPr algn="ctr" rtl="0" eaLnBrk="0" fontAlgn="base" hangingPunct="0">
              <a:spcBef>
                <a:spcPct val="0"/>
              </a:spcBef>
              <a:spcAft>
                <a:spcPct val="0"/>
              </a:spcAft>
              <a:defRPr sz="3200" b="1">
                <a:solidFill>
                  <a:schemeClr val="tx1"/>
                </a:solidFill>
                <a:latin typeface="Arial" pitchFamily="34" charset="0"/>
              </a:defRPr>
            </a:lvl3pPr>
            <a:lvl4pPr algn="ctr" rtl="0" eaLnBrk="0" fontAlgn="base" hangingPunct="0">
              <a:spcBef>
                <a:spcPct val="0"/>
              </a:spcBef>
              <a:spcAft>
                <a:spcPct val="0"/>
              </a:spcAft>
              <a:defRPr sz="3200" b="1">
                <a:solidFill>
                  <a:schemeClr val="tx1"/>
                </a:solidFill>
                <a:latin typeface="Arial" pitchFamily="34" charset="0"/>
              </a:defRPr>
            </a:lvl4pPr>
            <a:lvl5pPr algn="ctr" rtl="0" eaLnBrk="0" fontAlgn="base" hangingPunct="0">
              <a:spcBef>
                <a:spcPct val="0"/>
              </a:spcBef>
              <a:spcAft>
                <a:spcPct val="0"/>
              </a:spcAft>
              <a:defRPr sz="3200" b="1">
                <a:solidFill>
                  <a:schemeClr val="tx1"/>
                </a:solidFill>
                <a:latin typeface="Arial" pitchFamily="34" charset="0"/>
              </a:defRPr>
            </a:lvl5pPr>
            <a:lvl6pPr marL="457200" algn="ctr" rtl="0" fontAlgn="base">
              <a:spcBef>
                <a:spcPct val="0"/>
              </a:spcBef>
              <a:spcAft>
                <a:spcPct val="0"/>
              </a:spcAft>
              <a:defRPr sz="3200" b="1">
                <a:solidFill>
                  <a:schemeClr val="tx1"/>
                </a:solidFill>
                <a:latin typeface="Arial" pitchFamily="34" charset="0"/>
              </a:defRPr>
            </a:lvl6pPr>
            <a:lvl7pPr marL="914400" algn="ctr" rtl="0" fontAlgn="base">
              <a:spcBef>
                <a:spcPct val="0"/>
              </a:spcBef>
              <a:spcAft>
                <a:spcPct val="0"/>
              </a:spcAft>
              <a:defRPr sz="3200" b="1">
                <a:solidFill>
                  <a:schemeClr val="tx1"/>
                </a:solidFill>
                <a:latin typeface="Arial" pitchFamily="34" charset="0"/>
              </a:defRPr>
            </a:lvl7pPr>
            <a:lvl8pPr marL="1371600" algn="ctr" rtl="0" fontAlgn="base">
              <a:spcBef>
                <a:spcPct val="0"/>
              </a:spcBef>
              <a:spcAft>
                <a:spcPct val="0"/>
              </a:spcAft>
              <a:defRPr sz="3200" b="1">
                <a:solidFill>
                  <a:schemeClr val="tx1"/>
                </a:solidFill>
                <a:latin typeface="Arial" pitchFamily="34" charset="0"/>
              </a:defRPr>
            </a:lvl8pPr>
            <a:lvl9pPr marL="1828800" algn="ctr" rtl="0" fontAlgn="base">
              <a:spcBef>
                <a:spcPct val="0"/>
              </a:spcBef>
              <a:spcAft>
                <a:spcPct val="0"/>
              </a:spcAft>
              <a:defRPr sz="3200" b="1">
                <a:solidFill>
                  <a:schemeClr val="tx1"/>
                </a:solidFill>
                <a:latin typeface="Arial" pitchFamily="34" charset="0"/>
              </a:defRPr>
            </a:lvl9pPr>
          </a:lstStyle>
          <a:p>
            <a:pPr marL="0" marR="0" lvl="0" indent="0" algn="l" defTabSz="914400" rtl="0" eaLnBrk="0" fontAlgn="base" latinLnBrk="0" hangingPunct="0">
              <a:lnSpc>
                <a:spcPct val="95000"/>
              </a:lnSpc>
              <a:spcBef>
                <a:spcPct val="0"/>
              </a:spcBef>
              <a:spcAft>
                <a:spcPct val="0"/>
              </a:spcAft>
              <a:buClrTx/>
              <a:buSzTx/>
              <a:buFontTx/>
              <a:buNone/>
              <a:tabLst/>
              <a:defRPr/>
            </a:pPr>
            <a:r>
              <a:rPr kumimoji="0" lang="en-US" sz="1800" b="1" i="1" u="none" strike="noStrike" kern="1200" cap="none" spc="0" normalizeH="0" baseline="0" noProof="0" dirty="0">
                <a:ln>
                  <a:noFill/>
                </a:ln>
                <a:solidFill>
                  <a:srgbClr val="0070C0"/>
                </a:solidFill>
                <a:effectLst/>
                <a:uLnTx/>
                <a:uFillTx/>
                <a:latin typeface="Arial"/>
                <a:ea typeface="+mj-ea"/>
                <a:cs typeface="+mj-cs"/>
              </a:rPr>
              <a:t>Global Burden of Disease 2015 Study</a:t>
            </a:r>
          </a:p>
        </p:txBody>
      </p:sp>
      <p:sp>
        <p:nvSpPr>
          <p:cNvPr id="10" name="Rectangle 9"/>
          <p:cNvSpPr/>
          <p:nvPr/>
        </p:nvSpPr>
        <p:spPr>
          <a:xfrm>
            <a:off x="507140" y="6151022"/>
            <a:ext cx="6923740" cy="657872"/>
          </a:xfrm>
          <a:prstGeom prst="rect">
            <a:avLst/>
          </a:prstGeom>
        </p:spPr>
        <p:txBody>
          <a:bodyPr wrap="square" lIns="0" tIns="0" rIns="0" bIns="0" anchor="b" anchorCtr="0">
            <a:spAutoFit/>
          </a:bodyPr>
          <a:lstStyle/>
          <a:p>
            <a:pPr marL="0" marR="0" lvl="0" indent="0" algn="l" defTabSz="914400" rtl="0" eaLnBrk="1" fontAlgn="auto" latinLnBrk="0" hangingPunct="1">
              <a:lnSpc>
                <a:spcPct val="95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0000"/>
                </a:solidFill>
                <a:effectLst/>
                <a:uLnTx/>
                <a:uFillTx/>
                <a:latin typeface="Arial"/>
                <a:ea typeface="+mn-ea"/>
                <a:cs typeface="+mn-cs"/>
              </a:rPr>
              <a:t>GBD Estimation framework: multinational collaborative research project including a wide range of data sources and methods to produce age-, sex-, and country-specific results for the years 1990 to 2015.</a:t>
            </a:r>
          </a:p>
          <a:p>
            <a:pPr marL="0" marR="0" lvl="0" indent="0" algn="l" defTabSz="914400" rtl="0" eaLnBrk="1" fontAlgn="auto" latinLnBrk="0" hangingPunct="1">
              <a:lnSpc>
                <a:spcPct val="95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0000"/>
                </a:solidFill>
                <a:effectLst/>
                <a:uLnTx/>
                <a:uFillTx/>
                <a:latin typeface="Arial"/>
                <a:ea typeface="+mn-ea"/>
                <a:cs typeface="+mn-cs"/>
              </a:rPr>
              <a:t>CHD = coronary heart disease; GBD = global burden of diseases.</a:t>
            </a:r>
            <a:br>
              <a:rPr kumimoji="0" lang="en-US" sz="900" b="0" i="0" u="none" strike="noStrike" kern="1200" cap="none" spc="0" normalizeH="0" baseline="0" noProof="0" dirty="0">
                <a:ln>
                  <a:noFill/>
                </a:ln>
                <a:solidFill>
                  <a:srgbClr val="000000"/>
                </a:solidFill>
                <a:effectLst/>
                <a:uLnTx/>
                <a:uFillTx/>
                <a:latin typeface="Arial"/>
                <a:ea typeface="+mn-ea"/>
                <a:cs typeface="+mn-cs"/>
              </a:rPr>
            </a:br>
            <a:endParaRPr kumimoji="0" lang="en-US" sz="900" b="0" i="0" u="none" strike="noStrike" kern="1200" cap="none" spc="0" normalizeH="0" baseline="0" noProof="0" dirty="0">
              <a:ln>
                <a:noFill/>
              </a:ln>
              <a:solidFill>
                <a:srgbClr val="000000"/>
              </a:solidFill>
              <a:effectLst/>
              <a:uLnTx/>
              <a:uFillTx/>
              <a:latin typeface="Arial"/>
              <a:ea typeface="+mn-ea"/>
              <a:cs typeface="+mn-cs"/>
            </a:endParaRPr>
          </a:p>
          <a:p>
            <a:pPr marL="0" marR="0" lvl="0" indent="0" algn="l" defTabSz="914400" rtl="0" eaLnBrk="1" fontAlgn="auto" latinLnBrk="0" hangingPunct="1">
              <a:lnSpc>
                <a:spcPct val="95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0000"/>
                </a:solidFill>
                <a:effectLst/>
                <a:uLnTx/>
                <a:uFillTx/>
                <a:latin typeface="Arial"/>
                <a:ea typeface="+mn-ea"/>
                <a:cs typeface="+mn-cs"/>
              </a:rPr>
              <a:t>Roth GA, et al. </a:t>
            </a:r>
            <a:r>
              <a:rPr kumimoji="0" lang="en-US" sz="900" b="0" i="1" u="none" strike="noStrike" kern="1200" cap="none" spc="0" normalizeH="0" baseline="0" noProof="0" dirty="0">
                <a:ln>
                  <a:noFill/>
                </a:ln>
                <a:solidFill>
                  <a:srgbClr val="000000"/>
                </a:solidFill>
                <a:effectLst/>
                <a:uLnTx/>
                <a:uFillTx/>
                <a:latin typeface="Arial"/>
                <a:ea typeface="+mn-ea"/>
                <a:cs typeface="+mn-cs"/>
              </a:rPr>
              <a:t>J Am Coll </a:t>
            </a:r>
            <a:r>
              <a:rPr kumimoji="0" lang="en-US" sz="900" b="0" i="1" u="none" strike="noStrike" kern="1200" cap="none" spc="0" normalizeH="0" baseline="0" noProof="0" dirty="0" err="1">
                <a:ln>
                  <a:noFill/>
                </a:ln>
                <a:solidFill>
                  <a:srgbClr val="000000"/>
                </a:solidFill>
                <a:effectLst/>
                <a:uLnTx/>
                <a:uFillTx/>
                <a:latin typeface="Arial"/>
                <a:ea typeface="+mn-ea"/>
                <a:cs typeface="+mn-cs"/>
              </a:rPr>
              <a:t>Cardiol</a:t>
            </a:r>
            <a:r>
              <a:rPr kumimoji="0" lang="en-US" sz="900" b="0" i="0" u="none" strike="noStrike" kern="1200" cap="none" spc="0" normalizeH="0" baseline="0" noProof="0" dirty="0">
                <a:ln>
                  <a:noFill/>
                </a:ln>
                <a:solidFill>
                  <a:srgbClr val="000000"/>
                </a:solidFill>
                <a:effectLst/>
                <a:uLnTx/>
                <a:uFillTx/>
                <a:latin typeface="Arial"/>
                <a:ea typeface="+mn-ea"/>
                <a:cs typeface="+mn-cs"/>
              </a:rPr>
              <a:t>. 2017;70:1-25.</a:t>
            </a:r>
          </a:p>
        </p:txBody>
      </p:sp>
      <p:grpSp>
        <p:nvGrpSpPr>
          <p:cNvPr id="3" name="Group 379"/>
          <p:cNvGrpSpPr/>
          <p:nvPr/>
        </p:nvGrpSpPr>
        <p:grpSpPr>
          <a:xfrm>
            <a:off x="511942" y="2134137"/>
            <a:ext cx="1488045" cy="153888"/>
            <a:chOff x="511942" y="2134137"/>
            <a:chExt cx="1488045" cy="153888"/>
          </a:xfrm>
        </p:grpSpPr>
        <p:sp>
          <p:nvSpPr>
            <p:cNvPr id="23" name="Shape 1777"/>
            <p:cNvSpPr/>
            <p:nvPr/>
          </p:nvSpPr>
          <p:spPr>
            <a:xfrm>
              <a:off x="695143" y="2134137"/>
              <a:ext cx="1304844" cy="15388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nchorCtr="0">
              <a:spAutoFit/>
            </a:bodyPr>
            <a:lstStyle>
              <a:lvl1pPr algn="ctr">
                <a:defRPr sz="1200">
                  <a:solidFill>
                    <a:srgbClr val="535353"/>
                  </a:solidFill>
                  <a:latin typeface="+mn-lt"/>
                  <a:ea typeface="+mn-ea"/>
                  <a:cs typeface="+mn-cs"/>
                  <a:sym typeface="Aria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Arial"/>
                  <a:ea typeface="+mn-ea"/>
                  <a:cs typeface="+mn-cs"/>
                  <a:sym typeface="Arial"/>
                </a:rPr>
                <a:t>Ischemic heart disease</a:t>
              </a:r>
              <a:endParaRPr kumimoji="0" sz="1000" b="0" i="0" u="none" strike="noStrike" kern="1200" cap="none" spc="0" normalizeH="0" baseline="0" noProof="0" dirty="0">
                <a:ln>
                  <a:noFill/>
                </a:ln>
                <a:solidFill>
                  <a:prstClr val="black"/>
                </a:solidFill>
                <a:effectLst/>
                <a:uLnTx/>
                <a:uFillTx/>
                <a:latin typeface="Arial"/>
                <a:ea typeface="+mn-ea"/>
                <a:cs typeface="+mn-cs"/>
                <a:sym typeface="Arial"/>
              </a:endParaRPr>
            </a:p>
          </p:txBody>
        </p:sp>
        <p:sp>
          <p:nvSpPr>
            <p:cNvPr id="9" name="Rectangle 8"/>
            <p:cNvSpPr/>
            <p:nvPr/>
          </p:nvSpPr>
          <p:spPr>
            <a:xfrm>
              <a:off x="511942" y="2156217"/>
              <a:ext cx="109728" cy="1097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grpSp>
      <p:grpSp>
        <p:nvGrpSpPr>
          <p:cNvPr id="4" name="Group 380"/>
          <p:cNvGrpSpPr/>
          <p:nvPr/>
        </p:nvGrpSpPr>
        <p:grpSpPr>
          <a:xfrm>
            <a:off x="511942" y="2414794"/>
            <a:ext cx="1071265" cy="153888"/>
            <a:chOff x="511942" y="2414794"/>
            <a:chExt cx="1071265" cy="153888"/>
          </a:xfrm>
        </p:grpSpPr>
        <p:sp>
          <p:nvSpPr>
            <p:cNvPr id="29" name="Shape 1777"/>
            <p:cNvSpPr/>
            <p:nvPr/>
          </p:nvSpPr>
          <p:spPr>
            <a:xfrm>
              <a:off x="695143" y="2414794"/>
              <a:ext cx="888064" cy="15388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nchorCtr="0">
              <a:spAutoFit/>
            </a:bodyPr>
            <a:lstStyle>
              <a:lvl1pPr algn="ctr">
                <a:defRPr sz="1200">
                  <a:solidFill>
                    <a:srgbClr val="535353"/>
                  </a:solidFill>
                  <a:latin typeface="+mn-lt"/>
                  <a:ea typeface="+mn-ea"/>
                  <a:cs typeface="+mn-cs"/>
                  <a:sym typeface="Aria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Arial"/>
                  <a:ea typeface="+mn-ea"/>
                  <a:cs typeface="+mn-cs"/>
                  <a:sym typeface="Arial"/>
                </a:rPr>
                <a:t>Ischemic stroke</a:t>
              </a:r>
              <a:endParaRPr kumimoji="0" sz="1000" b="0" i="0" u="none" strike="noStrike" kern="1200" cap="none" spc="0" normalizeH="0" baseline="0" noProof="0" dirty="0">
                <a:ln>
                  <a:noFill/>
                </a:ln>
                <a:solidFill>
                  <a:prstClr val="black"/>
                </a:solidFill>
                <a:effectLst/>
                <a:uLnTx/>
                <a:uFillTx/>
                <a:latin typeface="Arial"/>
                <a:ea typeface="+mn-ea"/>
                <a:cs typeface="+mn-cs"/>
                <a:sym typeface="Arial"/>
              </a:endParaRPr>
            </a:p>
          </p:txBody>
        </p:sp>
        <p:sp>
          <p:nvSpPr>
            <p:cNvPr id="30" name="Rectangle 29"/>
            <p:cNvSpPr/>
            <p:nvPr/>
          </p:nvSpPr>
          <p:spPr>
            <a:xfrm>
              <a:off x="511942" y="2436874"/>
              <a:ext cx="109728" cy="10972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grpSp>
      <p:grpSp>
        <p:nvGrpSpPr>
          <p:cNvPr id="5" name="Group 381"/>
          <p:cNvGrpSpPr/>
          <p:nvPr/>
        </p:nvGrpSpPr>
        <p:grpSpPr>
          <a:xfrm>
            <a:off x="511942" y="2668291"/>
            <a:ext cx="1871164" cy="153888"/>
            <a:chOff x="511942" y="2668291"/>
            <a:chExt cx="1871164" cy="153888"/>
          </a:xfrm>
        </p:grpSpPr>
        <p:sp>
          <p:nvSpPr>
            <p:cNvPr id="31" name="Shape 1777"/>
            <p:cNvSpPr/>
            <p:nvPr/>
          </p:nvSpPr>
          <p:spPr>
            <a:xfrm>
              <a:off x="695143" y="2668291"/>
              <a:ext cx="1687963" cy="15388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nchorCtr="0">
              <a:spAutoFit/>
            </a:bodyPr>
            <a:lstStyle>
              <a:lvl1pPr algn="ctr">
                <a:defRPr sz="1200">
                  <a:solidFill>
                    <a:srgbClr val="535353"/>
                  </a:solidFill>
                  <a:latin typeface="+mn-lt"/>
                  <a:ea typeface="+mn-ea"/>
                  <a:cs typeface="+mn-cs"/>
                  <a:sym typeface="Aria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Arial"/>
                  <a:ea typeface="+mn-ea"/>
                  <a:cs typeface="+mn-cs"/>
                  <a:sym typeface="Arial"/>
                </a:rPr>
                <a:t>Hemorrhagic and other stroke</a:t>
              </a:r>
              <a:endParaRPr kumimoji="0" sz="1000" b="0" i="0" u="none" strike="noStrike" kern="1200" cap="none" spc="0" normalizeH="0" baseline="0" noProof="0" dirty="0">
                <a:ln>
                  <a:noFill/>
                </a:ln>
                <a:solidFill>
                  <a:prstClr val="black"/>
                </a:solidFill>
                <a:effectLst/>
                <a:uLnTx/>
                <a:uFillTx/>
                <a:latin typeface="Arial"/>
                <a:ea typeface="+mn-ea"/>
                <a:cs typeface="+mn-cs"/>
                <a:sym typeface="Arial"/>
              </a:endParaRPr>
            </a:p>
          </p:txBody>
        </p:sp>
        <p:sp>
          <p:nvSpPr>
            <p:cNvPr id="32" name="Rectangle 31"/>
            <p:cNvSpPr/>
            <p:nvPr/>
          </p:nvSpPr>
          <p:spPr>
            <a:xfrm>
              <a:off x="511942" y="2690371"/>
              <a:ext cx="109728" cy="10972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grpSp>
      <p:grpSp>
        <p:nvGrpSpPr>
          <p:cNvPr id="6" name="Group 382"/>
          <p:cNvGrpSpPr/>
          <p:nvPr/>
        </p:nvGrpSpPr>
        <p:grpSpPr>
          <a:xfrm>
            <a:off x="511942" y="2948949"/>
            <a:ext cx="1728496" cy="153888"/>
            <a:chOff x="511942" y="2948949"/>
            <a:chExt cx="1728496" cy="153888"/>
          </a:xfrm>
        </p:grpSpPr>
        <p:sp>
          <p:nvSpPr>
            <p:cNvPr id="33" name="Shape 1777"/>
            <p:cNvSpPr/>
            <p:nvPr/>
          </p:nvSpPr>
          <p:spPr>
            <a:xfrm>
              <a:off x="695143" y="2948949"/>
              <a:ext cx="1545295" cy="15388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nchorCtr="0">
              <a:spAutoFit/>
            </a:bodyPr>
            <a:lstStyle>
              <a:lvl1pPr algn="ctr">
                <a:defRPr sz="1200">
                  <a:solidFill>
                    <a:srgbClr val="535353"/>
                  </a:solidFill>
                  <a:latin typeface="+mn-lt"/>
                  <a:ea typeface="+mn-ea"/>
                  <a:cs typeface="+mn-cs"/>
                  <a:sym typeface="Aria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Arial"/>
                  <a:ea typeface="+mn-ea"/>
                  <a:cs typeface="+mn-cs"/>
                  <a:sym typeface="Arial"/>
                </a:rPr>
                <a:t>Hypertensive heart disease</a:t>
              </a:r>
              <a:endParaRPr kumimoji="0" sz="1000" b="0" i="0" u="none" strike="noStrike" kern="1200" cap="none" spc="0" normalizeH="0" baseline="0" noProof="0" dirty="0">
                <a:ln>
                  <a:noFill/>
                </a:ln>
                <a:solidFill>
                  <a:prstClr val="black"/>
                </a:solidFill>
                <a:effectLst/>
                <a:uLnTx/>
                <a:uFillTx/>
                <a:latin typeface="Arial"/>
                <a:ea typeface="+mn-ea"/>
                <a:cs typeface="+mn-cs"/>
                <a:sym typeface="Arial"/>
              </a:endParaRPr>
            </a:p>
          </p:txBody>
        </p:sp>
        <p:sp>
          <p:nvSpPr>
            <p:cNvPr id="34" name="Rectangle 33"/>
            <p:cNvSpPr/>
            <p:nvPr/>
          </p:nvSpPr>
          <p:spPr>
            <a:xfrm>
              <a:off x="511942" y="2971029"/>
              <a:ext cx="109728" cy="10972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grpSp>
      <p:grpSp>
        <p:nvGrpSpPr>
          <p:cNvPr id="7" name="Group 383"/>
          <p:cNvGrpSpPr/>
          <p:nvPr/>
        </p:nvGrpSpPr>
        <p:grpSpPr>
          <a:xfrm>
            <a:off x="511942" y="3193393"/>
            <a:ext cx="2765639" cy="153888"/>
            <a:chOff x="511942" y="3193393"/>
            <a:chExt cx="2765639" cy="153888"/>
          </a:xfrm>
        </p:grpSpPr>
        <p:sp>
          <p:nvSpPr>
            <p:cNvPr id="35" name="Shape 1777"/>
            <p:cNvSpPr/>
            <p:nvPr/>
          </p:nvSpPr>
          <p:spPr>
            <a:xfrm>
              <a:off x="695143" y="3193393"/>
              <a:ext cx="2582438" cy="15388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nchorCtr="0">
              <a:spAutoFit/>
            </a:bodyPr>
            <a:lstStyle>
              <a:lvl1pPr algn="ctr">
                <a:defRPr sz="1200">
                  <a:solidFill>
                    <a:srgbClr val="535353"/>
                  </a:solidFill>
                  <a:latin typeface="+mn-lt"/>
                  <a:ea typeface="+mn-ea"/>
                  <a:cs typeface="+mn-cs"/>
                  <a:sym typeface="Aria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Arial"/>
                  <a:ea typeface="+mn-ea"/>
                  <a:cs typeface="+mn-cs"/>
                  <a:sym typeface="Arial"/>
                </a:rPr>
                <a:t>Other cardiovascular and circulatory diseases</a:t>
              </a:r>
              <a:endParaRPr kumimoji="0" sz="1000" b="0" i="0" u="none" strike="noStrike" kern="1200" cap="none" spc="0" normalizeH="0" baseline="0" noProof="0" dirty="0">
                <a:ln>
                  <a:noFill/>
                </a:ln>
                <a:solidFill>
                  <a:prstClr val="black"/>
                </a:solidFill>
                <a:effectLst/>
                <a:uLnTx/>
                <a:uFillTx/>
                <a:latin typeface="Arial"/>
                <a:ea typeface="+mn-ea"/>
                <a:cs typeface="+mn-cs"/>
                <a:sym typeface="Arial"/>
              </a:endParaRPr>
            </a:p>
          </p:txBody>
        </p:sp>
        <p:sp>
          <p:nvSpPr>
            <p:cNvPr id="36" name="Rectangle 35"/>
            <p:cNvSpPr/>
            <p:nvPr/>
          </p:nvSpPr>
          <p:spPr>
            <a:xfrm>
              <a:off x="511942" y="3215473"/>
              <a:ext cx="109728" cy="10972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grpSp>
      <p:grpSp>
        <p:nvGrpSpPr>
          <p:cNvPr id="8" name="Group 384"/>
          <p:cNvGrpSpPr/>
          <p:nvPr/>
        </p:nvGrpSpPr>
        <p:grpSpPr>
          <a:xfrm>
            <a:off x="511942" y="3444389"/>
            <a:ext cx="2042684" cy="153888"/>
            <a:chOff x="511942" y="3444389"/>
            <a:chExt cx="2042684" cy="153888"/>
          </a:xfrm>
        </p:grpSpPr>
        <p:sp>
          <p:nvSpPr>
            <p:cNvPr id="37" name="Shape 1777"/>
            <p:cNvSpPr/>
            <p:nvPr/>
          </p:nvSpPr>
          <p:spPr>
            <a:xfrm>
              <a:off x="695143" y="3444389"/>
              <a:ext cx="1859483" cy="15388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nchorCtr="0">
              <a:spAutoFit/>
            </a:bodyPr>
            <a:lstStyle>
              <a:lvl1pPr algn="ctr">
                <a:defRPr sz="1200">
                  <a:solidFill>
                    <a:srgbClr val="535353"/>
                  </a:solidFill>
                  <a:latin typeface="+mn-lt"/>
                  <a:ea typeface="+mn-ea"/>
                  <a:cs typeface="+mn-cs"/>
                  <a:sym typeface="Aria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Arial"/>
                  <a:ea typeface="+mn-ea"/>
                  <a:cs typeface="+mn-cs"/>
                  <a:sym typeface="Arial"/>
                </a:rPr>
                <a:t>Cardiomyopathy and myocarditis</a:t>
              </a:r>
              <a:endParaRPr kumimoji="0" sz="1000" b="0" i="0" u="none" strike="noStrike" kern="1200" cap="none" spc="0" normalizeH="0" baseline="0" noProof="0" dirty="0">
                <a:ln>
                  <a:noFill/>
                </a:ln>
                <a:solidFill>
                  <a:prstClr val="black"/>
                </a:solidFill>
                <a:effectLst/>
                <a:uLnTx/>
                <a:uFillTx/>
                <a:latin typeface="Arial"/>
                <a:ea typeface="+mn-ea"/>
                <a:cs typeface="+mn-cs"/>
                <a:sym typeface="Arial"/>
              </a:endParaRPr>
            </a:p>
          </p:txBody>
        </p:sp>
        <p:sp>
          <p:nvSpPr>
            <p:cNvPr id="38" name="Rectangle 37"/>
            <p:cNvSpPr/>
            <p:nvPr/>
          </p:nvSpPr>
          <p:spPr>
            <a:xfrm>
              <a:off x="511942" y="3466469"/>
              <a:ext cx="109728" cy="10972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grpSp>
      <p:grpSp>
        <p:nvGrpSpPr>
          <p:cNvPr id="12" name="Group 385"/>
          <p:cNvGrpSpPr/>
          <p:nvPr/>
        </p:nvGrpSpPr>
        <p:grpSpPr>
          <a:xfrm>
            <a:off x="511942" y="3725046"/>
            <a:ext cx="1651552" cy="153888"/>
            <a:chOff x="511942" y="3725046"/>
            <a:chExt cx="1651552" cy="153888"/>
          </a:xfrm>
        </p:grpSpPr>
        <p:sp>
          <p:nvSpPr>
            <p:cNvPr id="39" name="Shape 1777"/>
            <p:cNvSpPr/>
            <p:nvPr/>
          </p:nvSpPr>
          <p:spPr>
            <a:xfrm>
              <a:off x="695143" y="3725046"/>
              <a:ext cx="1468351" cy="15388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nchorCtr="0">
              <a:spAutoFit/>
            </a:bodyPr>
            <a:lstStyle>
              <a:lvl1pPr algn="ctr">
                <a:defRPr sz="1200">
                  <a:solidFill>
                    <a:srgbClr val="535353"/>
                  </a:solidFill>
                  <a:latin typeface="+mn-lt"/>
                  <a:ea typeface="+mn-ea"/>
                  <a:cs typeface="+mn-cs"/>
                  <a:sym typeface="Aria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Arial"/>
                  <a:ea typeface="+mn-ea"/>
                  <a:cs typeface="+mn-cs"/>
                  <a:sym typeface="Arial"/>
                </a:rPr>
                <a:t>Atrial fibrillation and flutter</a:t>
              </a:r>
              <a:endParaRPr kumimoji="0" sz="1000" b="0" i="0" u="none" strike="noStrike" kern="1200" cap="none" spc="0" normalizeH="0" baseline="0" noProof="0" dirty="0">
                <a:ln>
                  <a:noFill/>
                </a:ln>
                <a:solidFill>
                  <a:prstClr val="black"/>
                </a:solidFill>
                <a:effectLst/>
                <a:uLnTx/>
                <a:uFillTx/>
                <a:latin typeface="Arial"/>
                <a:ea typeface="+mn-ea"/>
                <a:cs typeface="+mn-cs"/>
                <a:sym typeface="Arial"/>
              </a:endParaRPr>
            </a:p>
          </p:txBody>
        </p:sp>
        <p:sp>
          <p:nvSpPr>
            <p:cNvPr id="40" name="Rectangle 39"/>
            <p:cNvSpPr/>
            <p:nvPr/>
          </p:nvSpPr>
          <p:spPr>
            <a:xfrm>
              <a:off x="511942" y="3747126"/>
              <a:ext cx="109728" cy="109728"/>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grpSp>
      <p:grpSp>
        <p:nvGrpSpPr>
          <p:cNvPr id="13" name="Group 386"/>
          <p:cNvGrpSpPr/>
          <p:nvPr/>
        </p:nvGrpSpPr>
        <p:grpSpPr>
          <a:xfrm>
            <a:off x="511942" y="3969490"/>
            <a:ext cx="1106531" cy="153888"/>
            <a:chOff x="511942" y="3969490"/>
            <a:chExt cx="1106531" cy="153888"/>
          </a:xfrm>
        </p:grpSpPr>
        <p:sp>
          <p:nvSpPr>
            <p:cNvPr id="41" name="Shape 1777"/>
            <p:cNvSpPr/>
            <p:nvPr/>
          </p:nvSpPr>
          <p:spPr>
            <a:xfrm>
              <a:off x="695143" y="3969490"/>
              <a:ext cx="923330" cy="15388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nchorCtr="0">
              <a:spAutoFit/>
            </a:bodyPr>
            <a:lstStyle>
              <a:lvl1pPr algn="ctr">
                <a:defRPr sz="1200">
                  <a:solidFill>
                    <a:srgbClr val="535353"/>
                  </a:solidFill>
                  <a:latin typeface="+mn-lt"/>
                  <a:ea typeface="+mn-ea"/>
                  <a:cs typeface="+mn-cs"/>
                  <a:sym typeface="Aria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Arial"/>
                  <a:ea typeface="+mn-ea"/>
                  <a:cs typeface="+mn-cs"/>
                  <a:sym typeface="Arial"/>
                </a:rPr>
                <a:t>Aortic aneurysm</a:t>
              </a:r>
              <a:endParaRPr kumimoji="0" sz="1000" b="0" i="0" u="none" strike="noStrike" kern="1200" cap="none" spc="0" normalizeH="0" baseline="0" noProof="0" dirty="0">
                <a:ln>
                  <a:noFill/>
                </a:ln>
                <a:solidFill>
                  <a:prstClr val="black"/>
                </a:solidFill>
                <a:effectLst/>
                <a:uLnTx/>
                <a:uFillTx/>
                <a:latin typeface="Arial"/>
                <a:ea typeface="+mn-ea"/>
                <a:cs typeface="+mn-cs"/>
                <a:sym typeface="Arial"/>
              </a:endParaRPr>
            </a:p>
          </p:txBody>
        </p:sp>
        <p:sp>
          <p:nvSpPr>
            <p:cNvPr id="42" name="Rectangle 41"/>
            <p:cNvSpPr/>
            <p:nvPr/>
          </p:nvSpPr>
          <p:spPr>
            <a:xfrm>
              <a:off x="511942" y="3991570"/>
              <a:ext cx="109728" cy="109728"/>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grpSp>
      <p:grpSp>
        <p:nvGrpSpPr>
          <p:cNvPr id="15" name="Group 387"/>
          <p:cNvGrpSpPr/>
          <p:nvPr/>
        </p:nvGrpSpPr>
        <p:grpSpPr>
          <a:xfrm>
            <a:off x="511942" y="4222987"/>
            <a:ext cx="1593844" cy="153888"/>
            <a:chOff x="511942" y="4222987"/>
            <a:chExt cx="1593844" cy="153888"/>
          </a:xfrm>
        </p:grpSpPr>
        <p:sp>
          <p:nvSpPr>
            <p:cNvPr id="43" name="Shape 1777"/>
            <p:cNvSpPr/>
            <p:nvPr/>
          </p:nvSpPr>
          <p:spPr>
            <a:xfrm>
              <a:off x="695143" y="4222987"/>
              <a:ext cx="1410643" cy="15388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nchorCtr="0">
              <a:spAutoFit/>
            </a:bodyPr>
            <a:lstStyle>
              <a:lvl1pPr algn="ctr">
                <a:defRPr sz="1200">
                  <a:solidFill>
                    <a:srgbClr val="535353"/>
                  </a:solidFill>
                  <a:latin typeface="+mn-lt"/>
                  <a:ea typeface="+mn-ea"/>
                  <a:cs typeface="+mn-cs"/>
                  <a:sym typeface="Aria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Arial"/>
                  <a:ea typeface="+mn-ea"/>
                  <a:cs typeface="+mn-cs"/>
                  <a:sym typeface="Arial"/>
                </a:rPr>
                <a:t>Rheumatic heart disease</a:t>
              </a:r>
              <a:endParaRPr kumimoji="0" sz="1000" b="0" i="0" u="none" strike="noStrike" kern="1200" cap="none" spc="0" normalizeH="0" baseline="0" noProof="0" dirty="0">
                <a:ln>
                  <a:noFill/>
                </a:ln>
                <a:solidFill>
                  <a:prstClr val="black"/>
                </a:solidFill>
                <a:effectLst/>
                <a:uLnTx/>
                <a:uFillTx/>
                <a:latin typeface="Arial"/>
                <a:ea typeface="+mn-ea"/>
                <a:cs typeface="+mn-cs"/>
                <a:sym typeface="Arial"/>
              </a:endParaRPr>
            </a:p>
          </p:txBody>
        </p:sp>
        <p:sp>
          <p:nvSpPr>
            <p:cNvPr id="44" name="Rectangle 43"/>
            <p:cNvSpPr/>
            <p:nvPr/>
          </p:nvSpPr>
          <p:spPr>
            <a:xfrm>
              <a:off x="511942" y="4245067"/>
              <a:ext cx="109728" cy="109728"/>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grpSp>
      <p:grpSp>
        <p:nvGrpSpPr>
          <p:cNvPr id="16" name="Group 388"/>
          <p:cNvGrpSpPr/>
          <p:nvPr/>
        </p:nvGrpSpPr>
        <p:grpSpPr>
          <a:xfrm>
            <a:off x="511942" y="4503645"/>
            <a:ext cx="1601859" cy="153888"/>
            <a:chOff x="511942" y="4503645"/>
            <a:chExt cx="1601859" cy="153888"/>
          </a:xfrm>
        </p:grpSpPr>
        <p:sp>
          <p:nvSpPr>
            <p:cNvPr id="45" name="Shape 1777"/>
            <p:cNvSpPr/>
            <p:nvPr/>
          </p:nvSpPr>
          <p:spPr>
            <a:xfrm>
              <a:off x="695143" y="4503645"/>
              <a:ext cx="1418658" cy="15388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nchorCtr="0">
              <a:spAutoFit/>
            </a:bodyPr>
            <a:lstStyle>
              <a:lvl1pPr algn="ctr">
                <a:defRPr sz="1200">
                  <a:solidFill>
                    <a:srgbClr val="535353"/>
                  </a:solidFill>
                  <a:latin typeface="+mn-lt"/>
                  <a:ea typeface="+mn-ea"/>
                  <a:cs typeface="+mn-cs"/>
                  <a:sym typeface="Aria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Arial"/>
                  <a:ea typeface="+mn-ea"/>
                  <a:cs typeface="+mn-cs"/>
                  <a:sym typeface="Arial"/>
                </a:rPr>
                <a:t>Peripheral artery disease</a:t>
              </a:r>
              <a:endParaRPr kumimoji="0" sz="1000" b="0" i="0" u="none" strike="noStrike" kern="1200" cap="none" spc="0" normalizeH="0" baseline="0" noProof="0" dirty="0">
                <a:ln>
                  <a:noFill/>
                </a:ln>
                <a:solidFill>
                  <a:prstClr val="black"/>
                </a:solidFill>
                <a:effectLst/>
                <a:uLnTx/>
                <a:uFillTx/>
                <a:latin typeface="Arial"/>
                <a:ea typeface="+mn-ea"/>
                <a:cs typeface="+mn-cs"/>
                <a:sym typeface="Arial"/>
              </a:endParaRPr>
            </a:p>
          </p:txBody>
        </p:sp>
        <p:sp>
          <p:nvSpPr>
            <p:cNvPr id="46" name="Rectangle 45"/>
            <p:cNvSpPr/>
            <p:nvPr/>
          </p:nvSpPr>
          <p:spPr>
            <a:xfrm>
              <a:off x="511942" y="4525725"/>
              <a:ext cx="109728" cy="109728"/>
            </a:xfrm>
            <a:prstGeom prst="rec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grpSp>
      <p:grpSp>
        <p:nvGrpSpPr>
          <p:cNvPr id="17" name="Group 389"/>
          <p:cNvGrpSpPr/>
          <p:nvPr/>
        </p:nvGrpSpPr>
        <p:grpSpPr>
          <a:xfrm>
            <a:off x="511942" y="4784302"/>
            <a:ext cx="885316" cy="153888"/>
            <a:chOff x="511942" y="4784302"/>
            <a:chExt cx="885316" cy="153888"/>
          </a:xfrm>
        </p:grpSpPr>
        <p:sp>
          <p:nvSpPr>
            <p:cNvPr id="47" name="Shape 1777"/>
            <p:cNvSpPr/>
            <p:nvPr/>
          </p:nvSpPr>
          <p:spPr>
            <a:xfrm>
              <a:off x="695143" y="4784302"/>
              <a:ext cx="702115" cy="15388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nchorCtr="0">
              <a:spAutoFit/>
            </a:bodyPr>
            <a:lstStyle>
              <a:lvl1pPr algn="ctr">
                <a:defRPr sz="1200">
                  <a:solidFill>
                    <a:srgbClr val="535353"/>
                  </a:solidFill>
                  <a:latin typeface="+mn-lt"/>
                  <a:ea typeface="+mn-ea"/>
                  <a:cs typeface="+mn-cs"/>
                  <a:sym typeface="Aria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Arial"/>
                  <a:ea typeface="+mn-ea"/>
                  <a:cs typeface="+mn-cs"/>
                  <a:sym typeface="Arial"/>
                </a:rPr>
                <a:t>Endocarditis</a:t>
              </a:r>
              <a:endParaRPr kumimoji="0" sz="1000" b="0" i="0" u="none" strike="noStrike" kern="1200" cap="none" spc="0" normalizeH="0" baseline="0" noProof="0" dirty="0">
                <a:ln>
                  <a:noFill/>
                </a:ln>
                <a:solidFill>
                  <a:prstClr val="black"/>
                </a:solidFill>
                <a:effectLst/>
                <a:uLnTx/>
                <a:uFillTx/>
                <a:latin typeface="Arial"/>
                <a:ea typeface="+mn-ea"/>
                <a:cs typeface="+mn-cs"/>
                <a:sym typeface="Arial"/>
              </a:endParaRPr>
            </a:p>
          </p:txBody>
        </p:sp>
        <p:sp>
          <p:nvSpPr>
            <p:cNvPr id="48" name="Rectangle 47"/>
            <p:cNvSpPr/>
            <p:nvPr/>
          </p:nvSpPr>
          <p:spPr>
            <a:xfrm>
              <a:off x="511942" y="4806382"/>
              <a:ext cx="109728" cy="109728"/>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grpSp>
      <p:sp>
        <p:nvSpPr>
          <p:cNvPr id="11" name="TextBox 10"/>
          <p:cNvSpPr txBox="1"/>
          <p:nvPr/>
        </p:nvSpPr>
        <p:spPr>
          <a:xfrm rot="16200000">
            <a:off x="2199927" y="3088088"/>
            <a:ext cx="2741135" cy="307777"/>
          </a:xfrm>
          <a:prstGeom prst="rect">
            <a:avLst/>
          </a:prstGeom>
          <a:noFill/>
        </p:spPr>
        <p:txBody>
          <a:bodyPr wrap="none" lIns="0" tIns="0" rIns="0" bIns="0" rtlCol="0" anchor="b"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prstClr val="black"/>
                </a:solidFill>
                <a:effectLst/>
                <a:uLnTx/>
                <a:uFillTx/>
                <a:latin typeface="Arial"/>
                <a:ea typeface="+mn-ea"/>
                <a:cs typeface="+mn-cs"/>
              </a:rPr>
              <a:t>Percent of Age-Standardized Cardiovascular </a:t>
            </a:r>
            <a:br>
              <a:rPr kumimoji="0" lang="en-US" sz="1000" b="1" i="0" u="none" strike="noStrike" kern="1200" cap="none" spc="0" normalizeH="0" baseline="0" noProof="0" dirty="0">
                <a:ln>
                  <a:noFill/>
                </a:ln>
                <a:solidFill>
                  <a:prstClr val="black"/>
                </a:solidFill>
                <a:effectLst/>
                <a:uLnTx/>
                <a:uFillTx/>
                <a:latin typeface="Arial"/>
                <a:ea typeface="+mn-ea"/>
                <a:cs typeface="+mn-cs"/>
              </a:rPr>
            </a:br>
            <a:r>
              <a:rPr kumimoji="0" lang="en-US" sz="1000" b="1" i="0" u="none" strike="noStrike" kern="1200" cap="none" spc="0" normalizeH="0" baseline="0" noProof="0" dirty="0">
                <a:ln>
                  <a:noFill/>
                </a:ln>
                <a:solidFill>
                  <a:prstClr val="black"/>
                </a:solidFill>
                <a:effectLst/>
                <a:uLnTx/>
                <a:uFillTx/>
                <a:latin typeface="Arial"/>
                <a:ea typeface="+mn-ea"/>
                <a:cs typeface="+mn-cs"/>
              </a:rPr>
              <a:t>Deaths per 100,000 Persons</a:t>
            </a:r>
          </a:p>
        </p:txBody>
      </p:sp>
      <p:grpSp>
        <p:nvGrpSpPr>
          <p:cNvPr id="18" name="Group 124"/>
          <p:cNvGrpSpPr/>
          <p:nvPr/>
        </p:nvGrpSpPr>
        <p:grpSpPr>
          <a:xfrm>
            <a:off x="3744861" y="5217939"/>
            <a:ext cx="5267981" cy="503965"/>
            <a:chOff x="3734587" y="5281724"/>
            <a:chExt cx="5267981" cy="503965"/>
          </a:xfrm>
        </p:grpSpPr>
        <p:sp>
          <p:nvSpPr>
            <p:cNvPr id="50" name="TextBox 49"/>
            <p:cNvSpPr txBox="1"/>
            <p:nvPr/>
          </p:nvSpPr>
          <p:spPr>
            <a:xfrm rot="18900000">
              <a:off x="3734587" y="5352001"/>
              <a:ext cx="561051" cy="123111"/>
            </a:xfrm>
            <a:prstGeom prst="rect">
              <a:avLst/>
            </a:prstGeom>
            <a:noFill/>
          </p:spPr>
          <p:txBody>
            <a:bodyPr wrap="none" lIns="0" tIns="0" rIns="0" bIns="0"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rial"/>
                  <a:ea typeface="+mn-ea"/>
                  <a:cs typeface="+mn-cs"/>
                </a:rPr>
                <a:t>Central Asia</a:t>
              </a:r>
            </a:p>
          </p:txBody>
        </p:sp>
        <p:sp>
          <p:nvSpPr>
            <p:cNvPr id="51" name="TextBox 50"/>
            <p:cNvSpPr txBox="1"/>
            <p:nvPr/>
          </p:nvSpPr>
          <p:spPr>
            <a:xfrm rot="18900000">
              <a:off x="3840636" y="5413209"/>
              <a:ext cx="718145" cy="123111"/>
            </a:xfrm>
            <a:prstGeom prst="rect">
              <a:avLst/>
            </a:prstGeom>
            <a:noFill/>
          </p:spPr>
          <p:txBody>
            <a:bodyPr wrap="none" lIns="0" tIns="0" rIns="0" bIns="0"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rial"/>
                  <a:ea typeface="+mn-ea"/>
                  <a:cs typeface="+mn-cs"/>
                </a:rPr>
                <a:t>Eastern Europe</a:t>
              </a:r>
            </a:p>
          </p:txBody>
        </p:sp>
        <p:sp>
          <p:nvSpPr>
            <p:cNvPr id="52" name="TextBox 51"/>
            <p:cNvSpPr txBox="1"/>
            <p:nvPr/>
          </p:nvSpPr>
          <p:spPr>
            <a:xfrm rot="18900000">
              <a:off x="4094410" y="5404141"/>
              <a:ext cx="694101" cy="123111"/>
            </a:xfrm>
            <a:prstGeom prst="rect">
              <a:avLst/>
            </a:prstGeom>
            <a:noFill/>
          </p:spPr>
          <p:txBody>
            <a:bodyPr wrap="none" lIns="0" tIns="0" rIns="0" bIns="0"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rial"/>
                  <a:ea typeface="+mn-ea"/>
                  <a:cs typeface="+mn-cs"/>
                </a:rPr>
                <a:t>Central Europe</a:t>
              </a:r>
            </a:p>
          </p:txBody>
        </p:sp>
        <p:sp>
          <p:nvSpPr>
            <p:cNvPr id="53" name="TextBox 52"/>
            <p:cNvSpPr txBox="1"/>
            <p:nvPr/>
          </p:nvSpPr>
          <p:spPr>
            <a:xfrm rot="18900000">
              <a:off x="4285576" y="5424544"/>
              <a:ext cx="745397" cy="123111"/>
            </a:xfrm>
            <a:prstGeom prst="rect">
              <a:avLst/>
            </a:prstGeom>
            <a:noFill/>
          </p:spPr>
          <p:txBody>
            <a:bodyPr wrap="none" lIns="0" tIns="0" rIns="0" bIns="0"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rial"/>
                  <a:ea typeface="+mn-ea"/>
                  <a:cs typeface="+mn-cs"/>
                </a:rPr>
                <a:t>Western Europe</a:t>
              </a:r>
            </a:p>
          </p:txBody>
        </p:sp>
        <p:sp>
          <p:nvSpPr>
            <p:cNvPr id="54" name="TextBox 53"/>
            <p:cNvSpPr txBox="1"/>
            <p:nvPr/>
          </p:nvSpPr>
          <p:spPr>
            <a:xfrm rot="18900000">
              <a:off x="4076438" y="5630840"/>
              <a:ext cx="1263166" cy="123111"/>
            </a:xfrm>
            <a:prstGeom prst="rect">
              <a:avLst/>
            </a:prstGeom>
            <a:noFill/>
          </p:spPr>
          <p:txBody>
            <a:bodyPr wrap="none" lIns="0" tIns="0" rIns="0" bIns="0"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rial"/>
                  <a:ea typeface="+mn-ea"/>
                  <a:cs typeface="+mn-cs"/>
                </a:rPr>
                <a:t>High-income North America</a:t>
              </a:r>
            </a:p>
          </p:txBody>
        </p:sp>
        <p:sp>
          <p:nvSpPr>
            <p:cNvPr id="55" name="TextBox 54"/>
            <p:cNvSpPr txBox="1"/>
            <p:nvPr/>
          </p:nvSpPr>
          <p:spPr>
            <a:xfrm rot="18900000">
              <a:off x="4393507" y="5580966"/>
              <a:ext cx="1138132" cy="123111"/>
            </a:xfrm>
            <a:prstGeom prst="rect">
              <a:avLst/>
            </a:prstGeom>
            <a:noFill/>
          </p:spPr>
          <p:txBody>
            <a:bodyPr wrap="none" lIns="0" tIns="0" rIns="0" bIns="0"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rial"/>
                  <a:ea typeface="+mn-ea"/>
                  <a:cs typeface="+mn-cs"/>
                </a:rPr>
                <a:t>High-income Asia Pacific</a:t>
              </a:r>
            </a:p>
          </p:txBody>
        </p:sp>
        <p:sp>
          <p:nvSpPr>
            <p:cNvPr id="56" name="TextBox 55"/>
            <p:cNvSpPr txBox="1"/>
            <p:nvPr/>
          </p:nvSpPr>
          <p:spPr>
            <a:xfrm rot="18900000">
              <a:off x="5169073" y="5331598"/>
              <a:ext cx="509755" cy="123111"/>
            </a:xfrm>
            <a:prstGeom prst="rect">
              <a:avLst/>
            </a:prstGeom>
            <a:noFill/>
          </p:spPr>
          <p:txBody>
            <a:bodyPr wrap="none" lIns="0" tIns="0" rIns="0" bIns="0"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rial"/>
                  <a:ea typeface="+mn-ea"/>
                  <a:cs typeface="+mn-cs"/>
                </a:rPr>
                <a:t>Australasia</a:t>
              </a:r>
            </a:p>
          </p:txBody>
        </p:sp>
        <p:sp>
          <p:nvSpPr>
            <p:cNvPr id="57" name="TextBox 56"/>
            <p:cNvSpPr txBox="1"/>
            <p:nvPr/>
          </p:nvSpPr>
          <p:spPr>
            <a:xfrm rot="18900000">
              <a:off x="4917323" y="5556030"/>
              <a:ext cx="1078821" cy="123111"/>
            </a:xfrm>
            <a:prstGeom prst="rect">
              <a:avLst/>
            </a:prstGeom>
            <a:noFill/>
          </p:spPr>
          <p:txBody>
            <a:bodyPr wrap="none" lIns="0" tIns="0" rIns="0" bIns="0"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rial"/>
                  <a:ea typeface="+mn-ea"/>
                  <a:cs typeface="+mn-cs"/>
                </a:rPr>
                <a:t>Southern Latin America</a:t>
              </a:r>
            </a:p>
          </p:txBody>
        </p:sp>
        <p:sp>
          <p:nvSpPr>
            <p:cNvPr id="58" name="TextBox 57"/>
            <p:cNvSpPr txBox="1"/>
            <p:nvPr/>
          </p:nvSpPr>
          <p:spPr>
            <a:xfrm rot="18900000">
              <a:off x="5184067" y="5531093"/>
              <a:ext cx="1016304" cy="123111"/>
            </a:xfrm>
            <a:prstGeom prst="rect">
              <a:avLst/>
            </a:prstGeom>
            <a:noFill/>
          </p:spPr>
          <p:txBody>
            <a:bodyPr wrap="none" lIns="0" tIns="0" rIns="0" bIns="0"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rial"/>
                  <a:ea typeface="+mn-ea"/>
                  <a:cs typeface="+mn-cs"/>
                </a:rPr>
                <a:t>Andean Latin America</a:t>
              </a:r>
            </a:p>
          </p:txBody>
        </p:sp>
        <p:sp>
          <p:nvSpPr>
            <p:cNvPr id="59" name="TextBox 58"/>
            <p:cNvSpPr txBox="1"/>
            <p:nvPr/>
          </p:nvSpPr>
          <p:spPr>
            <a:xfrm rot="18900000">
              <a:off x="5438642" y="5522025"/>
              <a:ext cx="990656" cy="123111"/>
            </a:xfrm>
            <a:prstGeom prst="rect">
              <a:avLst/>
            </a:prstGeom>
            <a:noFill/>
          </p:spPr>
          <p:txBody>
            <a:bodyPr wrap="none" lIns="0" tIns="0" rIns="0" bIns="0"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rial"/>
                  <a:ea typeface="+mn-ea"/>
                  <a:cs typeface="+mn-cs"/>
                </a:rPr>
                <a:t>Central Latin America</a:t>
              </a:r>
            </a:p>
          </p:txBody>
        </p:sp>
        <p:sp>
          <p:nvSpPr>
            <p:cNvPr id="60" name="TextBox 59"/>
            <p:cNvSpPr txBox="1"/>
            <p:nvPr/>
          </p:nvSpPr>
          <p:spPr>
            <a:xfrm rot="18900000">
              <a:off x="5628354" y="5535627"/>
              <a:ext cx="1024319" cy="123111"/>
            </a:xfrm>
            <a:prstGeom prst="rect">
              <a:avLst/>
            </a:prstGeom>
            <a:noFill/>
          </p:spPr>
          <p:txBody>
            <a:bodyPr wrap="none" lIns="0" tIns="0" rIns="0" bIns="0"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rial"/>
                  <a:ea typeface="+mn-ea"/>
                  <a:cs typeface="+mn-cs"/>
                </a:rPr>
                <a:t>Tropical Latin America</a:t>
              </a:r>
            </a:p>
          </p:txBody>
        </p:sp>
        <p:sp>
          <p:nvSpPr>
            <p:cNvPr id="61" name="TextBox 60"/>
            <p:cNvSpPr txBox="1"/>
            <p:nvPr/>
          </p:nvSpPr>
          <p:spPr>
            <a:xfrm rot="18900000">
              <a:off x="6334720" y="5317996"/>
              <a:ext cx="476092" cy="123111"/>
            </a:xfrm>
            <a:prstGeom prst="rect">
              <a:avLst/>
            </a:prstGeom>
            <a:noFill/>
          </p:spPr>
          <p:txBody>
            <a:bodyPr wrap="none" lIns="0" tIns="0" rIns="0" bIns="0"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rial"/>
                  <a:ea typeface="+mn-ea"/>
                  <a:cs typeface="+mn-cs"/>
                </a:rPr>
                <a:t>Caribbean</a:t>
              </a:r>
            </a:p>
          </p:txBody>
        </p:sp>
        <p:sp>
          <p:nvSpPr>
            <p:cNvPr id="62" name="TextBox 61"/>
            <p:cNvSpPr txBox="1"/>
            <p:nvPr/>
          </p:nvSpPr>
          <p:spPr>
            <a:xfrm rot="18900000">
              <a:off x="6626084" y="5281724"/>
              <a:ext cx="384721" cy="123111"/>
            </a:xfrm>
            <a:prstGeom prst="rect">
              <a:avLst/>
            </a:prstGeom>
            <a:noFill/>
          </p:spPr>
          <p:txBody>
            <a:bodyPr wrap="none" lIns="0" tIns="0" rIns="0" bIns="0"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rial"/>
                  <a:ea typeface="+mn-ea"/>
                  <a:cs typeface="+mn-cs"/>
                </a:rPr>
                <a:t>Oceania</a:t>
              </a:r>
            </a:p>
          </p:txBody>
        </p:sp>
        <p:sp>
          <p:nvSpPr>
            <p:cNvPr id="63" name="TextBox 62"/>
            <p:cNvSpPr txBox="1"/>
            <p:nvPr/>
          </p:nvSpPr>
          <p:spPr>
            <a:xfrm rot="18900000">
              <a:off x="6822299" y="5302127"/>
              <a:ext cx="436017" cy="123111"/>
            </a:xfrm>
            <a:prstGeom prst="rect">
              <a:avLst/>
            </a:prstGeom>
            <a:noFill/>
          </p:spPr>
          <p:txBody>
            <a:bodyPr wrap="none" lIns="0" tIns="0" rIns="0" bIns="0"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rial"/>
                  <a:ea typeface="+mn-ea"/>
                  <a:cs typeface="+mn-cs"/>
                </a:rPr>
                <a:t>East Asia</a:t>
              </a:r>
            </a:p>
          </p:txBody>
        </p:sp>
        <p:sp>
          <p:nvSpPr>
            <p:cNvPr id="64" name="TextBox 63"/>
            <p:cNvSpPr txBox="1"/>
            <p:nvPr/>
          </p:nvSpPr>
          <p:spPr>
            <a:xfrm rot="18900000">
              <a:off x="6828860" y="5404141"/>
              <a:ext cx="695703" cy="123111"/>
            </a:xfrm>
            <a:prstGeom prst="rect">
              <a:avLst/>
            </a:prstGeom>
            <a:noFill/>
          </p:spPr>
          <p:txBody>
            <a:bodyPr wrap="none" lIns="0" tIns="0" rIns="0" bIns="0"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rial"/>
                  <a:ea typeface="+mn-ea"/>
                  <a:cs typeface="+mn-cs"/>
                </a:rPr>
                <a:t>Southeast Asia</a:t>
              </a:r>
            </a:p>
          </p:txBody>
        </p:sp>
        <p:sp>
          <p:nvSpPr>
            <p:cNvPr id="65" name="TextBox 64"/>
            <p:cNvSpPr txBox="1"/>
            <p:nvPr/>
          </p:nvSpPr>
          <p:spPr>
            <a:xfrm rot="18900000">
              <a:off x="7227042" y="5327064"/>
              <a:ext cx="500137" cy="123111"/>
            </a:xfrm>
            <a:prstGeom prst="rect">
              <a:avLst/>
            </a:prstGeom>
            <a:noFill/>
          </p:spPr>
          <p:txBody>
            <a:bodyPr wrap="none" lIns="0" tIns="0" rIns="0" bIns="0"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rial"/>
                  <a:ea typeface="+mn-ea"/>
                  <a:cs typeface="+mn-cs"/>
                </a:rPr>
                <a:t>South Asia</a:t>
              </a:r>
            </a:p>
          </p:txBody>
        </p:sp>
        <p:sp>
          <p:nvSpPr>
            <p:cNvPr id="66" name="TextBox 65"/>
            <p:cNvSpPr txBox="1"/>
            <p:nvPr/>
          </p:nvSpPr>
          <p:spPr>
            <a:xfrm rot="18900000">
              <a:off x="6768178" y="5648976"/>
              <a:ext cx="1312860" cy="123111"/>
            </a:xfrm>
            <a:prstGeom prst="rect">
              <a:avLst/>
            </a:prstGeom>
            <a:noFill/>
          </p:spPr>
          <p:txBody>
            <a:bodyPr wrap="none" lIns="0" tIns="0" rIns="0" bIns="0"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rial"/>
                  <a:ea typeface="+mn-ea"/>
                  <a:cs typeface="+mn-cs"/>
                </a:rPr>
                <a:t>North Africa and Middle East</a:t>
              </a:r>
            </a:p>
          </p:txBody>
        </p:sp>
        <p:sp>
          <p:nvSpPr>
            <p:cNvPr id="67" name="TextBox 66"/>
            <p:cNvSpPr txBox="1"/>
            <p:nvPr/>
          </p:nvSpPr>
          <p:spPr>
            <a:xfrm rot="18900000">
              <a:off x="7028061" y="5628573"/>
              <a:ext cx="1261564" cy="123111"/>
            </a:xfrm>
            <a:prstGeom prst="rect">
              <a:avLst/>
            </a:prstGeom>
            <a:noFill/>
          </p:spPr>
          <p:txBody>
            <a:bodyPr wrap="none" lIns="0" tIns="0" rIns="0" bIns="0"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rial"/>
                  <a:ea typeface="+mn-ea"/>
                  <a:cs typeface="+mn-cs"/>
                </a:rPr>
                <a:t>Central Sub-Saharan Africa</a:t>
              </a:r>
            </a:p>
          </p:txBody>
        </p:sp>
        <p:sp>
          <p:nvSpPr>
            <p:cNvPr id="68" name="TextBox 67"/>
            <p:cNvSpPr txBox="1"/>
            <p:nvPr/>
          </p:nvSpPr>
          <p:spPr>
            <a:xfrm rot="18900000">
              <a:off x="7240000" y="5637641"/>
              <a:ext cx="1285608" cy="123111"/>
            </a:xfrm>
            <a:prstGeom prst="rect">
              <a:avLst/>
            </a:prstGeom>
            <a:noFill/>
          </p:spPr>
          <p:txBody>
            <a:bodyPr wrap="none" lIns="0" tIns="0" rIns="0" bIns="0"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rial"/>
                  <a:ea typeface="+mn-ea"/>
                  <a:cs typeface="+mn-cs"/>
                </a:rPr>
                <a:t>Eastern Sub-Saharan Africa</a:t>
              </a:r>
            </a:p>
          </p:txBody>
        </p:sp>
        <p:sp>
          <p:nvSpPr>
            <p:cNvPr id="69" name="TextBox 68"/>
            <p:cNvSpPr txBox="1"/>
            <p:nvPr/>
          </p:nvSpPr>
          <p:spPr>
            <a:xfrm rot="18900000">
              <a:off x="7421627" y="5662578"/>
              <a:ext cx="1349728" cy="123111"/>
            </a:xfrm>
            <a:prstGeom prst="rect">
              <a:avLst/>
            </a:prstGeom>
            <a:noFill/>
          </p:spPr>
          <p:txBody>
            <a:bodyPr wrap="none" lIns="0" tIns="0" rIns="0" bIns="0"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rial"/>
                  <a:ea typeface="+mn-ea"/>
                  <a:cs typeface="+mn-cs"/>
                </a:rPr>
                <a:t>Southern Sub-Saharan Africa</a:t>
              </a:r>
            </a:p>
          </p:txBody>
        </p:sp>
        <p:sp>
          <p:nvSpPr>
            <p:cNvPr id="70" name="TextBox 69"/>
            <p:cNvSpPr txBox="1"/>
            <p:nvPr/>
          </p:nvSpPr>
          <p:spPr>
            <a:xfrm rot="18900000">
              <a:off x="7689709" y="5648976"/>
              <a:ext cx="1312859" cy="123111"/>
            </a:xfrm>
            <a:prstGeom prst="rect">
              <a:avLst/>
            </a:prstGeom>
            <a:noFill/>
          </p:spPr>
          <p:txBody>
            <a:bodyPr wrap="none" lIns="0" tIns="0" rIns="0" bIns="0" rtlCol="0" anchor="t"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Arial"/>
                  <a:ea typeface="+mn-ea"/>
                  <a:cs typeface="+mn-cs"/>
                </a:rPr>
                <a:t>Western Sub-Saharan Africa</a:t>
              </a:r>
            </a:p>
          </p:txBody>
        </p:sp>
      </p:grpSp>
      <p:grpSp>
        <p:nvGrpSpPr>
          <p:cNvPr id="19" name="Group 110"/>
          <p:cNvGrpSpPr/>
          <p:nvPr/>
        </p:nvGrpSpPr>
        <p:grpSpPr>
          <a:xfrm>
            <a:off x="3711710" y="1321032"/>
            <a:ext cx="325409" cy="3804440"/>
            <a:chOff x="3711710" y="1359132"/>
            <a:chExt cx="325409" cy="3804440"/>
          </a:xfrm>
        </p:grpSpPr>
        <p:sp>
          <p:nvSpPr>
            <p:cNvPr id="73" name="TextBox 72"/>
            <p:cNvSpPr txBox="1"/>
            <p:nvPr/>
          </p:nvSpPr>
          <p:spPr>
            <a:xfrm>
              <a:off x="3711710" y="1359132"/>
              <a:ext cx="325409" cy="153888"/>
            </a:xfrm>
            <a:prstGeom prst="rect">
              <a:avLst/>
            </a:prstGeom>
            <a:noFill/>
          </p:spPr>
          <p:txBody>
            <a:bodyPr wrap="none" lIns="0" tIns="0" rIns="0" bIns="0"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Arial"/>
                  <a:ea typeface="+mn-ea"/>
                  <a:cs typeface="+mn-cs"/>
                </a:rPr>
                <a:t>100%</a:t>
              </a:r>
            </a:p>
          </p:txBody>
        </p:sp>
        <p:sp>
          <p:nvSpPr>
            <p:cNvPr id="75" name="TextBox 74"/>
            <p:cNvSpPr txBox="1"/>
            <p:nvPr/>
          </p:nvSpPr>
          <p:spPr>
            <a:xfrm>
              <a:off x="3782241" y="2272270"/>
              <a:ext cx="254878" cy="153888"/>
            </a:xfrm>
            <a:prstGeom prst="rect">
              <a:avLst/>
            </a:prstGeom>
            <a:noFill/>
          </p:spPr>
          <p:txBody>
            <a:bodyPr wrap="none" lIns="0" tIns="0" rIns="0" bIns="0"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Arial"/>
                  <a:ea typeface="+mn-ea"/>
                  <a:cs typeface="+mn-cs"/>
                </a:rPr>
                <a:t>75%</a:t>
              </a:r>
            </a:p>
          </p:txBody>
        </p:sp>
        <p:sp>
          <p:nvSpPr>
            <p:cNvPr id="77" name="TextBox 76"/>
            <p:cNvSpPr txBox="1"/>
            <p:nvPr/>
          </p:nvSpPr>
          <p:spPr>
            <a:xfrm>
              <a:off x="3782241" y="3189564"/>
              <a:ext cx="254878" cy="153888"/>
            </a:xfrm>
            <a:prstGeom prst="rect">
              <a:avLst/>
            </a:prstGeom>
            <a:noFill/>
          </p:spPr>
          <p:txBody>
            <a:bodyPr wrap="none" lIns="0" tIns="0" rIns="0" bIns="0"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Arial"/>
                  <a:ea typeface="+mn-ea"/>
                  <a:cs typeface="+mn-cs"/>
                </a:rPr>
                <a:t>50%</a:t>
              </a:r>
            </a:p>
          </p:txBody>
        </p:sp>
        <p:sp>
          <p:nvSpPr>
            <p:cNvPr id="79" name="TextBox 78"/>
            <p:cNvSpPr txBox="1"/>
            <p:nvPr/>
          </p:nvSpPr>
          <p:spPr>
            <a:xfrm>
              <a:off x="3782241" y="4098177"/>
              <a:ext cx="254878" cy="153888"/>
            </a:xfrm>
            <a:prstGeom prst="rect">
              <a:avLst/>
            </a:prstGeom>
            <a:noFill/>
          </p:spPr>
          <p:txBody>
            <a:bodyPr wrap="none" lIns="0" tIns="0" rIns="0" bIns="0"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Arial"/>
                  <a:ea typeface="+mn-ea"/>
                  <a:cs typeface="+mn-cs"/>
                </a:rPr>
                <a:t>25%</a:t>
              </a:r>
            </a:p>
          </p:txBody>
        </p:sp>
        <p:sp>
          <p:nvSpPr>
            <p:cNvPr id="81" name="TextBox 80"/>
            <p:cNvSpPr txBox="1"/>
            <p:nvPr/>
          </p:nvSpPr>
          <p:spPr>
            <a:xfrm>
              <a:off x="3852774" y="5009684"/>
              <a:ext cx="184345" cy="153888"/>
            </a:xfrm>
            <a:prstGeom prst="rect">
              <a:avLst/>
            </a:prstGeom>
            <a:noFill/>
          </p:spPr>
          <p:txBody>
            <a:bodyPr wrap="none" lIns="0" tIns="0" rIns="0" bIns="0"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Arial"/>
                  <a:ea typeface="+mn-ea"/>
                  <a:cs typeface="+mn-cs"/>
                </a:rPr>
                <a:t>0%</a:t>
              </a:r>
            </a:p>
          </p:txBody>
        </p:sp>
      </p:grpSp>
      <p:grpSp>
        <p:nvGrpSpPr>
          <p:cNvPr id="21" name="Group 114"/>
          <p:cNvGrpSpPr/>
          <p:nvPr/>
        </p:nvGrpSpPr>
        <p:grpSpPr>
          <a:xfrm>
            <a:off x="4066212" y="1395385"/>
            <a:ext cx="4867420" cy="3714190"/>
            <a:chOff x="4066212" y="1433485"/>
            <a:chExt cx="4867420" cy="3714190"/>
          </a:xfrm>
        </p:grpSpPr>
        <p:cxnSp>
          <p:nvCxnSpPr>
            <p:cNvPr id="14" name="Straight Connector 13"/>
            <p:cNvCxnSpPr>
              <a:cxnSpLocks/>
            </p:cNvCxnSpPr>
            <p:nvPr/>
          </p:nvCxnSpPr>
          <p:spPr>
            <a:xfrm>
              <a:off x="4134039" y="1433485"/>
              <a:ext cx="0" cy="3656482"/>
            </a:xfrm>
            <a:prstGeom prst="line">
              <a:avLst/>
            </a:prstGeom>
            <a:ln w="12700">
              <a:solidFill>
                <a:srgbClr val="888888"/>
              </a:solidFill>
            </a:ln>
          </p:spPr>
          <p:style>
            <a:lnRef idx="1">
              <a:schemeClr val="accent1"/>
            </a:lnRef>
            <a:fillRef idx="0">
              <a:schemeClr val="accent1"/>
            </a:fillRef>
            <a:effectRef idx="0">
              <a:schemeClr val="accent1"/>
            </a:effectRef>
            <a:fontRef idx="minor">
              <a:schemeClr val="tx1"/>
            </a:fontRef>
          </p:style>
        </p:cxnSp>
        <p:grpSp>
          <p:nvGrpSpPr>
            <p:cNvPr id="22" name="Group 109"/>
            <p:cNvGrpSpPr/>
            <p:nvPr/>
          </p:nvGrpSpPr>
          <p:grpSpPr>
            <a:xfrm>
              <a:off x="4066212" y="1436076"/>
              <a:ext cx="64008" cy="3650552"/>
              <a:chOff x="4066212" y="1436076"/>
              <a:chExt cx="64008" cy="3650552"/>
            </a:xfrm>
          </p:grpSpPr>
          <p:cxnSp>
            <p:nvCxnSpPr>
              <p:cNvPr id="72" name="Straight Connector 71"/>
              <p:cNvCxnSpPr/>
              <p:nvPr/>
            </p:nvCxnSpPr>
            <p:spPr>
              <a:xfrm>
                <a:off x="4066212" y="1436076"/>
                <a:ext cx="64008" cy="0"/>
              </a:xfrm>
              <a:prstGeom prst="line">
                <a:avLst/>
              </a:prstGeom>
              <a:ln w="12700">
                <a:solidFill>
                  <a:srgbClr val="888888"/>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4066212" y="2349214"/>
                <a:ext cx="64008" cy="0"/>
              </a:xfrm>
              <a:prstGeom prst="line">
                <a:avLst/>
              </a:prstGeom>
              <a:ln w="12700">
                <a:solidFill>
                  <a:srgbClr val="888888"/>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4066212" y="3266508"/>
                <a:ext cx="64008" cy="0"/>
              </a:xfrm>
              <a:prstGeom prst="line">
                <a:avLst/>
              </a:prstGeom>
              <a:ln w="12700">
                <a:solidFill>
                  <a:srgbClr val="888888"/>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4066212" y="4175121"/>
                <a:ext cx="64008" cy="0"/>
              </a:xfrm>
              <a:prstGeom prst="line">
                <a:avLst/>
              </a:prstGeom>
              <a:ln w="12700">
                <a:solidFill>
                  <a:srgbClr val="888888"/>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4066212" y="5086628"/>
                <a:ext cx="64008" cy="0"/>
              </a:xfrm>
              <a:prstGeom prst="line">
                <a:avLst/>
              </a:prstGeom>
              <a:ln w="12700">
                <a:solidFill>
                  <a:srgbClr val="888888"/>
                </a:solidFill>
              </a:ln>
            </p:spPr>
            <p:style>
              <a:lnRef idx="1">
                <a:schemeClr val="accent1"/>
              </a:lnRef>
              <a:fillRef idx="0">
                <a:schemeClr val="accent1"/>
              </a:fillRef>
              <a:effectRef idx="0">
                <a:schemeClr val="accent1"/>
              </a:effectRef>
              <a:fontRef idx="minor">
                <a:schemeClr val="tx1"/>
              </a:fontRef>
            </p:style>
          </p:cxnSp>
        </p:grpSp>
        <p:cxnSp>
          <p:nvCxnSpPr>
            <p:cNvPr id="83" name="Straight Connector 82"/>
            <p:cNvCxnSpPr>
              <a:cxnSpLocks/>
            </p:cNvCxnSpPr>
            <p:nvPr/>
          </p:nvCxnSpPr>
          <p:spPr>
            <a:xfrm>
              <a:off x="4114800" y="5086628"/>
              <a:ext cx="4818832" cy="0"/>
            </a:xfrm>
            <a:prstGeom prst="line">
              <a:avLst/>
            </a:prstGeom>
            <a:ln w="12700">
              <a:solidFill>
                <a:srgbClr val="888888"/>
              </a:solidFill>
            </a:ln>
          </p:spPr>
          <p:style>
            <a:lnRef idx="1">
              <a:schemeClr val="accent1"/>
            </a:lnRef>
            <a:fillRef idx="0">
              <a:schemeClr val="accent1"/>
            </a:fillRef>
            <a:effectRef idx="0">
              <a:schemeClr val="accent1"/>
            </a:effectRef>
            <a:fontRef idx="minor">
              <a:schemeClr val="tx1"/>
            </a:fontRef>
          </p:style>
        </p:cxnSp>
        <p:grpSp>
          <p:nvGrpSpPr>
            <p:cNvPr id="24" name="Group 108"/>
            <p:cNvGrpSpPr/>
            <p:nvPr/>
          </p:nvGrpSpPr>
          <p:grpSpPr>
            <a:xfrm>
              <a:off x="4263706" y="5083667"/>
              <a:ext cx="4541365" cy="64008"/>
              <a:chOff x="4263706" y="5085478"/>
              <a:chExt cx="4541365" cy="64008"/>
            </a:xfrm>
          </p:grpSpPr>
          <p:cxnSp>
            <p:nvCxnSpPr>
              <p:cNvPr id="86" name="Straight Connector 85"/>
              <p:cNvCxnSpPr>
                <a:cxnSpLocks/>
              </p:cNvCxnSpPr>
              <p:nvPr/>
            </p:nvCxnSpPr>
            <p:spPr>
              <a:xfrm rot="5400000">
                <a:off x="4231702" y="5117482"/>
                <a:ext cx="64008" cy="0"/>
              </a:xfrm>
              <a:prstGeom prst="line">
                <a:avLst/>
              </a:prstGeom>
              <a:ln w="12700">
                <a:solidFill>
                  <a:srgbClr val="888888"/>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a:cxnSpLocks/>
              </p:cNvCxnSpPr>
              <p:nvPr/>
            </p:nvCxnSpPr>
            <p:spPr>
              <a:xfrm rot="5400000">
                <a:off x="4458770" y="5117482"/>
                <a:ext cx="64008" cy="0"/>
              </a:xfrm>
              <a:prstGeom prst="line">
                <a:avLst/>
              </a:prstGeom>
              <a:ln w="12700">
                <a:solidFill>
                  <a:srgbClr val="888888"/>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a:cxnSpLocks/>
              </p:cNvCxnSpPr>
              <p:nvPr/>
            </p:nvCxnSpPr>
            <p:spPr>
              <a:xfrm rot="5400000">
                <a:off x="4685838" y="5117482"/>
                <a:ext cx="64008" cy="0"/>
              </a:xfrm>
              <a:prstGeom prst="line">
                <a:avLst/>
              </a:prstGeom>
              <a:ln w="12700">
                <a:solidFill>
                  <a:srgbClr val="888888"/>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a:cxnSpLocks/>
              </p:cNvCxnSpPr>
              <p:nvPr/>
            </p:nvCxnSpPr>
            <p:spPr>
              <a:xfrm rot="5400000">
                <a:off x="4912906" y="5117482"/>
                <a:ext cx="64008" cy="0"/>
              </a:xfrm>
              <a:prstGeom prst="line">
                <a:avLst/>
              </a:prstGeom>
              <a:ln w="12700">
                <a:solidFill>
                  <a:srgbClr val="888888"/>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a:cxnSpLocks/>
              </p:cNvCxnSpPr>
              <p:nvPr/>
            </p:nvCxnSpPr>
            <p:spPr>
              <a:xfrm rot="5400000">
                <a:off x="5139974" y="5117482"/>
                <a:ext cx="64008" cy="0"/>
              </a:xfrm>
              <a:prstGeom prst="line">
                <a:avLst/>
              </a:prstGeom>
              <a:ln w="12700">
                <a:solidFill>
                  <a:srgbClr val="888888"/>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a:cxnSpLocks/>
              </p:cNvCxnSpPr>
              <p:nvPr/>
            </p:nvCxnSpPr>
            <p:spPr>
              <a:xfrm rot="5400000">
                <a:off x="5367042" y="5117482"/>
                <a:ext cx="64008" cy="0"/>
              </a:xfrm>
              <a:prstGeom prst="line">
                <a:avLst/>
              </a:prstGeom>
              <a:ln w="12700">
                <a:solidFill>
                  <a:srgbClr val="888888"/>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a:cxnSpLocks/>
              </p:cNvCxnSpPr>
              <p:nvPr/>
            </p:nvCxnSpPr>
            <p:spPr>
              <a:xfrm rot="5400000">
                <a:off x="5594110" y="5117482"/>
                <a:ext cx="64008" cy="0"/>
              </a:xfrm>
              <a:prstGeom prst="line">
                <a:avLst/>
              </a:prstGeom>
              <a:ln w="12700">
                <a:solidFill>
                  <a:srgbClr val="888888"/>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a:cxnSpLocks/>
              </p:cNvCxnSpPr>
              <p:nvPr/>
            </p:nvCxnSpPr>
            <p:spPr>
              <a:xfrm rot="5400000">
                <a:off x="5821178" y="5117482"/>
                <a:ext cx="64008" cy="0"/>
              </a:xfrm>
              <a:prstGeom prst="line">
                <a:avLst/>
              </a:prstGeom>
              <a:ln w="12700">
                <a:solidFill>
                  <a:srgbClr val="888888"/>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a:cxnSpLocks/>
              </p:cNvCxnSpPr>
              <p:nvPr/>
            </p:nvCxnSpPr>
            <p:spPr>
              <a:xfrm rot="5400000">
                <a:off x="6048246" y="5117482"/>
                <a:ext cx="64008" cy="0"/>
              </a:xfrm>
              <a:prstGeom prst="line">
                <a:avLst/>
              </a:prstGeom>
              <a:ln w="12700">
                <a:solidFill>
                  <a:srgbClr val="888888"/>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a:cxnSpLocks/>
              </p:cNvCxnSpPr>
              <p:nvPr/>
            </p:nvCxnSpPr>
            <p:spPr>
              <a:xfrm rot="5400000">
                <a:off x="6275314" y="5117482"/>
                <a:ext cx="64008" cy="0"/>
              </a:xfrm>
              <a:prstGeom prst="line">
                <a:avLst/>
              </a:prstGeom>
              <a:ln w="12700">
                <a:solidFill>
                  <a:srgbClr val="888888"/>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a:cxnSpLocks/>
              </p:cNvCxnSpPr>
              <p:nvPr/>
            </p:nvCxnSpPr>
            <p:spPr>
              <a:xfrm rot="5400000">
                <a:off x="6502382" y="5117482"/>
                <a:ext cx="64008" cy="0"/>
              </a:xfrm>
              <a:prstGeom prst="line">
                <a:avLst/>
              </a:prstGeom>
              <a:ln w="12700">
                <a:solidFill>
                  <a:srgbClr val="888888"/>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a:cxnSpLocks/>
              </p:cNvCxnSpPr>
              <p:nvPr/>
            </p:nvCxnSpPr>
            <p:spPr>
              <a:xfrm rot="5400000">
                <a:off x="6729450" y="5117482"/>
                <a:ext cx="64008" cy="0"/>
              </a:xfrm>
              <a:prstGeom prst="line">
                <a:avLst/>
              </a:prstGeom>
              <a:ln w="12700">
                <a:solidFill>
                  <a:srgbClr val="888888"/>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a:cxnSpLocks/>
              </p:cNvCxnSpPr>
              <p:nvPr/>
            </p:nvCxnSpPr>
            <p:spPr>
              <a:xfrm rot="5400000">
                <a:off x="6956518" y="5117482"/>
                <a:ext cx="64008" cy="0"/>
              </a:xfrm>
              <a:prstGeom prst="line">
                <a:avLst/>
              </a:prstGeom>
              <a:ln w="12700">
                <a:solidFill>
                  <a:srgbClr val="888888"/>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a:cxnSpLocks/>
              </p:cNvCxnSpPr>
              <p:nvPr/>
            </p:nvCxnSpPr>
            <p:spPr>
              <a:xfrm rot="5400000">
                <a:off x="7183586" y="5117482"/>
                <a:ext cx="64008" cy="0"/>
              </a:xfrm>
              <a:prstGeom prst="line">
                <a:avLst/>
              </a:prstGeom>
              <a:ln w="12700">
                <a:solidFill>
                  <a:srgbClr val="888888"/>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a:cxnSpLocks/>
              </p:cNvCxnSpPr>
              <p:nvPr/>
            </p:nvCxnSpPr>
            <p:spPr>
              <a:xfrm rot="5400000">
                <a:off x="7410654" y="5117482"/>
                <a:ext cx="64008" cy="0"/>
              </a:xfrm>
              <a:prstGeom prst="line">
                <a:avLst/>
              </a:prstGeom>
              <a:ln w="12700">
                <a:solidFill>
                  <a:srgbClr val="888888"/>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a:cxnSpLocks/>
              </p:cNvCxnSpPr>
              <p:nvPr/>
            </p:nvCxnSpPr>
            <p:spPr>
              <a:xfrm rot="5400000">
                <a:off x="7637722" y="5117482"/>
                <a:ext cx="64008" cy="0"/>
              </a:xfrm>
              <a:prstGeom prst="line">
                <a:avLst/>
              </a:prstGeom>
              <a:ln w="12700">
                <a:solidFill>
                  <a:srgbClr val="888888"/>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a:cxnSpLocks/>
              </p:cNvCxnSpPr>
              <p:nvPr/>
            </p:nvCxnSpPr>
            <p:spPr>
              <a:xfrm rot="5400000">
                <a:off x="7864790" y="5117482"/>
                <a:ext cx="64008" cy="0"/>
              </a:xfrm>
              <a:prstGeom prst="line">
                <a:avLst/>
              </a:prstGeom>
              <a:ln w="12700">
                <a:solidFill>
                  <a:srgbClr val="888888"/>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a:cxnSpLocks/>
              </p:cNvCxnSpPr>
              <p:nvPr/>
            </p:nvCxnSpPr>
            <p:spPr>
              <a:xfrm rot="5400000">
                <a:off x="8091858" y="5117482"/>
                <a:ext cx="64008" cy="0"/>
              </a:xfrm>
              <a:prstGeom prst="line">
                <a:avLst/>
              </a:prstGeom>
              <a:ln w="12700">
                <a:solidFill>
                  <a:srgbClr val="888888"/>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a:cxnSpLocks/>
              </p:cNvCxnSpPr>
              <p:nvPr/>
            </p:nvCxnSpPr>
            <p:spPr>
              <a:xfrm rot="5400000">
                <a:off x="8318926" y="5117482"/>
                <a:ext cx="64008" cy="0"/>
              </a:xfrm>
              <a:prstGeom prst="line">
                <a:avLst/>
              </a:prstGeom>
              <a:ln w="12700">
                <a:solidFill>
                  <a:srgbClr val="888888"/>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a:cxnSpLocks/>
              </p:cNvCxnSpPr>
              <p:nvPr/>
            </p:nvCxnSpPr>
            <p:spPr>
              <a:xfrm rot="5400000">
                <a:off x="8545994" y="5117482"/>
                <a:ext cx="64008" cy="0"/>
              </a:xfrm>
              <a:prstGeom prst="line">
                <a:avLst/>
              </a:prstGeom>
              <a:ln w="12700">
                <a:solidFill>
                  <a:srgbClr val="888888"/>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a:cxnSpLocks/>
              </p:cNvCxnSpPr>
              <p:nvPr/>
            </p:nvCxnSpPr>
            <p:spPr>
              <a:xfrm rot="5400000">
                <a:off x="8773067" y="5117482"/>
                <a:ext cx="64008" cy="0"/>
              </a:xfrm>
              <a:prstGeom prst="line">
                <a:avLst/>
              </a:prstGeom>
              <a:ln w="12700">
                <a:solidFill>
                  <a:srgbClr val="888888"/>
                </a:solidFill>
              </a:ln>
            </p:spPr>
            <p:style>
              <a:lnRef idx="1">
                <a:schemeClr val="accent1"/>
              </a:lnRef>
              <a:fillRef idx="0">
                <a:schemeClr val="accent1"/>
              </a:fillRef>
              <a:effectRef idx="0">
                <a:schemeClr val="accent1"/>
              </a:effectRef>
              <a:fontRef idx="minor">
                <a:schemeClr val="tx1"/>
              </a:fontRef>
            </p:style>
          </p:cxnSp>
        </p:grpSp>
      </p:grpSp>
      <p:grpSp>
        <p:nvGrpSpPr>
          <p:cNvPr id="25" name="Group 378"/>
          <p:cNvGrpSpPr/>
          <p:nvPr/>
        </p:nvGrpSpPr>
        <p:grpSpPr>
          <a:xfrm>
            <a:off x="4164593" y="1396937"/>
            <a:ext cx="207169" cy="3649789"/>
            <a:chOff x="4164593" y="1435037"/>
            <a:chExt cx="207169" cy="3649789"/>
          </a:xfrm>
        </p:grpSpPr>
        <p:sp>
          <p:nvSpPr>
            <p:cNvPr id="124" name="Rectangle 123"/>
            <p:cNvSpPr/>
            <p:nvPr/>
          </p:nvSpPr>
          <p:spPr>
            <a:xfrm>
              <a:off x="4164593" y="1435037"/>
              <a:ext cx="207169" cy="45719"/>
            </a:xfrm>
            <a:prstGeom prst="rect">
              <a:avLst/>
            </a:prstGeom>
            <a:solidFill>
              <a:schemeClr val="accent4">
                <a:lumMod val="40000"/>
                <a:lumOff val="6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16" name="Rectangle 115"/>
            <p:cNvSpPr/>
            <p:nvPr/>
          </p:nvSpPr>
          <p:spPr>
            <a:xfrm>
              <a:off x="4164593" y="5048250"/>
              <a:ext cx="207169" cy="36576"/>
            </a:xfrm>
            <a:prstGeom prst="rect">
              <a:avLst/>
            </a:prstGeom>
            <a:solidFill>
              <a:schemeClr val="accent5"/>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17" name="Rectangle 116"/>
            <p:cNvSpPr/>
            <p:nvPr/>
          </p:nvSpPr>
          <p:spPr>
            <a:xfrm>
              <a:off x="4164593" y="5029580"/>
              <a:ext cx="207169" cy="18288"/>
            </a:xfrm>
            <a:prstGeom prst="rect">
              <a:avLst/>
            </a:prstGeom>
            <a:solidFill>
              <a:schemeClr val="accent5">
                <a:lumMod val="40000"/>
                <a:lumOff val="6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18" name="Rectangle 117"/>
            <p:cNvSpPr/>
            <p:nvPr/>
          </p:nvSpPr>
          <p:spPr>
            <a:xfrm>
              <a:off x="4164593" y="5012799"/>
              <a:ext cx="207169" cy="18288"/>
            </a:xfrm>
            <a:prstGeom prst="rect">
              <a:avLst/>
            </a:prstGeom>
            <a:solidFill>
              <a:schemeClr val="accent3">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19" name="Rectangle 118"/>
            <p:cNvSpPr/>
            <p:nvPr/>
          </p:nvSpPr>
          <p:spPr>
            <a:xfrm>
              <a:off x="4164593" y="4978146"/>
              <a:ext cx="207169" cy="36576"/>
            </a:xfrm>
            <a:prstGeom prst="rect">
              <a:avLst/>
            </a:prstGeom>
            <a:solidFill>
              <a:schemeClr val="accent2">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20" name="Rectangle 119"/>
            <p:cNvSpPr/>
            <p:nvPr/>
          </p:nvSpPr>
          <p:spPr>
            <a:xfrm>
              <a:off x="4164593" y="4757738"/>
              <a:ext cx="207169" cy="223075"/>
            </a:xfrm>
            <a:prstGeom prst="rect">
              <a:avLst/>
            </a:prstGeom>
            <a:solidFill>
              <a:schemeClr val="accent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21" name="Rectangle 120"/>
            <p:cNvSpPr/>
            <p:nvPr/>
          </p:nvSpPr>
          <p:spPr>
            <a:xfrm>
              <a:off x="4164593" y="4215436"/>
              <a:ext cx="207169" cy="543921"/>
            </a:xfrm>
            <a:prstGeom prst="rect">
              <a:avLst/>
            </a:prstGeom>
            <a:solidFill>
              <a:schemeClr val="accent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22" name="Rectangle 121"/>
            <p:cNvSpPr/>
            <p:nvPr/>
          </p:nvSpPr>
          <p:spPr>
            <a:xfrm>
              <a:off x="4164593" y="3726656"/>
              <a:ext cx="207169" cy="489776"/>
            </a:xfrm>
            <a:prstGeom prst="rect">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23" name="Rectangle 122"/>
            <p:cNvSpPr/>
            <p:nvPr/>
          </p:nvSpPr>
          <p:spPr>
            <a:xfrm>
              <a:off x="4164593" y="1476375"/>
              <a:ext cx="207169" cy="2252663"/>
            </a:xfrm>
            <a:prstGeom prst="rect">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grpSp>
      <p:grpSp>
        <p:nvGrpSpPr>
          <p:cNvPr id="26" name="Group 377"/>
          <p:cNvGrpSpPr/>
          <p:nvPr/>
        </p:nvGrpSpPr>
        <p:grpSpPr>
          <a:xfrm>
            <a:off x="4390064" y="1396937"/>
            <a:ext cx="207169" cy="3647788"/>
            <a:chOff x="4387507" y="1435037"/>
            <a:chExt cx="207169" cy="3647788"/>
          </a:xfrm>
        </p:grpSpPr>
        <p:sp>
          <p:nvSpPr>
            <p:cNvPr id="153" name="Rectangle 152"/>
            <p:cNvSpPr/>
            <p:nvPr/>
          </p:nvSpPr>
          <p:spPr>
            <a:xfrm>
              <a:off x="4387507" y="5031581"/>
              <a:ext cx="207169" cy="18288"/>
            </a:xfrm>
            <a:prstGeom prst="rect">
              <a:avLst/>
            </a:prstGeom>
            <a:solidFill>
              <a:schemeClr val="accent4">
                <a:lumMod val="5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26" name="Rectangle 125"/>
            <p:cNvSpPr/>
            <p:nvPr/>
          </p:nvSpPr>
          <p:spPr>
            <a:xfrm>
              <a:off x="4387507" y="1435037"/>
              <a:ext cx="207169" cy="18288"/>
            </a:xfrm>
            <a:prstGeom prst="rect">
              <a:avLst/>
            </a:prstGeom>
            <a:solidFill>
              <a:schemeClr val="accent4">
                <a:lumMod val="40000"/>
                <a:lumOff val="6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27" name="Rectangle 126"/>
            <p:cNvSpPr/>
            <p:nvPr/>
          </p:nvSpPr>
          <p:spPr>
            <a:xfrm>
              <a:off x="4387507" y="5055393"/>
              <a:ext cx="207169" cy="27432"/>
            </a:xfrm>
            <a:prstGeom prst="rect">
              <a:avLst/>
            </a:prstGeom>
            <a:solidFill>
              <a:schemeClr val="accent5"/>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28" name="Rectangle 127"/>
            <p:cNvSpPr/>
            <p:nvPr/>
          </p:nvSpPr>
          <p:spPr>
            <a:xfrm>
              <a:off x="4387507" y="5012912"/>
              <a:ext cx="207169" cy="18288"/>
            </a:xfrm>
            <a:prstGeom prst="rect">
              <a:avLst/>
            </a:prstGeom>
            <a:solidFill>
              <a:schemeClr val="accent6">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29" name="Rectangle 128"/>
            <p:cNvSpPr/>
            <p:nvPr/>
          </p:nvSpPr>
          <p:spPr>
            <a:xfrm>
              <a:off x="4387507" y="4984825"/>
              <a:ext cx="207169" cy="52376"/>
            </a:xfrm>
            <a:prstGeom prst="rect">
              <a:avLst/>
            </a:prstGeom>
            <a:solidFill>
              <a:schemeClr val="accent3">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30" name="Rectangle 129"/>
            <p:cNvSpPr/>
            <p:nvPr/>
          </p:nvSpPr>
          <p:spPr>
            <a:xfrm>
              <a:off x="4387507" y="4812667"/>
              <a:ext cx="207169" cy="178433"/>
            </a:xfrm>
            <a:prstGeom prst="rect">
              <a:avLst/>
            </a:prstGeom>
            <a:solidFill>
              <a:schemeClr val="accent2">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31" name="Rectangle 130"/>
            <p:cNvSpPr/>
            <p:nvPr/>
          </p:nvSpPr>
          <p:spPr>
            <a:xfrm>
              <a:off x="4387507" y="4745832"/>
              <a:ext cx="207169" cy="71438"/>
            </a:xfrm>
            <a:prstGeom prst="rect">
              <a:avLst/>
            </a:prstGeom>
            <a:solidFill>
              <a:schemeClr val="accent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32" name="Rectangle 131"/>
            <p:cNvSpPr/>
            <p:nvPr/>
          </p:nvSpPr>
          <p:spPr>
            <a:xfrm>
              <a:off x="4387507" y="4467225"/>
              <a:ext cx="207169" cy="280988"/>
            </a:xfrm>
            <a:prstGeom prst="rect">
              <a:avLst/>
            </a:prstGeom>
            <a:solidFill>
              <a:schemeClr val="accent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33" name="Rectangle 132"/>
            <p:cNvSpPr/>
            <p:nvPr/>
          </p:nvSpPr>
          <p:spPr>
            <a:xfrm>
              <a:off x="4387507" y="3690941"/>
              <a:ext cx="207169" cy="776284"/>
            </a:xfrm>
            <a:prstGeom prst="rect">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34" name="Rectangle 133"/>
            <p:cNvSpPr/>
            <p:nvPr/>
          </p:nvSpPr>
          <p:spPr>
            <a:xfrm>
              <a:off x="4387507" y="1452565"/>
              <a:ext cx="207169" cy="2238373"/>
            </a:xfrm>
            <a:prstGeom prst="rect">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54" name="Rectangle 153"/>
            <p:cNvSpPr/>
            <p:nvPr/>
          </p:nvSpPr>
          <p:spPr>
            <a:xfrm>
              <a:off x="4387507" y="5045870"/>
              <a:ext cx="207169" cy="9144"/>
            </a:xfrm>
            <a:prstGeom prst="rect">
              <a:avLst/>
            </a:prstGeom>
            <a:solidFill>
              <a:schemeClr val="accent2">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grpSp>
      <p:grpSp>
        <p:nvGrpSpPr>
          <p:cNvPr id="27" name="Group 2"/>
          <p:cNvGrpSpPr/>
          <p:nvPr/>
        </p:nvGrpSpPr>
        <p:grpSpPr>
          <a:xfrm>
            <a:off x="4615535" y="1396937"/>
            <a:ext cx="207169" cy="3649789"/>
            <a:chOff x="4615535" y="1435037"/>
            <a:chExt cx="207169" cy="3649789"/>
          </a:xfrm>
        </p:grpSpPr>
        <p:sp>
          <p:nvSpPr>
            <p:cNvPr id="135" name="Rectangle 134"/>
            <p:cNvSpPr/>
            <p:nvPr/>
          </p:nvSpPr>
          <p:spPr>
            <a:xfrm>
              <a:off x="4615535" y="1435037"/>
              <a:ext cx="207169" cy="18288"/>
            </a:xfrm>
            <a:prstGeom prst="rect">
              <a:avLst/>
            </a:prstGeom>
            <a:solidFill>
              <a:schemeClr val="accent4">
                <a:lumMod val="40000"/>
                <a:lumOff val="6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37" name="Rectangle 136"/>
            <p:cNvSpPr/>
            <p:nvPr/>
          </p:nvSpPr>
          <p:spPr>
            <a:xfrm>
              <a:off x="4615535" y="4936666"/>
              <a:ext cx="207169" cy="18288"/>
            </a:xfrm>
            <a:prstGeom prst="rect">
              <a:avLst/>
            </a:prstGeom>
            <a:solidFill>
              <a:schemeClr val="accent4">
                <a:lumMod val="5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a:ea typeface="+mn-ea"/>
                <a:cs typeface="+mn-cs"/>
              </a:endParaRPr>
            </a:p>
          </p:txBody>
        </p:sp>
        <p:sp>
          <p:nvSpPr>
            <p:cNvPr id="138" name="Rectangle 137"/>
            <p:cNvSpPr/>
            <p:nvPr/>
          </p:nvSpPr>
          <p:spPr>
            <a:xfrm>
              <a:off x="4615535" y="4872418"/>
              <a:ext cx="207169" cy="45719"/>
            </a:xfrm>
            <a:prstGeom prst="rect">
              <a:avLst/>
            </a:prstGeom>
            <a:solidFill>
              <a:schemeClr val="accent3">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39" name="Rectangle 138"/>
            <p:cNvSpPr/>
            <p:nvPr/>
          </p:nvSpPr>
          <p:spPr>
            <a:xfrm>
              <a:off x="4615535" y="4686680"/>
              <a:ext cx="207169" cy="190120"/>
            </a:xfrm>
            <a:prstGeom prst="rect">
              <a:avLst/>
            </a:prstGeom>
            <a:solidFill>
              <a:schemeClr val="accent2">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40" name="Rectangle 139"/>
            <p:cNvSpPr/>
            <p:nvPr/>
          </p:nvSpPr>
          <p:spPr>
            <a:xfrm>
              <a:off x="4615535" y="4512469"/>
              <a:ext cx="207169" cy="175249"/>
            </a:xfrm>
            <a:prstGeom prst="rect">
              <a:avLst/>
            </a:prstGeom>
            <a:solidFill>
              <a:schemeClr val="accent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41" name="Rectangle 140"/>
            <p:cNvSpPr/>
            <p:nvPr/>
          </p:nvSpPr>
          <p:spPr>
            <a:xfrm>
              <a:off x="4615535" y="4083844"/>
              <a:ext cx="207169" cy="428625"/>
            </a:xfrm>
            <a:prstGeom prst="rect">
              <a:avLst/>
            </a:prstGeom>
            <a:solidFill>
              <a:schemeClr val="accent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42" name="Rectangle 141"/>
            <p:cNvSpPr/>
            <p:nvPr/>
          </p:nvSpPr>
          <p:spPr>
            <a:xfrm>
              <a:off x="4615535" y="3405188"/>
              <a:ext cx="207169" cy="678656"/>
            </a:xfrm>
            <a:prstGeom prst="rect">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43" name="Rectangle 142"/>
            <p:cNvSpPr/>
            <p:nvPr/>
          </p:nvSpPr>
          <p:spPr>
            <a:xfrm>
              <a:off x="4615535" y="1452563"/>
              <a:ext cx="207169" cy="1952625"/>
            </a:xfrm>
            <a:prstGeom prst="rect">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55" name="Rectangle 154"/>
            <p:cNvSpPr/>
            <p:nvPr/>
          </p:nvSpPr>
          <p:spPr>
            <a:xfrm>
              <a:off x="4615535" y="4915280"/>
              <a:ext cx="207169" cy="27432"/>
            </a:xfrm>
            <a:prstGeom prst="rect">
              <a:avLst/>
            </a:prstGeom>
            <a:solidFill>
              <a:schemeClr val="accent5">
                <a:lumMod val="40000"/>
                <a:lumOff val="6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56" name="Rectangle 155"/>
            <p:cNvSpPr/>
            <p:nvPr/>
          </p:nvSpPr>
          <p:spPr>
            <a:xfrm>
              <a:off x="4615535" y="4958143"/>
              <a:ext cx="207169" cy="45719"/>
            </a:xfrm>
            <a:prstGeom prst="rect">
              <a:avLst/>
            </a:prstGeom>
            <a:solidFill>
              <a:schemeClr val="accent2">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36" name="Rectangle 135"/>
            <p:cNvSpPr/>
            <p:nvPr/>
          </p:nvSpPr>
          <p:spPr>
            <a:xfrm>
              <a:off x="4615535" y="4976813"/>
              <a:ext cx="207169" cy="108013"/>
            </a:xfrm>
            <a:prstGeom prst="rect">
              <a:avLst/>
            </a:prstGeom>
            <a:solidFill>
              <a:schemeClr val="accent5"/>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grpSp>
      <p:grpSp>
        <p:nvGrpSpPr>
          <p:cNvPr id="28" name="Group 375"/>
          <p:cNvGrpSpPr/>
          <p:nvPr/>
        </p:nvGrpSpPr>
        <p:grpSpPr>
          <a:xfrm>
            <a:off x="4841006" y="1396936"/>
            <a:ext cx="207169" cy="3648203"/>
            <a:chOff x="4844404" y="1435036"/>
            <a:chExt cx="207169" cy="3648203"/>
          </a:xfrm>
        </p:grpSpPr>
        <p:sp>
          <p:nvSpPr>
            <p:cNvPr id="157" name="Rectangle 156"/>
            <p:cNvSpPr/>
            <p:nvPr/>
          </p:nvSpPr>
          <p:spPr>
            <a:xfrm>
              <a:off x="4844404" y="1435036"/>
              <a:ext cx="207169" cy="45719"/>
            </a:xfrm>
            <a:prstGeom prst="rect">
              <a:avLst/>
            </a:prstGeom>
            <a:solidFill>
              <a:schemeClr val="accent4">
                <a:lumMod val="40000"/>
                <a:lumOff val="6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58" name="Rectangle 157"/>
            <p:cNvSpPr/>
            <p:nvPr/>
          </p:nvSpPr>
          <p:spPr>
            <a:xfrm>
              <a:off x="4844404" y="4844257"/>
              <a:ext cx="207169" cy="238982"/>
            </a:xfrm>
            <a:prstGeom prst="rect">
              <a:avLst/>
            </a:prstGeom>
            <a:solidFill>
              <a:schemeClr val="accent5"/>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59" name="Rectangle 158"/>
            <p:cNvSpPr/>
            <p:nvPr/>
          </p:nvSpPr>
          <p:spPr>
            <a:xfrm>
              <a:off x="4844404" y="4754777"/>
              <a:ext cx="207169" cy="47059"/>
            </a:xfrm>
            <a:prstGeom prst="rect">
              <a:avLst/>
            </a:prstGeom>
            <a:solidFill>
              <a:schemeClr val="accent4">
                <a:lumMod val="5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60" name="Rectangle 159"/>
            <p:cNvSpPr/>
            <p:nvPr/>
          </p:nvSpPr>
          <p:spPr>
            <a:xfrm>
              <a:off x="4844404" y="4562855"/>
              <a:ext cx="207169" cy="109158"/>
            </a:xfrm>
            <a:prstGeom prst="rect">
              <a:avLst/>
            </a:prstGeom>
            <a:solidFill>
              <a:schemeClr val="accent3">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61" name="Rectangle 160"/>
            <p:cNvSpPr/>
            <p:nvPr/>
          </p:nvSpPr>
          <p:spPr>
            <a:xfrm>
              <a:off x="4844404" y="4438796"/>
              <a:ext cx="207169" cy="125372"/>
            </a:xfrm>
            <a:prstGeom prst="rect">
              <a:avLst/>
            </a:prstGeom>
            <a:solidFill>
              <a:schemeClr val="accent2">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62" name="Rectangle 161"/>
            <p:cNvSpPr/>
            <p:nvPr/>
          </p:nvSpPr>
          <p:spPr>
            <a:xfrm>
              <a:off x="4844404" y="4267201"/>
              <a:ext cx="207169" cy="177631"/>
            </a:xfrm>
            <a:prstGeom prst="rect">
              <a:avLst/>
            </a:prstGeom>
            <a:solidFill>
              <a:schemeClr val="accent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63" name="Rectangle 162"/>
            <p:cNvSpPr/>
            <p:nvPr/>
          </p:nvSpPr>
          <p:spPr>
            <a:xfrm>
              <a:off x="4844404" y="3819379"/>
              <a:ext cx="207169" cy="447820"/>
            </a:xfrm>
            <a:prstGeom prst="rect">
              <a:avLst/>
            </a:prstGeom>
            <a:solidFill>
              <a:schemeClr val="accent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64" name="Rectangle 163"/>
            <p:cNvSpPr/>
            <p:nvPr/>
          </p:nvSpPr>
          <p:spPr>
            <a:xfrm>
              <a:off x="4844404" y="3352801"/>
              <a:ext cx="207169" cy="483393"/>
            </a:xfrm>
            <a:prstGeom prst="rect">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65" name="Rectangle 164"/>
            <p:cNvSpPr/>
            <p:nvPr/>
          </p:nvSpPr>
          <p:spPr>
            <a:xfrm>
              <a:off x="4844404" y="1481141"/>
              <a:ext cx="207169" cy="1871660"/>
            </a:xfrm>
            <a:prstGeom prst="rect">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66" name="Rectangle 165"/>
            <p:cNvSpPr/>
            <p:nvPr/>
          </p:nvSpPr>
          <p:spPr>
            <a:xfrm>
              <a:off x="4844404" y="4670011"/>
              <a:ext cx="207169" cy="90108"/>
            </a:xfrm>
            <a:prstGeom prst="rect">
              <a:avLst/>
            </a:prstGeom>
            <a:solidFill>
              <a:schemeClr val="accent5">
                <a:lumMod val="40000"/>
                <a:lumOff val="6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67" name="Rectangle 166"/>
            <p:cNvSpPr/>
            <p:nvPr/>
          </p:nvSpPr>
          <p:spPr>
            <a:xfrm>
              <a:off x="4844404" y="4798599"/>
              <a:ext cx="207169" cy="46287"/>
            </a:xfrm>
            <a:prstGeom prst="rect">
              <a:avLst/>
            </a:prstGeom>
            <a:solidFill>
              <a:schemeClr val="accent2">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grpSp>
      <p:grpSp>
        <p:nvGrpSpPr>
          <p:cNvPr id="49" name="Group 374"/>
          <p:cNvGrpSpPr/>
          <p:nvPr/>
        </p:nvGrpSpPr>
        <p:grpSpPr>
          <a:xfrm>
            <a:off x="5066477" y="1396936"/>
            <a:ext cx="207169" cy="3649790"/>
            <a:chOff x="5070741" y="1435036"/>
            <a:chExt cx="207169" cy="3649790"/>
          </a:xfrm>
        </p:grpSpPr>
        <p:sp>
          <p:nvSpPr>
            <p:cNvPr id="178" name="Rectangle 177"/>
            <p:cNvSpPr/>
            <p:nvPr/>
          </p:nvSpPr>
          <p:spPr>
            <a:xfrm>
              <a:off x="5070741" y="4858131"/>
              <a:ext cx="207169" cy="36576"/>
            </a:xfrm>
            <a:prstGeom prst="rect">
              <a:avLst/>
            </a:prstGeom>
            <a:solidFill>
              <a:schemeClr val="accent4">
                <a:lumMod val="5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68" name="Rectangle 167"/>
            <p:cNvSpPr/>
            <p:nvPr/>
          </p:nvSpPr>
          <p:spPr>
            <a:xfrm>
              <a:off x="5070741" y="1435036"/>
              <a:ext cx="207169" cy="45719"/>
            </a:xfrm>
            <a:prstGeom prst="rect">
              <a:avLst/>
            </a:prstGeom>
            <a:solidFill>
              <a:schemeClr val="accent4">
                <a:lumMod val="40000"/>
                <a:lumOff val="6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69" name="Rectangle 168"/>
            <p:cNvSpPr/>
            <p:nvPr/>
          </p:nvSpPr>
          <p:spPr>
            <a:xfrm>
              <a:off x="5070741" y="4924425"/>
              <a:ext cx="207169" cy="160401"/>
            </a:xfrm>
            <a:prstGeom prst="rect">
              <a:avLst/>
            </a:prstGeom>
            <a:solidFill>
              <a:schemeClr val="accent5"/>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70" name="Rectangle 169"/>
            <p:cNvSpPr/>
            <p:nvPr/>
          </p:nvSpPr>
          <p:spPr>
            <a:xfrm>
              <a:off x="5070741" y="4886703"/>
              <a:ext cx="207169" cy="45719"/>
            </a:xfrm>
            <a:prstGeom prst="rect">
              <a:avLst/>
            </a:prstGeom>
            <a:solidFill>
              <a:schemeClr val="accent2">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71" name="Rectangle 170"/>
            <p:cNvSpPr/>
            <p:nvPr/>
          </p:nvSpPr>
          <p:spPr>
            <a:xfrm>
              <a:off x="5070741" y="4705730"/>
              <a:ext cx="207169" cy="82964"/>
            </a:xfrm>
            <a:prstGeom prst="rect">
              <a:avLst/>
            </a:prstGeom>
            <a:solidFill>
              <a:schemeClr val="accent3">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72" name="Rectangle 171"/>
            <p:cNvSpPr/>
            <p:nvPr/>
          </p:nvSpPr>
          <p:spPr>
            <a:xfrm>
              <a:off x="5070741" y="4576761"/>
              <a:ext cx="207169" cy="128589"/>
            </a:xfrm>
            <a:prstGeom prst="rect">
              <a:avLst/>
            </a:prstGeom>
            <a:solidFill>
              <a:schemeClr val="accent2">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73" name="Rectangle 172"/>
            <p:cNvSpPr/>
            <p:nvPr/>
          </p:nvSpPr>
          <p:spPr>
            <a:xfrm>
              <a:off x="5070741" y="4424361"/>
              <a:ext cx="207169" cy="154784"/>
            </a:xfrm>
            <a:prstGeom prst="rect">
              <a:avLst/>
            </a:prstGeom>
            <a:solidFill>
              <a:schemeClr val="accent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74" name="Rectangle 173"/>
            <p:cNvSpPr/>
            <p:nvPr/>
          </p:nvSpPr>
          <p:spPr>
            <a:xfrm>
              <a:off x="5070741" y="4191000"/>
              <a:ext cx="207169" cy="233363"/>
            </a:xfrm>
            <a:prstGeom prst="rect">
              <a:avLst/>
            </a:prstGeom>
            <a:solidFill>
              <a:schemeClr val="accent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75" name="Rectangle 174"/>
            <p:cNvSpPr/>
            <p:nvPr/>
          </p:nvSpPr>
          <p:spPr>
            <a:xfrm>
              <a:off x="5070741" y="3734512"/>
              <a:ext cx="207169" cy="456488"/>
            </a:xfrm>
            <a:prstGeom prst="rect">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76" name="Rectangle 175"/>
            <p:cNvSpPr/>
            <p:nvPr/>
          </p:nvSpPr>
          <p:spPr>
            <a:xfrm>
              <a:off x="5070741" y="1481135"/>
              <a:ext cx="207169" cy="2261923"/>
            </a:xfrm>
            <a:prstGeom prst="rect">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77" name="Rectangle 176"/>
            <p:cNvSpPr/>
            <p:nvPr/>
          </p:nvSpPr>
          <p:spPr>
            <a:xfrm>
              <a:off x="5070741" y="4786313"/>
              <a:ext cx="207169" cy="76860"/>
            </a:xfrm>
            <a:prstGeom prst="rect">
              <a:avLst/>
            </a:prstGeom>
            <a:solidFill>
              <a:schemeClr val="accent5">
                <a:lumMod val="40000"/>
                <a:lumOff val="6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grpSp>
      <p:grpSp>
        <p:nvGrpSpPr>
          <p:cNvPr id="71" name="Group 373"/>
          <p:cNvGrpSpPr/>
          <p:nvPr/>
        </p:nvGrpSpPr>
        <p:grpSpPr>
          <a:xfrm>
            <a:off x="5291948" y="1396936"/>
            <a:ext cx="207169" cy="3648203"/>
            <a:chOff x="5297077" y="1435036"/>
            <a:chExt cx="207169" cy="3648203"/>
          </a:xfrm>
        </p:grpSpPr>
        <p:sp>
          <p:nvSpPr>
            <p:cNvPr id="187" name="Rectangle 186"/>
            <p:cNvSpPr/>
            <p:nvPr/>
          </p:nvSpPr>
          <p:spPr>
            <a:xfrm>
              <a:off x="5297077" y="1481137"/>
              <a:ext cx="207169" cy="1511989"/>
            </a:xfrm>
            <a:prstGeom prst="rect">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81" name="Rectangle 180"/>
            <p:cNvSpPr/>
            <p:nvPr/>
          </p:nvSpPr>
          <p:spPr>
            <a:xfrm>
              <a:off x="5297077" y="4922425"/>
              <a:ext cx="207169" cy="18288"/>
            </a:xfrm>
            <a:prstGeom prst="rect">
              <a:avLst/>
            </a:prstGeom>
            <a:solidFill>
              <a:schemeClr val="accent4">
                <a:lumMod val="5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83" name="Rectangle 182"/>
            <p:cNvSpPr/>
            <p:nvPr/>
          </p:nvSpPr>
          <p:spPr>
            <a:xfrm>
              <a:off x="5297077" y="4627151"/>
              <a:ext cx="207169" cy="82296"/>
            </a:xfrm>
            <a:prstGeom prst="rect">
              <a:avLst/>
            </a:prstGeom>
            <a:solidFill>
              <a:schemeClr val="accent2">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79" name="Rectangle 178"/>
            <p:cNvSpPr/>
            <p:nvPr/>
          </p:nvSpPr>
          <p:spPr>
            <a:xfrm>
              <a:off x="5297077" y="1435036"/>
              <a:ext cx="207169" cy="45719"/>
            </a:xfrm>
            <a:prstGeom prst="rect">
              <a:avLst/>
            </a:prstGeom>
            <a:solidFill>
              <a:schemeClr val="accent4">
                <a:lumMod val="40000"/>
                <a:lumOff val="6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80" name="Rectangle 179"/>
            <p:cNvSpPr/>
            <p:nvPr/>
          </p:nvSpPr>
          <p:spPr>
            <a:xfrm>
              <a:off x="5297077" y="4958557"/>
              <a:ext cx="207169" cy="124682"/>
            </a:xfrm>
            <a:prstGeom prst="rect">
              <a:avLst/>
            </a:prstGeom>
            <a:solidFill>
              <a:schemeClr val="accent5"/>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82" name="Rectangle 181"/>
            <p:cNvSpPr/>
            <p:nvPr/>
          </p:nvSpPr>
          <p:spPr>
            <a:xfrm>
              <a:off x="5297077" y="4703752"/>
              <a:ext cx="207169" cy="66451"/>
            </a:xfrm>
            <a:prstGeom prst="rect">
              <a:avLst/>
            </a:prstGeom>
            <a:solidFill>
              <a:schemeClr val="accent3">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84" name="Rectangle 183"/>
            <p:cNvSpPr/>
            <p:nvPr/>
          </p:nvSpPr>
          <p:spPr>
            <a:xfrm>
              <a:off x="5297077" y="4519612"/>
              <a:ext cx="207169" cy="107157"/>
            </a:xfrm>
            <a:prstGeom prst="rect">
              <a:avLst/>
            </a:prstGeom>
            <a:solidFill>
              <a:schemeClr val="accent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85" name="Rectangle 184"/>
            <p:cNvSpPr/>
            <p:nvPr/>
          </p:nvSpPr>
          <p:spPr>
            <a:xfrm>
              <a:off x="5297077" y="3836194"/>
              <a:ext cx="207169" cy="683419"/>
            </a:xfrm>
            <a:prstGeom prst="rect">
              <a:avLst/>
            </a:prstGeom>
            <a:solidFill>
              <a:schemeClr val="accent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86" name="Rectangle 185"/>
            <p:cNvSpPr/>
            <p:nvPr/>
          </p:nvSpPr>
          <p:spPr>
            <a:xfrm>
              <a:off x="5297077" y="2945372"/>
              <a:ext cx="207169" cy="892969"/>
            </a:xfrm>
            <a:prstGeom prst="rect">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88" name="Rectangle 187"/>
            <p:cNvSpPr/>
            <p:nvPr/>
          </p:nvSpPr>
          <p:spPr>
            <a:xfrm>
              <a:off x="5297077" y="4767640"/>
              <a:ext cx="207169" cy="154404"/>
            </a:xfrm>
            <a:prstGeom prst="rect">
              <a:avLst/>
            </a:prstGeom>
            <a:solidFill>
              <a:schemeClr val="accent5">
                <a:lumMod val="40000"/>
                <a:lumOff val="6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89" name="Rectangle 188"/>
            <p:cNvSpPr/>
            <p:nvPr/>
          </p:nvSpPr>
          <p:spPr>
            <a:xfrm>
              <a:off x="5297077" y="4931952"/>
              <a:ext cx="207169" cy="27432"/>
            </a:xfrm>
            <a:prstGeom prst="rect">
              <a:avLst/>
            </a:prstGeom>
            <a:solidFill>
              <a:schemeClr val="accent2">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grpSp>
      <p:grpSp>
        <p:nvGrpSpPr>
          <p:cNvPr id="82" name="Group 371"/>
          <p:cNvGrpSpPr/>
          <p:nvPr/>
        </p:nvGrpSpPr>
        <p:grpSpPr>
          <a:xfrm>
            <a:off x="5742890" y="1396937"/>
            <a:ext cx="207169" cy="3649789"/>
            <a:chOff x="5749750" y="1435037"/>
            <a:chExt cx="207169" cy="3649789"/>
          </a:xfrm>
        </p:grpSpPr>
        <p:sp>
          <p:nvSpPr>
            <p:cNvPr id="201" name="Rectangle 200"/>
            <p:cNvSpPr/>
            <p:nvPr/>
          </p:nvSpPr>
          <p:spPr>
            <a:xfrm>
              <a:off x="5749750" y="1435037"/>
              <a:ext cx="207169" cy="100584"/>
            </a:xfrm>
            <a:prstGeom prst="rect">
              <a:avLst/>
            </a:prstGeom>
            <a:solidFill>
              <a:schemeClr val="accent4">
                <a:lumMod val="40000"/>
                <a:lumOff val="6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02" name="Rectangle 201"/>
            <p:cNvSpPr/>
            <p:nvPr/>
          </p:nvSpPr>
          <p:spPr>
            <a:xfrm>
              <a:off x="5749750" y="4867275"/>
              <a:ext cx="207169" cy="217551"/>
            </a:xfrm>
            <a:prstGeom prst="rect">
              <a:avLst/>
            </a:prstGeom>
            <a:solidFill>
              <a:schemeClr val="accent5"/>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03" name="Rectangle 202"/>
            <p:cNvSpPr/>
            <p:nvPr/>
          </p:nvSpPr>
          <p:spPr>
            <a:xfrm>
              <a:off x="5749750" y="4822409"/>
              <a:ext cx="207169" cy="45719"/>
            </a:xfrm>
            <a:prstGeom prst="rect">
              <a:avLst/>
            </a:prstGeom>
            <a:solidFill>
              <a:schemeClr val="accent2">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04" name="Rectangle 203"/>
            <p:cNvSpPr/>
            <p:nvPr/>
          </p:nvSpPr>
          <p:spPr>
            <a:xfrm>
              <a:off x="5749750" y="4652712"/>
              <a:ext cx="207169" cy="64549"/>
            </a:xfrm>
            <a:prstGeom prst="rect">
              <a:avLst/>
            </a:prstGeom>
            <a:solidFill>
              <a:schemeClr val="accent3">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05" name="Rectangle 204"/>
            <p:cNvSpPr/>
            <p:nvPr/>
          </p:nvSpPr>
          <p:spPr>
            <a:xfrm>
              <a:off x="5749750" y="4532230"/>
              <a:ext cx="207169" cy="123445"/>
            </a:xfrm>
            <a:prstGeom prst="rect">
              <a:avLst/>
            </a:prstGeom>
            <a:solidFill>
              <a:schemeClr val="accent2">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06" name="Rectangle 205"/>
            <p:cNvSpPr/>
            <p:nvPr/>
          </p:nvSpPr>
          <p:spPr>
            <a:xfrm>
              <a:off x="5749750" y="4321969"/>
              <a:ext cx="207169" cy="211931"/>
            </a:xfrm>
            <a:prstGeom prst="rect">
              <a:avLst/>
            </a:prstGeom>
            <a:solidFill>
              <a:schemeClr val="accent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07" name="Rectangle 206"/>
            <p:cNvSpPr/>
            <p:nvPr/>
          </p:nvSpPr>
          <p:spPr>
            <a:xfrm>
              <a:off x="5749750" y="3893344"/>
              <a:ext cx="207169" cy="428625"/>
            </a:xfrm>
            <a:prstGeom prst="rect">
              <a:avLst/>
            </a:prstGeom>
            <a:solidFill>
              <a:schemeClr val="accent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08" name="Rectangle 207"/>
            <p:cNvSpPr/>
            <p:nvPr/>
          </p:nvSpPr>
          <p:spPr>
            <a:xfrm>
              <a:off x="5749750" y="3378994"/>
              <a:ext cx="207169" cy="514350"/>
            </a:xfrm>
            <a:prstGeom prst="rect">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09" name="Rectangle 208"/>
            <p:cNvSpPr/>
            <p:nvPr/>
          </p:nvSpPr>
          <p:spPr>
            <a:xfrm>
              <a:off x="5749750" y="1528763"/>
              <a:ext cx="207169" cy="1850231"/>
            </a:xfrm>
            <a:prstGeom prst="rect">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11" name="Rectangle 210"/>
            <p:cNvSpPr/>
            <p:nvPr/>
          </p:nvSpPr>
          <p:spPr>
            <a:xfrm>
              <a:off x="5749750" y="4810507"/>
              <a:ext cx="207169" cy="18288"/>
            </a:xfrm>
            <a:prstGeom prst="rect">
              <a:avLst/>
            </a:prstGeom>
            <a:solidFill>
              <a:schemeClr val="accent4">
                <a:lumMod val="5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10" name="Rectangle 209"/>
            <p:cNvSpPr/>
            <p:nvPr/>
          </p:nvSpPr>
          <p:spPr>
            <a:xfrm>
              <a:off x="5749750" y="4717166"/>
              <a:ext cx="207169" cy="97252"/>
            </a:xfrm>
            <a:prstGeom prst="rect">
              <a:avLst/>
            </a:prstGeom>
            <a:solidFill>
              <a:schemeClr val="accent5">
                <a:lumMod val="40000"/>
                <a:lumOff val="6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grpSp>
      <p:grpSp>
        <p:nvGrpSpPr>
          <p:cNvPr id="84" name="Group 369"/>
          <p:cNvGrpSpPr/>
          <p:nvPr/>
        </p:nvGrpSpPr>
        <p:grpSpPr>
          <a:xfrm>
            <a:off x="6193832" y="1396937"/>
            <a:ext cx="207169" cy="3649789"/>
            <a:chOff x="6202423" y="1435037"/>
            <a:chExt cx="207169" cy="3649789"/>
          </a:xfrm>
        </p:grpSpPr>
        <p:sp>
          <p:nvSpPr>
            <p:cNvPr id="231" name="Rectangle 230"/>
            <p:cNvSpPr/>
            <p:nvPr/>
          </p:nvSpPr>
          <p:spPr>
            <a:xfrm>
              <a:off x="6202423" y="1452563"/>
              <a:ext cx="207169" cy="2238375"/>
            </a:xfrm>
            <a:prstGeom prst="rect">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23" name="Rectangle 222"/>
            <p:cNvSpPr/>
            <p:nvPr/>
          </p:nvSpPr>
          <p:spPr>
            <a:xfrm>
              <a:off x="6202423" y="1435037"/>
              <a:ext cx="207169" cy="18288"/>
            </a:xfrm>
            <a:prstGeom prst="rect">
              <a:avLst/>
            </a:prstGeom>
            <a:solidFill>
              <a:schemeClr val="accent4">
                <a:lumMod val="40000"/>
                <a:lumOff val="6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24" name="Rectangle 223"/>
            <p:cNvSpPr/>
            <p:nvPr/>
          </p:nvSpPr>
          <p:spPr>
            <a:xfrm>
              <a:off x="6202423" y="4976813"/>
              <a:ext cx="207169" cy="108013"/>
            </a:xfrm>
            <a:prstGeom prst="rect">
              <a:avLst/>
            </a:prstGeom>
            <a:solidFill>
              <a:schemeClr val="accent5"/>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25" name="Rectangle 224"/>
            <p:cNvSpPr/>
            <p:nvPr/>
          </p:nvSpPr>
          <p:spPr>
            <a:xfrm>
              <a:off x="6202423" y="4914501"/>
              <a:ext cx="207169" cy="45719"/>
            </a:xfrm>
            <a:prstGeom prst="rect">
              <a:avLst/>
            </a:prstGeom>
            <a:solidFill>
              <a:schemeClr val="accent4">
                <a:lumMod val="5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26" name="Rectangle 225"/>
            <p:cNvSpPr/>
            <p:nvPr/>
          </p:nvSpPr>
          <p:spPr>
            <a:xfrm>
              <a:off x="6202423" y="4874799"/>
              <a:ext cx="207169" cy="45719"/>
            </a:xfrm>
            <a:prstGeom prst="rect">
              <a:avLst/>
            </a:prstGeom>
            <a:solidFill>
              <a:schemeClr val="accent3">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27" name="Rectangle 226"/>
            <p:cNvSpPr/>
            <p:nvPr/>
          </p:nvSpPr>
          <p:spPr>
            <a:xfrm>
              <a:off x="6202423" y="4831080"/>
              <a:ext cx="207169" cy="45719"/>
            </a:xfrm>
            <a:prstGeom prst="rect">
              <a:avLst/>
            </a:prstGeom>
            <a:solidFill>
              <a:schemeClr val="accent2">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28" name="Rectangle 227"/>
            <p:cNvSpPr/>
            <p:nvPr/>
          </p:nvSpPr>
          <p:spPr>
            <a:xfrm>
              <a:off x="6202423" y="4574381"/>
              <a:ext cx="207169" cy="257175"/>
            </a:xfrm>
            <a:prstGeom prst="rect">
              <a:avLst/>
            </a:prstGeom>
            <a:solidFill>
              <a:schemeClr val="accent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29" name="Rectangle 228"/>
            <p:cNvSpPr/>
            <p:nvPr/>
          </p:nvSpPr>
          <p:spPr>
            <a:xfrm>
              <a:off x="6202423" y="4083844"/>
              <a:ext cx="207169" cy="490537"/>
            </a:xfrm>
            <a:prstGeom prst="rect">
              <a:avLst/>
            </a:prstGeom>
            <a:solidFill>
              <a:schemeClr val="accent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30" name="Rectangle 229"/>
            <p:cNvSpPr/>
            <p:nvPr/>
          </p:nvSpPr>
          <p:spPr>
            <a:xfrm>
              <a:off x="6202423" y="3656806"/>
              <a:ext cx="207169" cy="428625"/>
            </a:xfrm>
            <a:prstGeom prst="rect">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32" name="Rectangle 231"/>
            <p:cNvSpPr/>
            <p:nvPr/>
          </p:nvSpPr>
          <p:spPr>
            <a:xfrm>
              <a:off x="6202423" y="4920042"/>
              <a:ext cx="207169" cy="27432"/>
            </a:xfrm>
            <a:prstGeom prst="rect">
              <a:avLst/>
            </a:prstGeom>
            <a:solidFill>
              <a:schemeClr val="accent5">
                <a:lumMod val="40000"/>
                <a:lumOff val="6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33" name="Rectangle 232"/>
            <p:cNvSpPr/>
            <p:nvPr/>
          </p:nvSpPr>
          <p:spPr>
            <a:xfrm>
              <a:off x="6202423" y="4960194"/>
              <a:ext cx="207169" cy="18288"/>
            </a:xfrm>
            <a:prstGeom prst="rect">
              <a:avLst/>
            </a:prstGeom>
            <a:solidFill>
              <a:schemeClr val="accent2">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grpSp>
      <p:grpSp>
        <p:nvGrpSpPr>
          <p:cNvPr id="85" name="Group 368"/>
          <p:cNvGrpSpPr/>
          <p:nvPr/>
        </p:nvGrpSpPr>
        <p:grpSpPr>
          <a:xfrm>
            <a:off x="6419303" y="1396937"/>
            <a:ext cx="207169" cy="3649789"/>
            <a:chOff x="6428761" y="1435037"/>
            <a:chExt cx="207169" cy="3649789"/>
          </a:xfrm>
        </p:grpSpPr>
        <p:sp>
          <p:nvSpPr>
            <p:cNvPr id="242" name="Rectangle 241"/>
            <p:cNvSpPr/>
            <p:nvPr/>
          </p:nvSpPr>
          <p:spPr>
            <a:xfrm>
              <a:off x="6428761" y="1439650"/>
              <a:ext cx="207169" cy="1713933"/>
            </a:xfrm>
            <a:prstGeom prst="rect">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34" name="Rectangle 233"/>
            <p:cNvSpPr/>
            <p:nvPr/>
          </p:nvSpPr>
          <p:spPr>
            <a:xfrm>
              <a:off x="6428761" y="1435037"/>
              <a:ext cx="207169" cy="27432"/>
            </a:xfrm>
            <a:prstGeom prst="rect">
              <a:avLst/>
            </a:prstGeom>
            <a:solidFill>
              <a:schemeClr val="accent4">
                <a:lumMod val="40000"/>
                <a:lumOff val="6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35" name="Rectangle 234"/>
            <p:cNvSpPr/>
            <p:nvPr/>
          </p:nvSpPr>
          <p:spPr>
            <a:xfrm>
              <a:off x="6428761" y="4936331"/>
              <a:ext cx="207169" cy="148495"/>
            </a:xfrm>
            <a:prstGeom prst="rect">
              <a:avLst/>
            </a:prstGeom>
            <a:solidFill>
              <a:schemeClr val="accent5"/>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36" name="Rectangle 235"/>
            <p:cNvSpPr/>
            <p:nvPr/>
          </p:nvSpPr>
          <p:spPr>
            <a:xfrm>
              <a:off x="6428761" y="4869975"/>
              <a:ext cx="207169" cy="45719"/>
            </a:xfrm>
            <a:prstGeom prst="rect">
              <a:avLst/>
            </a:prstGeom>
            <a:solidFill>
              <a:schemeClr val="accent4">
                <a:lumMod val="5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37" name="Rectangle 236"/>
            <p:cNvSpPr/>
            <p:nvPr/>
          </p:nvSpPr>
          <p:spPr>
            <a:xfrm>
              <a:off x="6428761" y="4767714"/>
              <a:ext cx="207169" cy="45719"/>
            </a:xfrm>
            <a:prstGeom prst="rect">
              <a:avLst/>
            </a:prstGeom>
            <a:solidFill>
              <a:schemeClr val="accent3">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38" name="Rectangle 237"/>
            <p:cNvSpPr/>
            <p:nvPr/>
          </p:nvSpPr>
          <p:spPr>
            <a:xfrm>
              <a:off x="6428761" y="4602631"/>
              <a:ext cx="207169" cy="167014"/>
            </a:xfrm>
            <a:prstGeom prst="rect">
              <a:avLst/>
            </a:prstGeom>
            <a:solidFill>
              <a:schemeClr val="accent2">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39" name="Rectangle 238"/>
            <p:cNvSpPr/>
            <p:nvPr/>
          </p:nvSpPr>
          <p:spPr>
            <a:xfrm>
              <a:off x="6428761" y="4398169"/>
              <a:ext cx="207169" cy="214312"/>
            </a:xfrm>
            <a:prstGeom prst="rect">
              <a:avLst/>
            </a:prstGeom>
            <a:solidFill>
              <a:schemeClr val="accent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40" name="Rectangle 239"/>
            <p:cNvSpPr/>
            <p:nvPr/>
          </p:nvSpPr>
          <p:spPr>
            <a:xfrm>
              <a:off x="6428761" y="3583782"/>
              <a:ext cx="207169" cy="814387"/>
            </a:xfrm>
            <a:prstGeom prst="rect">
              <a:avLst/>
            </a:prstGeom>
            <a:solidFill>
              <a:schemeClr val="accent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41" name="Rectangle 240"/>
            <p:cNvSpPr/>
            <p:nvPr/>
          </p:nvSpPr>
          <p:spPr>
            <a:xfrm>
              <a:off x="6428761" y="3137894"/>
              <a:ext cx="207169" cy="447476"/>
            </a:xfrm>
            <a:prstGeom prst="rect">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43" name="Rectangle 242"/>
            <p:cNvSpPr/>
            <p:nvPr/>
          </p:nvSpPr>
          <p:spPr>
            <a:xfrm>
              <a:off x="6428761" y="4808122"/>
              <a:ext cx="207169" cy="94871"/>
            </a:xfrm>
            <a:prstGeom prst="rect">
              <a:avLst/>
            </a:prstGeom>
            <a:solidFill>
              <a:schemeClr val="accent5">
                <a:lumMod val="40000"/>
                <a:lumOff val="6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44" name="Rectangle 243"/>
            <p:cNvSpPr/>
            <p:nvPr/>
          </p:nvSpPr>
          <p:spPr>
            <a:xfrm>
              <a:off x="6428761" y="4912901"/>
              <a:ext cx="207169" cy="27432"/>
            </a:xfrm>
            <a:prstGeom prst="rect">
              <a:avLst/>
            </a:prstGeom>
            <a:solidFill>
              <a:schemeClr val="accent2">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grpSp>
      <p:grpSp>
        <p:nvGrpSpPr>
          <p:cNvPr id="98" name="Group 364"/>
          <p:cNvGrpSpPr/>
          <p:nvPr/>
        </p:nvGrpSpPr>
        <p:grpSpPr>
          <a:xfrm>
            <a:off x="7321187" y="1396937"/>
            <a:ext cx="207169" cy="3648201"/>
            <a:chOff x="7352214" y="1435037"/>
            <a:chExt cx="207169" cy="3648201"/>
          </a:xfrm>
        </p:grpSpPr>
        <p:sp>
          <p:nvSpPr>
            <p:cNvPr id="283" name="Rectangle 282"/>
            <p:cNvSpPr/>
            <p:nvPr/>
          </p:nvSpPr>
          <p:spPr>
            <a:xfrm>
              <a:off x="7352214" y="4686300"/>
              <a:ext cx="207169" cy="173831"/>
            </a:xfrm>
            <a:prstGeom prst="rect">
              <a:avLst/>
            </a:prstGeom>
            <a:solidFill>
              <a:schemeClr val="accent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82" name="Rectangle 281"/>
            <p:cNvSpPr/>
            <p:nvPr/>
          </p:nvSpPr>
          <p:spPr>
            <a:xfrm>
              <a:off x="7352214" y="4852885"/>
              <a:ext cx="207169" cy="58092"/>
            </a:xfrm>
            <a:prstGeom prst="rect">
              <a:avLst/>
            </a:prstGeom>
            <a:solidFill>
              <a:schemeClr val="accent2">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78" name="Rectangle 277"/>
            <p:cNvSpPr/>
            <p:nvPr/>
          </p:nvSpPr>
          <p:spPr>
            <a:xfrm>
              <a:off x="7352214" y="1435037"/>
              <a:ext cx="207169" cy="45720"/>
            </a:xfrm>
            <a:prstGeom prst="rect">
              <a:avLst/>
            </a:prstGeom>
            <a:solidFill>
              <a:schemeClr val="accent4">
                <a:lumMod val="40000"/>
                <a:lumOff val="6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79" name="Rectangle 278"/>
            <p:cNvSpPr/>
            <p:nvPr/>
          </p:nvSpPr>
          <p:spPr>
            <a:xfrm>
              <a:off x="7352214" y="4987131"/>
              <a:ext cx="207169" cy="96107"/>
            </a:xfrm>
            <a:prstGeom prst="rect">
              <a:avLst/>
            </a:prstGeom>
            <a:solidFill>
              <a:schemeClr val="accent5"/>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81" name="Rectangle 280"/>
            <p:cNvSpPr/>
            <p:nvPr/>
          </p:nvSpPr>
          <p:spPr>
            <a:xfrm>
              <a:off x="7352214" y="4903370"/>
              <a:ext cx="207169" cy="45719"/>
            </a:xfrm>
            <a:prstGeom prst="rect">
              <a:avLst/>
            </a:prstGeom>
            <a:solidFill>
              <a:schemeClr val="accent3">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84" name="Rectangle 283"/>
            <p:cNvSpPr/>
            <p:nvPr/>
          </p:nvSpPr>
          <p:spPr>
            <a:xfrm>
              <a:off x="7352214" y="3629025"/>
              <a:ext cx="207169" cy="1059655"/>
            </a:xfrm>
            <a:prstGeom prst="rect">
              <a:avLst/>
            </a:prstGeom>
            <a:solidFill>
              <a:schemeClr val="accent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85" name="Rectangle 284"/>
            <p:cNvSpPr/>
            <p:nvPr/>
          </p:nvSpPr>
          <p:spPr>
            <a:xfrm>
              <a:off x="7352214" y="2964656"/>
              <a:ext cx="207169" cy="664369"/>
            </a:xfrm>
            <a:prstGeom prst="rect">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86" name="Rectangle 285"/>
            <p:cNvSpPr/>
            <p:nvPr/>
          </p:nvSpPr>
          <p:spPr>
            <a:xfrm>
              <a:off x="7352214" y="1469231"/>
              <a:ext cx="207169" cy="1495425"/>
            </a:xfrm>
            <a:prstGeom prst="rect">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87" name="Rectangle 286"/>
            <p:cNvSpPr/>
            <p:nvPr/>
          </p:nvSpPr>
          <p:spPr>
            <a:xfrm>
              <a:off x="7352214" y="4931947"/>
              <a:ext cx="207169" cy="36576"/>
            </a:xfrm>
            <a:prstGeom prst="rect">
              <a:avLst/>
            </a:prstGeom>
            <a:solidFill>
              <a:schemeClr val="accent5">
                <a:lumMod val="40000"/>
                <a:lumOff val="6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88" name="Rectangle 287"/>
            <p:cNvSpPr/>
            <p:nvPr/>
          </p:nvSpPr>
          <p:spPr>
            <a:xfrm>
              <a:off x="7352214" y="4968461"/>
              <a:ext cx="207169" cy="18288"/>
            </a:xfrm>
            <a:prstGeom prst="rect">
              <a:avLst/>
            </a:prstGeom>
            <a:solidFill>
              <a:schemeClr val="accent2">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grpSp>
      <p:grpSp>
        <p:nvGrpSpPr>
          <p:cNvPr id="108" name="Group 363"/>
          <p:cNvGrpSpPr/>
          <p:nvPr/>
        </p:nvGrpSpPr>
        <p:grpSpPr>
          <a:xfrm>
            <a:off x="7546658" y="1396936"/>
            <a:ext cx="207169" cy="3647409"/>
            <a:chOff x="7569497" y="1435036"/>
            <a:chExt cx="207169" cy="3647409"/>
          </a:xfrm>
        </p:grpSpPr>
        <p:sp>
          <p:nvSpPr>
            <p:cNvPr id="289" name="Rectangle 288"/>
            <p:cNvSpPr/>
            <p:nvPr/>
          </p:nvSpPr>
          <p:spPr>
            <a:xfrm>
              <a:off x="7569497" y="1435036"/>
              <a:ext cx="207169" cy="122301"/>
            </a:xfrm>
            <a:prstGeom prst="rect">
              <a:avLst/>
            </a:prstGeom>
            <a:solidFill>
              <a:schemeClr val="accent4">
                <a:lumMod val="40000"/>
                <a:lumOff val="6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90" name="Rectangle 289"/>
            <p:cNvSpPr/>
            <p:nvPr/>
          </p:nvSpPr>
          <p:spPr>
            <a:xfrm>
              <a:off x="7569497" y="5073301"/>
              <a:ext cx="207169" cy="9144"/>
            </a:xfrm>
            <a:prstGeom prst="rect">
              <a:avLst/>
            </a:prstGeom>
            <a:solidFill>
              <a:schemeClr val="accent5"/>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91" name="Rectangle 290"/>
            <p:cNvSpPr/>
            <p:nvPr/>
          </p:nvSpPr>
          <p:spPr>
            <a:xfrm>
              <a:off x="7569497" y="5011675"/>
              <a:ext cx="207169" cy="45719"/>
            </a:xfrm>
            <a:prstGeom prst="rect">
              <a:avLst/>
            </a:prstGeom>
            <a:solidFill>
              <a:schemeClr val="accent5">
                <a:lumMod val="40000"/>
                <a:lumOff val="6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92" name="Rectangle 291"/>
            <p:cNvSpPr/>
            <p:nvPr/>
          </p:nvSpPr>
          <p:spPr>
            <a:xfrm>
              <a:off x="7569497" y="5015292"/>
              <a:ext cx="207169" cy="18288"/>
            </a:xfrm>
            <a:prstGeom prst="rect">
              <a:avLst/>
            </a:prstGeom>
            <a:solidFill>
              <a:schemeClr val="accent3">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93" name="Rectangle 292"/>
            <p:cNvSpPr/>
            <p:nvPr/>
          </p:nvSpPr>
          <p:spPr>
            <a:xfrm>
              <a:off x="7569497" y="4996435"/>
              <a:ext cx="207169" cy="18288"/>
            </a:xfrm>
            <a:prstGeom prst="rect">
              <a:avLst/>
            </a:prstGeom>
            <a:solidFill>
              <a:schemeClr val="accent2">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94" name="Rectangle 293"/>
            <p:cNvSpPr/>
            <p:nvPr/>
          </p:nvSpPr>
          <p:spPr>
            <a:xfrm>
              <a:off x="7569497" y="4786313"/>
              <a:ext cx="207169" cy="211931"/>
            </a:xfrm>
            <a:prstGeom prst="rect">
              <a:avLst/>
            </a:prstGeom>
            <a:solidFill>
              <a:schemeClr val="accent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95" name="Rectangle 294"/>
            <p:cNvSpPr/>
            <p:nvPr/>
          </p:nvSpPr>
          <p:spPr>
            <a:xfrm>
              <a:off x="7569497" y="4226724"/>
              <a:ext cx="207169" cy="559589"/>
            </a:xfrm>
            <a:prstGeom prst="rect">
              <a:avLst/>
            </a:prstGeom>
            <a:solidFill>
              <a:schemeClr val="accent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96" name="Rectangle 295"/>
            <p:cNvSpPr/>
            <p:nvPr/>
          </p:nvSpPr>
          <p:spPr>
            <a:xfrm>
              <a:off x="7569497" y="3657599"/>
              <a:ext cx="207169" cy="571778"/>
            </a:xfrm>
            <a:prstGeom prst="rect">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97" name="Rectangle 296"/>
            <p:cNvSpPr/>
            <p:nvPr/>
          </p:nvSpPr>
          <p:spPr>
            <a:xfrm>
              <a:off x="7569497" y="1557337"/>
              <a:ext cx="207169" cy="2102643"/>
            </a:xfrm>
            <a:prstGeom prst="rect">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99" name="Rectangle 298"/>
            <p:cNvSpPr/>
            <p:nvPr/>
          </p:nvSpPr>
          <p:spPr>
            <a:xfrm>
              <a:off x="7569497" y="5055771"/>
              <a:ext cx="207169" cy="18288"/>
            </a:xfrm>
            <a:prstGeom prst="rect">
              <a:avLst/>
            </a:prstGeom>
            <a:solidFill>
              <a:schemeClr val="accent2">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grpSp>
      <p:grpSp>
        <p:nvGrpSpPr>
          <p:cNvPr id="109" name="Group 362"/>
          <p:cNvGrpSpPr/>
          <p:nvPr/>
        </p:nvGrpSpPr>
        <p:grpSpPr>
          <a:xfrm>
            <a:off x="7772129" y="1396937"/>
            <a:ext cx="207169" cy="3648202"/>
            <a:chOff x="7777727" y="1435037"/>
            <a:chExt cx="207169" cy="3648202"/>
          </a:xfrm>
        </p:grpSpPr>
        <p:sp>
          <p:nvSpPr>
            <p:cNvPr id="300" name="Rectangle 299"/>
            <p:cNvSpPr/>
            <p:nvPr/>
          </p:nvSpPr>
          <p:spPr>
            <a:xfrm>
              <a:off x="7777727" y="1435037"/>
              <a:ext cx="207169" cy="27432"/>
            </a:xfrm>
            <a:prstGeom prst="rect">
              <a:avLst/>
            </a:prstGeom>
            <a:solidFill>
              <a:schemeClr val="accent4">
                <a:lumMod val="40000"/>
                <a:lumOff val="6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301" name="Rectangle 300"/>
            <p:cNvSpPr/>
            <p:nvPr/>
          </p:nvSpPr>
          <p:spPr>
            <a:xfrm>
              <a:off x="7777727" y="4908551"/>
              <a:ext cx="207169" cy="174688"/>
            </a:xfrm>
            <a:prstGeom prst="rect">
              <a:avLst/>
            </a:prstGeom>
            <a:solidFill>
              <a:schemeClr val="accent5"/>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303" name="Rectangle 302"/>
            <p:cNvSpPr/>
            <p:nvPr/>
          </p:nvSpPr>
          <p:spPr>
            <a:xfrm>
              <a:off x="7777727" y="4817654"/>
              <a:ext cx="207169" cy="27432"/>
            </a:xfrm>
            <a:prstGeom prst="rect">
              <a:avLst/>
            </a:prstGeom>
            <a:solidFill>
              <a:schemeClr val="accent3">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304" name="Rectangle 303"/>
            <p:cNvSpPr/>
            <p:nvPr/>
          </p:nvSpPr>
          <p:spPr>
            <a:xfrm>
              <a:off x="7777727" y="4736306"/>
              <a:ext cx="207169" cy="80963"/>
            </a:xfrm>
            <a:prstGeom prst="rect">
              <a:avLst/>
            </a:prstGeom>
            <a:solidFill>
              <a:schemeClr val="accent2">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305" name="Rectangle 304"/>
            <p:cNvSpPr/>
            <p:nvPr/>
          </p:nvSpPr>
          <p:spPr>
            <a:xfrm>
              <a:off x="7777727" y="4533900"/>
              <a:ext cx="207169" cy="202406"/>
            </a:xfrm>
            <a:prstGeom prst="rect">
              <a:avLst/>
            </a:prstGeom>
            <a:solidFill>
              <a:schemeClr val="accent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306" name="Rectangle 305"/>
            <p:cNvSpPr/>
            <p:nvPr/>
          </p:nvSpPr>
          <p:spPr>
            <a:xfrm>
              <a:off x="7777727" y="4057650"/>
              <a:ext cx="207169" cy="478631"/>
            </a:xfrm>
            <a:prstGeom prst="rect">
              <a:avLst/>
            </a:prstGeom>
            <a:solidFill>
              <a:schemeClr val="accent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307" name="Rectangle 306"/>
            <p:cNvSpPr/>
            <p:nvPr/>
          </p:nvSpPr>
          <p:spPr>
            <a:xfrm>
              <a:off x="7777727" y="3490913"/>
              <a:ext cx="207169" cy="566738"/>
            </a:xfrm>
            <a:prstGeom prst="rect">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308" name="Rectangle 307"/>
            <p:cNvSpPr/>
            <p:nvPr/>
          </p:nvSpPr>
          <p:spPr>
            <a:xfrm>
              <a:off x="7777727" y="1459705"/>
              <a:ext cx="207169" cy="2031207"/>
            </a:xfrm>
            <a:prstGeom prst="rect">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309" name="Rectangle 308"/>
            <p:cNvSpPr/>
            <p:nvPr/>
          </p:nvSpPr>
          <p:spPr>
            <a:xfrm>
              <a:off x="7777727" y="4843841"/>
              <a:ext cx="207169" cy="45719"/>
            </a:xfrm>
            <a:prstGeom prst="rect">
              <a:avLst/>
            </a:prstGeom>
            <a:solidFill>
              <a:schemeClr val="accent5">
                <a:lumMod val="40000"/>
                <a:lumOff val="6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310" name="Rectangle 309"/>
            <p:cNvSpPr/>
            <p:nvPr/>
          </p:nvSpPr>
          <p:spPr>
            <a:xfrm>
              <a:off x="7777727" y="4872418"/>
              <a:ext cx="207169" cy="36576"/>
            </a:xfrm>
            <a:prstGeom prst="rect">
              <a:avLst/>
            </a:prstGeom>
            <a:solidFill>
              <a:schemeClr val="accent2">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grpSp>
      <p:grpSp>
        <p:nvGrpSpPr>
          <p:cNvPr id="110" name="Group 361"/>
          <p:cNvGrpSpPr/>
          <p:nvPr/>
        </p:nvGrpSpPr>
        <p:grpSpPr>
          <a:xfrm>
            <a:off x="7997600" y="1396936"/>
            <a:ext cx="207169" cy="3649790"/>
            <a:chOff x="8013117" y="1435036"/>
            <a:chExt cx="207169" cy="3649790"/>
          </a:xfrm>
        </p:grpSpPr>
        <p:sp>
          <p:nvSpPr>
            <p:cNvPr id="313" name="Rectangle 312"/>
            <p:cNvSpPr/>
            <p:nvPr/>
          </p:nvSpPr>
          <p:spPr>
            <a:xfrm>
              <a:off x="8013117" y="4770024"/>
              <a:ext cx="207169" cy="27432"/>
            </a:xfrm>
            <a:prstGeom prst="rect">
              <a:avLst/>
            </a:prstGeom>
            <a:solidFill>
              <a:schemeClr val="accent3">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311" name="Rectangle 310"/>
            <p:cNvSpPr/>
            <p:nvPr/>
          </p:nvSpPr>
          <p:spPr>
            <a:xfrm>
              <a:off x="8013117" y="1435036"/>
              <a:ext cx="207169" cy="77057"/>
            </a:xfrm>
            <a:prstGeom prst="rect">
              <a:avLst/>
            </a:prstGeom>
            <a:solidFill>
              <a:schemeClr val="accent4">
                <a:lumMod val="40000"/>
                <a:lumOff val="6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312" name="Rectangle 311"/>
            <p:cNvSpPr/>
            <p:nvPr/>
          </p:nvSpPr>
          <p:spPr>
            <a:xfrm>
              <a:off x="8013117" y="4843463"/>
              <a:ext cx="207169" cy="241363"/>
            </a:xfrm>
            <a:prstGeom prst="rect">
              <a:avLst/>
            </a:prstGeom>
            <a:solidFill>
              <a:schemeClr val="accent5"/>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314" name="Rectangle 313"/>
            <p:cNvSpPr/>
            <p:nvPr/>
          </p:nvSpPr>
          <p:spPr>
            <a:xfrm>
              <a:off x="8013117" y="4793835"/>
              <a:ext cx="207169" cy="45719"/>
            </a:xfrm>
            <a:prstGeom prst="rect">
              <a:avLst/>
            </a:prstGeom>
            <a:solidFill>
              <a:schemeClr val="accent5">
                <a:lumMod val="40000"/>
                <a:lumOff val="6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315" name="Rectangle 314"/>
            <p:cNvSpPr/>
            <p:nvPr/>
          </p:nvSpPr>
          <p:spPr>
            <a:xfrm>
              <a:off x="8013117" y="4724400"/>
              <a:ext cx="207169" cy="45719"/>
            </a:xfrm>
            <a:prstGeom prst="rect">
              <a:avLst/>
            </a:prstGeom>
            <a:solidFill>
              <a:schemeClr val="accent2">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316" name="Rectangle 315"/>
            <p:cNvSpPr/>
            <p:nvPr/>
          </p:nvSpPr>
          <p:spPr>
            <a:xfrm>
              <a:off x="8013117" y="4298157"/>
              <a:ext cx="207169" cy="426243"/>
            </a:xfrm>
            <a:prstGeom prst="rect">
              <a:avLst/>
            </a:prstGeom>
            <a:solidFill>
              <a:schemeClr val="accent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317" name="Rectangle 316"/>
            <p:cNvSpPr/>
            <p:nvPr/>
          </p:nvSpPr>
          <p:spPr>
            <a:xfrm>
              <a:off x="8013117" y="3436143"/>
              <a:ext cx="207169" cy="872577"/>
            </a:xfrm>
            <a:prstGeom prst="rect">
              <a:avLst/>
            </a:prstGeom>
            <a:solidFill>
              <a:schemeClr val="accent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318" name="Rectangle 317"/>
            <p:cNvSpPr/>
            <p:nvPr/>
          </p:nvSpPr>
          <p:spPr>
            <a:xfrm>
              <a:off x="8013117" y="2759868"/>
              <a:ext cx="207169" cy="678656"/>
            </a:xfrm>
            <a:prstGeom prst="rect">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319" name="Rectangle 318"/>
            <p:cNvSpPr/>
            <p:nvPr/>
          </p:nvSpPr>
          <p:spPr>
            <a:xfrm>
              <a:off x="8013117" y="1509713"/>
              <a:ext cx="207169" cy="1252537"/>
            </a:xfrm>
            <a:prstGeom prst="rect">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320" name="Rectangle 319"/>
            <p:cNvSpPr/>
            <p:nvPr/>
          </p:nvSpPr>
          <p:spPr>
            <a:xfrm>
              <a:off x="8013117" y="4817460"/>
              <a:ext cx="207169" cy="27432"/>
            </a:xfrm>
            <a:prstGeom prst="rect">
              <a:avLst/>
            </a:prstGeom>
            <a:solidFill>
              <a:schemeClr val="accent2">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grpSp>
      <p:grpSp>
        <p:nvGrpSpPr>
          <p:cNvPr id="111" name="Group 359"/>
          <p:cNvGrpSpPr/>
          <p:nvPr/>
        </p:nvGrpSpPr>
        <p:grpSpPr>
          <a:xfrm>
            <a:off x="8448542" y="1396936"/>
            <a:ext cx="207169" cy="3649790"/>
            <a:chOff x="8465790" y="1435036"/>
            <a:chExt cx="207169" cy="3649790"/>
          </a:xfrm>
        </p:grpSpPr>
        <p:sp>
          <p:nvSpPr>
            <p:cNvPr id="333" name="Rectangle 332"/>
            <p:cNvSpPr/>
            <p:nvPr/>
          </p:nvSpPr>
          <p:spPr>
            <a:xfrm>
              <a:off x="8465790" y="1435036"/>
              <a:ext cx="207169" cy="58007"/>
            </a:xfrm>
            <a:prstGeom prst="rect">
              <a:avLst/>
            </a:prstGeom>
            <a:solidFill>
              <a:schemeClr val="accent4">
                <a:lumMod val="40000"/>
                <a:lumOff val="6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335" name="Rectangle 334"/>
            <p:cNvSpPr/>
            <p:nvPr/>
          </p:nvSpPr>
          <p:spPr>
            <a:xfrm>
              <a:off x="8465790" y="4931950"/>
              <a:ext cx="207169" cy="27432"/>
            </a:xfrm>
            <a:prstGeom prst="rect">
              <a:avLst/>
            </a:prstGeom>
            <a:solidFill>
              <a:schemeClr val="accent4">
                <a:lumMod val="5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336" name="Rectangle 335"/>
            <p:cNvSpPr/>
            <p:nvPr/>
          </p:nvSpPr>
          <p:spPr>
            <a:xfrm>
              <a:off x="8465790" y="4877179"/>
              <a:ext cx="207169" cy="45719"/>
            </a:xfrm>
            <a:prstGeom prst="rect">
              <a:avLst/>
            </a:prstGeom>
            <a:solidFill>
              <a:schemeClr val="accent3">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337" name="Rectangle 336"/>
            <p:cNvSpPr/>
            <p:nvPr/>
          </p:nvSpPr>
          <p:spPr>
            <a:xfrm>
              <a:off x="8465790" y="4705350"/>
              <a:ext cx="207169" cy="171450"/>
            </a:xfrm>
            <a:prstGeom prst="rect">
              <a:avLst/>
            </a:prstGeom>
            <a:solidFill>
              <a:schemeClr val="accent2">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338" name="Rectangle 337"/>
            <p:cNvSpPr/>
            <p:nvPr/>
          </p:nvSpPr>
          <p:spPr>
            <a:xfrm>
              <a:off x="8465790" y="4310063"/>
              <a:ext cx="207169" cy="397668"/>
            </a:xfrm>
            <a:prstGeom prst="rect">
              <a:avLst/>
            </a:prstGeom>
            <a:solidFill>
              <a:schemeClr val="accent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339" name="Rectangle 338"/>
            <p:cNvSpPr/>
            <p:nvPr/>
          </p:nvSpPr>
          <p:spPr>
            <a:xfrm>
              <a:off x="8465790" y="3659982"/>
              <a:ext cx="207169" cy="652462"/>
            </a:xfrm>
            <a:prstGeom prst="rect">
              <a:avLst/>
            </a:prstGeom>
            <a:solidFill>
              <a:schemeClr val="accent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340" name="Rectangle 339"/>
            <p:cNvSpPr/>
            <p:nvPr/>
          </p:nvSpPr>
          <p:spPr>
            <a:xfrm>
              <a:off x="8465790" y="3036094"/>
              <a:ext cx="207169" cy="623887"/>
            </a:xfrm>
            <a:prstGeom prst="rect">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341" name="Rectangle 340"/>
            <p:cNvSpPr/>
            <p:nvPr/>
          </p:nvSpPr>
          <p:spPr>
            <a:xfrm>
              <a:off x="8465790" y="1490664"/>
              <a:ext cx="207169" cy="1550192"/>
            </a:xfrm>
            <a:prstGeom prst="rect">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342" name="Rectangle 341"/>
            <p:cNvSpPr/>
            <p:nvPr/>
          </p:nvSpPr>
          <p:spPr>
            <a:xfrm>
              <a:off x="8465790" y="4898788"/>
              <a:ext cx="207169" cy="36576"/>
            </a:xfrm>
            <a:prstGeom prst="rect">
              <a:avLst/>
            </a:prstGeom>
            <a:solidFill>
              <a:schemeClr val="accent5">
                <a:lumMod val="40000"/>
                <a:lumOff val="6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343" name="Rectangle 342"/>
            <p:cNvSpPr/>
            <p:nvPr/>
          </p:nvSpPr>
          <p:spPr>
            <a:xfrm>
              <a:off x="8465790" y="4958143"/>
              <a:ext cx="207169" cy="53531"/>
            </a:xfrm>
            <a:prstGeom prst="rect">
              <a:avLst/>
            </a:prstGeom>
            <a:solidFill>
              <a:schemeClr val="accent2">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334" name="Rectangle 333"/>
            <p:cNvSpPr/>
            <p:nvPr/>
          </p:nvSpPr>
          <p:spPr>
            <a:xfrm>
              <a:off x="8465790" y="4976813"/>
              <a:ext cx="207169" cy="108013"/>
            </a:xfrm>
            <a:prstGeom prst="rect">
              <a:avLst/>
            </a:prstGeom>
            <a:solidFill>
              <a:schemeClr val="accent5"/>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grpSp>
      <p:grpSp>
        <p:nvGrpSpPr>
          <p:cNvPr id="112" name="Group 358"/>
          <p:cNvGrpSpPr/>
          <p:nvPr/>
        </p:nvGrpSpPr>
        <p:grpSpPr>
          <a:xfrm>
            <a:off x="8674020" y="1396937"/>
            <a:ext cx="207169" cy="3649789"/>
            <a:chOff x="8674020" y="1435037"/>
            <a:chExt cx="207169" cy="3649789"/>
          </a:xfrm>
        </p:grpSpPr>
        <p:sp>
          <p:nvSpPr>
            <p:cNvPr id="344" name="Rectangle 343"/>
            <p:cNvSpPr/>
            <p:nvPr/>
          </p:nvSpPr>
          <p:spPr>
            <a:xfrm>
              <a:off x="8674020" y="1435037"/>
              <a:ext cx="207169" cy="55626"/>
            </a:xfrm>
            <a:prstGeom prst="rect">
              <a:avLst/>
            </a:prstGeom>
            <a:solidFill>
              <a:schemeClr val="accent4">
                <a:lumMod val="40000"/>
                <a:lumOff val="6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347" name="Rectangle 346"/>
            <p:cNvSpPr/>
            <p:nvPr/>
          </p:nvSpPr>
          <p:spPr>
            <a:xfrm>
              <a:off x="8674020" y="4817648"/>
              <a:ext cx="207169" cy="45719"/>
            </a:xfrm>
            <a:prstGeom prst="rect">
              <a:avLst/>
            </a:prstGeom>
            <a:solidFill>
              <a:schemeClr val="accent3">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348" name="Rectangle 347"/>
            <p:cNvSpPr/>
            <p:nvPr/>
          </p:nvSpPr>
          <p:spPr>
            <a:xfrm>
              <a:off x="8674020" y="4772024"/>
              <a:ext cx="207169" cy="45719"/>
            </a:xfrm>
            <a:prstGeom prst="rect">
              <a:avLst/>
            </a:prstGeom>
            <a:solidFill>
              <a:schemeClr val="accent2">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349" name="Rectangle 348"/>
            <p:cNvSpPr/>
            <p:nvPr/>
          </p:nvSpPr>
          <p:spPr>
            <a:xfrm>
              <a:off x="8674020" y="4598194"/>
              <a:ext cx="207169" cy="173831"/>
            </a:xfrm>
            <a:prstGeom prst="rect">
              <a:avLst/>
            </a:prstGeom>
            <a:solidFill>
              <a:schemeClr val="accent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350" name="Rectangle 349"/>
            <p:cNvSpPr/>
            <p:nvPr/>
          </p:nvSpPr>
          <p:spPr>
            <a:xfrm>
              <a:off x="8674020" y="3843338"/>
              <a:ext cx="207169" cy="754856"/>
            </a:xfrm>
            <a:prstGeom prst="rect">
              <a:avLst/>
            </a:prstGeom>
            <a:solidFill>
              <a:schemeClr val="accent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351" name="Rectangle 350"/>
            <p:cNvSpPr/>
            <p:nvPr/>
          </p:nvSpPr>
          <p:spPr>
            <a:xfrm>
              <a:off x="8674020" y="3069430"/>
              <a:ext cx="207169" cy="773908"/>
            </a:xfrm>
            <a:prstGeom prst="rect">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352" name="Rectangle 351"/>
            <p:cNvSpPr/>
            <p:nvPr/>
          </p:nvSpPr>
          <p:spPr>
            <a:xfrm>
              <a:off x="8674020" y="1488282"/>
              <a:ext cx="207169" cy="1583532"/>
            </a:xfrm>
            <a:prstGeom prst="rect">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353" name="Rectangle 352"/>
            <p:cNvSpPr/>
            <p:nvPr/>
          </p:nvSpPr>
          <p:spPr>
            <a:xfrm>
              <a:off x="8674020" y="4832902"/>
              <a:ext cx="207169" cy="45719"/>
            </a:xfrm>
            <a:prstGeom prst="rect">
              <a:avLst/>
            </a:prstGeom>
            <a:solidFill>
              <a:schemeClr val="accent5">
                <a:lumMod val="40000"/>
                <a:lumOff val="6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354" name="Rectangle 353"/>
            <p:cNvSpPr/>
            <p:nvPr/>
          </p:nvSpPr>
          <p:spPr>
            <a:xfrm>
              <a:off x="8674020" y="4850986"/>
              <a:ext cx="207169" cy="45719"/>
            </a:xfrm>
            <a:prstGeom prst="rect">
              <a:avLst/>
            </a:prstGeom>
            <a:solidFill>
              <a:schemeClr val="accent2">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345" name="Rectangle 344"/>
            <p:cNvSpPr/>
            <p:nvPr/>
          </p:nvSpPr>
          <p:spPr>
            <a:xfrm>
              <a:off x="8674020" y="4879181"/>
              <a:ext cx="207169" cy="205645"/>
            </a:xfrm>
            <a:prstGeom prst="rect">
              <a:avLst/>
            </a:prstGeom>
            <a:solidFill>
              <a:schemeClr val="accent5"/>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grpSp>
      <p:grpSp>
        <p:nvGrpSpPr>
          <p:cNvPr id="113" name="Group 372"/>
          <p:cNvGrpSpPr/>
          <p:nvPr/>
        </p:nvGrpSpPr>
        <p:grpSpPr>
          <a:xfrm>
            <a:off x="5517419" y="1396936"/>
            <a:ext cx="207169" cy="3649790"/>
            <a:chOff x="5514361" y="1435036"/>
            <a:chExt cx="207169" cy="3649790"/>
          </a:xfrm>
        </p:grpSpPr>
        <p:sp>
          <p:nvSpPr>
            <p:cNvPr id="199" name="Rectangle 198"/>
            <p:cNvSpPr/>
            <p:nvPr/>
          </p:nvSpPr>
          <p:spPr>
            <a:xfrm>
              <a:off x="5514361" y="4849590"/>
              <a:ext cx="207169" cy="54864"/>
            </a:xfrm>
            <a:prstGeom prst="rect">
              <a:avLst/>
            </a:prstGeom>
            <a:solidFill>
              <a:schemeClr val="accent4">
                <a:lumMod val="5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95" name="Rectangle 194"/>
            <p:cNvSpPr/>
            <p:nvPr/>
          </p:nvSpPr>
          <p:spPr>
            <a:xfrm>
              <a:off x="5514361" y="4510089"/>
              <a:ext cx="207169" cy="73152"/>
            </a:xfrm>
            <a:prstGeom prst="rect">
              <a:avLst/>
            </a:prstGeom>
            <a:solidFill>
              <a:schemeClr val="accent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90" name="Rectangle 189"/>
            <p:cNvSpPr/>
            <p:nvPr/>
          </p:nvSpPr>
          <p:spPr>
            <a:xfrm>
              <a:off x="5514361" y="1435036"/>
              <a:ext cx="207169" cy="45719"/>
            </a:xfrm>
            <a:prstGeom prst="rect">
              <a:avLst/>
            </a:prstGeom>
            <a:solidFill>
              <a:schemeClr val="accent4">
                <a:lumMod val="40000"/>
                <a:lumOff val="6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93" name="Rectangle 192"/>
            <p:cNvSpPr/>
            <p:nvPr/>
          </p:nvSpPr>
          <p:spPr>
            <a:xfrm>
              <a:off x="5514361" y="4658899"/>
              <a:ext cx="207169" cy="78201"/>
            </a:xfrm>
            <a:prstGeom prst="rect">
              <a:avLst/>
            </a:prstGeom>
            <a:solidFill>
              <a:schemeClr val="accent3">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94" name="Rectangle 193"/>
            <p:cNvSpPr/>
            <p:nvPr/>
          </p:nvSpPr>
          <p:spPr>
            <a:xfrm>
              <a:off x="5514361" y="4577144"/>
              <a:ext cx="207169" cy="82962"/>
            </a:xfrm>
            <a:prstGeom prst="rect">
              <a:avLst/>
            </a:prstGeom>
            <a:solidFill>
              <a:schemeClr val="accent2">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91" name="Rectangle 190"/>
            <p:cNvSpPr/>
            <p:nvPr/>
          </p:nvSpPr>
          <p:spPr>
            <a:xfrm>
              <a:off x="5514361" y="4936331"/>
              <a:ext cx="207169" cy="148495"/>
            </a:xfrm>
            <a:prstGeom prst="rect">
              <a:avLst/>
            </a:prstGeom>
            <a:solidFill>
              <a:schemeClr val="accent5"/>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96" name="Rectangle 195"/>
            <p:cNvSpPr/>
            <p:nvPr/>
          </p:nvSpPr>
          <p:spPr>
            <a:xfrm>
              <a:off x="5514361" y="4021931"/>
              <a:ext cx="207169" cy="488157"/>
            </a:xfrm>
            <a:prstGeom prst="rect">
              <a:avLst/>
            </a:prstGeom>
            <a:solidFill>
              <a:schemeClr val="accent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97" name="Rectangle 196"/>
            <p:cNvSpPr/>
            <p:nvPr/>
          </p:nvSpPr>
          <p:spPr>
            <a:xfrm>
              <a:off x="5514361" y="3571874"/>
              <a:ext cx="207169" cy="450057"/>
            </a:xfrm>
            <a:prstGeom prst="rect">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98" name="Rectangle 197"/>
            <p:cNvSpPr/>
            <p:nvPr/>
          </p:nvSpPr>
          <p:spPr>
            <a:xfrm>
              <a:off x="5514361" y="1473994"/>
              <a:ext cx="207169" cy="2100262"/>
            </a:xfrm>
            <a:prstGeom prst="rect">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00" name="Rectangle 199"/>
            <p:cNvSpPr/>
            <p:nvPr/>
          </p:nvSpPr>
          <p:spPr>
            <a:xfrm>
              <a:off x="5514361" y="4903375"/>
              <a:ext cx="207169" cy="45720"/>
            </a:xfrm>
            <a:prstGeom prst="rect">
              <a:avLst/>
            </a:prstGeom>
            <a:solidFill>
              <a:schemeClr val="accent2">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355" name="Rectangle 354"/>
            <p:cNvSpPr/>
            <p:nvPr/>
          </p:nvSpPr>
          <p:spPr>
            <a:xfrm>
              <a:off x="5514361" y="4733186"/>
              <a:ext cx="207169" cy="116302"/>
            </a:xfrm>
            <a:prstGeom prst="rect">
              <a:avLst/>
            </a:prstGeom>
            <a:solidFill>
              <a:schemeClr val="accent5">
                <a:lumMod val="40000"/>
                <a:lumOff val="6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grpSp>
      <p:grpSp>
        <p:nvGrpSpPr>
          <p:cNvPr id="114" name="Group 370"/>
          <p:cNvGrpSpPr/>
          <p:nvPr/>
        </p:nvGrpSpPr>
        <p:grpSpPr>
          <a:xfrm>
            <a:off x="5968361" y="1396936"/>
            <a:ext cx="207169" cy="3649791"/>
            <a:chOff x="5985140" y="1435036"/>
            <a:chExt cx="207169" cy="3649791"/>
          </a:xfrm>
        </p:grpSpPr>
        <p:sp>
          <p:nvSpPr>
            <p:cNvPr id="215" name="Rectangle 214"/>
            <p:cNvSpPr/>
            <p:nvPr/>
          </p:nvSpPr>
          <p:spPr>
            <a:xfrm>
              <a:off x="5985140" y="4762881"/>
              <a:ext cx="207169" cy="73152"/>
            </a:xfrm>
            <a:prstGeom prst="rect">
              <a:avLst/>
            </a:prstGeom>
            <a:solidFill>
              <a:schemeClr val="accent3">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12" name="Rectangle 211"/>
            <p:cNvSpPr/>
            <p:nvPr/>
          </p:nvSpPr>
          <p:spPr>
            <a:xfrm>
              <a:off x="5985140" y="1435036"/>
              <a:ext cx="207169" cy="50864"/>
            </a:xfrm>
            <a:prstGeom prst="rect">
              <a:avLst/>
            </a:prstGeom>
            <a:solidFill>
              <a:schemeClr val="accent4">
                <a:lumMod val="40000"/>
                <a:lumOff val="6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16" name="Rectangle 215"/>
            <p:cNvSpPr/>
            <p:nvPr/>
          </p:nvSpPr>
          <p:spPr>
            <a:xfrm>
              <a:off x="5985140" y="4714875"/>
              <a:ext cx="207169" cy="47625"/>
            </a:xfrm>
            <a:prstGeom prst="rect">
              <a:avLst/>
            </a:prstGeom>
            <a:solidFill>
              <a:schemeClr val="accent2">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17" name="Rectangle 216"/>
            <p:cNvSpPr/>
            <p:nvPr/>
          </p:nvSpPr>
          <p:spPr>
            <a:xfrm>
              <a:off x="5985140" y="4517231"/>
              <a:ext cx="207169" cy="197644"/>
            </a:xfrm>
            <a:prstGeom prst="rect">
              <a:avLst/>
            </a:prstGeom>
            <a:solidFill>
              <a:schemeClr val="accent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18" name="Rectangle 217"/>
            <p:cNvSpPr/>
            <p:nvPr/>
          </p:nvSpPr>
          <p:spPr>
            <a:xfrm>
              <a:off x="5985140" y="4024312"/>
              <a:ext cx="207169" cy="492919"/>
            </a:xfrm>
            <a:prstGeom prst="rect">
              <a:avLst/>
            </a:prstGeom>
            <a:solidFill>
              <a:schemeClr val="accent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19" name="Rectangle 218"/>
            <p:cNvSpPr/>
            <p:nvPr/>
          </p:nvSpPr>
          <p:spPr>
            <a:xfrm>
              <a:off x="5985140" y="3445668"/>
              <a:ext cx="207169" cy="578645"/>
            </a:xfrm>
            <a:prstGeom prst="rect">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20" name="Rectangle 219"/>
            <p:cNvSpPr/>
            <p:nvPr/>
          </p:nvSpPr>
          <p:spPr>
            <a:xfrm>
              <a:off x="5985140" y="1483519"/>
              <a:ext cx="207169" cy="1962150"/>
            </a:xfrm>
            <a:prstGeom prst="rect">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21" name="Rectangle 220"/>
            <p:cNvSpPr/>
            <p:nvPr/>
          </p:nvSpPr>
          <p:spPr>
            <a:xfrm>
              <a:off x="5985140" y="4829554"/>
              <a:ext cx="207169" cy="45719"/>
            </a:xfrm>
            <a:prstGeom prst="rect">
              <a:avLst/>
            </a:prstGeom>
            <a:solidFill>
              <a:schemeClr val="accent5">
                <a:lumMod val="40000"/>
                <a:lumOff val="6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22" name="Rectangle 221"/>
            <p:cNvSpPr/>
            <p:nvPr/>
          </p:nvSpPr>
          <p:spPr>
            <a:xfrm>
              <a:off x="5985140" y="4874799"/>
              <a:ext cx="207169" cy="45719"/>
            </a:xfrm>
            <a:prstGeom prst="rect">
              <a:avLst/>
            </a:prstGeom>
            <a:solidFill>
              <a:schemeClr val="accent2">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13" name="Rectangle 212"/>
            <p:cNvSpPr/>
            <p:nvPr/>
          </p:nvSpPr>
          <p:spPr>
            <a:xfrm>
              <a:off x="5985140" y="4914901"/>
              <a:ext cx="207169" cy="169926"/>
            </a:xfrm>
            <a:prstGeom prst="rect">
              <a:avLst/>
            </a:prstGeom>
            <a:solidFill>
              <a:schemeClr val="accent5"/>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grpSp>
      <p:grpSp>
        <p:nvGrpSpPr>
          <p:cNvPr id="115" name="Group 367"/>
          <p:cNvGrpSpPr/>
          <p:nvPr/>
        </p:nvGrpSpPr>
        <p:grpSpPr>
          <a:xfrm>
            <a:off x="6644774" y="1396936"/>
            <a:ext cx="207169" cy="3649791"/>
            <a:chOff x="6655097" y="1435036"/>
            <a:chExt cx="207169" cy="3649791"/>
          </a:xfrm>
        </p:grpSpPr>
        <p:sp>
          <p:nvSpPr>
            <p:cNvPr id="247" name="Rectangle 246"/>
            <p:cNvSpPr/>
            <p:nvPr/>
          </p:nvSpPr>
          <p:spPr>
            <a:xfrm>
              <a:off x="6655097" y="4899377"/>
              <a:ext cx="207169" cy="45719"/>
            </a:xfrm>
            <a:prstGeom prst="rect">
              <a:avLst/>
            </a:prstGeom>
            <a:solidFill>
              <a:schemeClr val="accent4">
                <a:lumMod val="5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45" name="Rectangle 244"/>
            <p:cNvSpPr/>
            <p:nvPr/>
          </p:nvSpPr>
          <p:spPr>
            <a:xfrm>
              <a:off x="6655097" y="1435036"/>
              <a:ext cx="207169" cy="45719"/>
            </a:xfrm>
            <a:prstGeom prst="rect">
              <a:avLst/>
            </a:prstGeom>
            <a:solidFill>
              <a:schemeClr val="accent4">
                <a:lumMod val="40000"/>
                <a:lumOff val="6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46" name="Rectangle 245"/>
            <p:cNvSpPr/>
            <p:nvPr/>
          </p:nvSpPr>
          <p:spPr>
            <a:xfrm>
              <a:off x="6655097" y="4960145"/>
              <a:ext cx="207169" cy="124682"/>
            </a:xfrm>
            <a:prstGeom prst="rect">
              <a:avLst/>
            </a:prstGeom>
            <a:solidFill>
              <a:schemeClr val="accent5"/>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48" name="Rectangle 247"/>
            <p:cNvSpPr/>
            <p:nvPr/>
          </p:nvSpPr>
          <p:spPr>
            <a:xfrm>
              <a:off x="6655097" y="4832129"/>
              <a:ext cx="207169" cy="36576"/>
            </a:xfrm>
            <a:prstGeom prst="rect">
              <a:avLst/>
            </a:prstGeom>
            <a:solidFill>
              <a:schemeClr val="accent3">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49" name="Rectangle 248"/>
            <p:cNvSpPr/>
            <p:nvPr/>
          </p:nvSpPr>
          <p:spPr>
            <a:xfrm>
              <a:off x="6655097" y="4757738"/>
              <a:ext cx="207169" cy="76200"/>
            </a:xfrm>
            <a:prstGeom prst="rect">
              <a:avLst/>
            </a:prstGeom>
            <a:solidFill>
              <a:schemeClr val="accent2">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50" name="Rectangle 249"/>
            <p:cNvSpPr/>
            <p:nvPr/>
          </p:nvSpPr>
          <p:spPr>
            <a:xfrm>
              <a:off x="6655097" y="4512469"/>
              <a:ext cx="207169" cy="247650"/>
            </a:xfrm>
            <a:prstGeom prst="rect">
              <a:avLst/>
            </a:prstGeom>
            <a:solidFill>
              <a:schemeClr val="accent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51" name="Rectangle 250"/>
            <p:cNvSpPr/>
            <p:nvPr/>
          </p:nvSpPr>
          <p:spPr>
            <a:xfrm>
              <a:off x="6655097" y="3967161"/>
              <a:ext cx="207169" cy="545308"/>
            </a:xfrm>
            <a:prstGeom prst="rect">
              <a:avLst/>
            </a:prstGeom>
            <a:solidFill>
              <a:schemeClr val="accent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52" name="Rectangle 251"/>
            <p:cNvSpPr/>
            <p:nvPr/>
          </p:nvSpPr>
          <p:spPr>
            <a:xfrm>
              <a:off x="6655097" y="3361534"/>
              <a:ext cx="207169" cy="600072"/>
            </a:xfrm>
            <a:prstGeom prst="rect">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53" name="Rectangle 252"/>
            <p:cNvSpPr/>
            <p:nvPr/>
          </p:nvSpPr>
          <p:spPr>
            <a:xfrm>
              <a:off x="6655097" y="1475655"/>
              <a:ext cx="207169" cy="1885950"/>
            </a:xfrm>
            <a:prstGeom prst="rect">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55" name="Rectangle 254"/>
            <p:cNvSpPr/>
            <p:nvPr/>
          </p:nvSpPr>
          <p:spPr>
            <a:xfrm>
              <a:off x="6655097" y="4943065"/>
              <a:ext cx="207169" cy="18288"/>
            </a:xfrm>
            <a:prstGeom prst="rect">
              <a:avLst/>
            </a:prstGeom>
            <a:solidFill>
              <a:schemeClr val="accent2">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54" name="Rectangle 253"/>
            <p:cNvSpPr/>
            <p:nvPr/>
          </p:nvSpPr>
          <p:spPr>
            <a:xfrm>
              <a:off x="6655097" y="4867653"/>
              <a:ext cx="207169" cy="49627"/>
            </a:xfrm>
            <a:prstGeom prst="rect">
              <a:avLst/>
            </a:prstGeom>
            <a:solidFill>
              <a:schemeClr val="accent5">
                <a:lumMod val="40000"/>
                <a:lumOff val="6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grpSp>
      <p:grpSp>
        <p:nvGrpSpPr>
          <p:cNvPr id="125" name="Group 366"/>
          <p:cNvGrpSpPr/>
          <p:nvPr/>
        </p:nvGrpSpPr>
        <p:grpSpPr>
          <a:xfrm>
            <a:off x="6870245" y="1396936"/>
            <a:ext cx="207169" cy="3649791"/>
            <a:chOff x="6881434" y="1435036"/>
            <a:chExt cx="207169" cy="3649791"/>
          </a:xfrm>
        </p:grpSpPr>
        <p:sp>
          <p:nvSpPr>
            <p:cNvPr id="256" name="Rectangle 255"/>
            <p:cNvSpPr/>
            <p:nvPr/>
          </p:nvSpPr>
          <p:spPr>
            <a:xfrm>
              <a:off x="6881434" y="1435036"/>
              <a:ext cx="207169" cy="108013"/>
            </a:xfrm>
            <a:prstGeom prst="rect">
              <a:avLst/>
            </a:prstGeom>
            <a:solidFill>
              <a:schemeClr val="accent4">
                <a:lumMod val="40000"/>
                <a:lumOff val="6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57" name="Rectangle 256"/>
            <p:cNvSpPr/>
            <p:nvPr/>
          </p:nvSpPr>
          <p:spPr>
            <a:xfrm>
              <a:off x="6881434" y="4948239"/>
              <a:ext cx="207169" cy="136588"/>
            </a:xfrm>
            <a:prstGeom prst="rect">
              <a:avLst/>
            </a:prstGeom>
            <a:solidFill>
              <a:schemeClr val="accent5"/>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59" name="Rectangle 258"/>
            <p:cNvSpPr/>
            <p:nvPr/>
          </p:nvSpPr>
          <p:spPr>
            <a:xfrm>
              <a:off x="6881434" y="4846226"/>
              <a:ext cx="207169" cy="45719"/>
            </a:xfrm>
            <a:prstGeom prst="rect">
              <a:avLst/>
            </a:prstGeom>
            <a:solidFill>
              <a:schemeClr val="accent3">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60" name="Rectangle 259"/>
            <p:cNvSpPr/>
            <p:nvPr/>
          </p:nvSpPr>
          <p:spPr>
            <a:xfrm>
              <a:off x="6881434" y="4764881"/>
              <a:ext cx="207169" cy="80964"/>
            </a:xfrm>
            <a:prstGeom prst="rect">
              <a:avLst/>
            </a:prstGeom>
            <a:solidFill>
              <a:schemeClr val="accent2">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61" name="Rectangle 260"/>
            <p:cNvSpPr/>
            <p:nvPr/>
          </p:nvSpPr>
          <p:spPr>
            <a:xfrm>
              <a:off x="6881434" y="4538663"/>
              <a:ext cx="207169" cy="226218"/>
            </a:xfrm>
            <a:prstGeom prst="rect">
              <a:avLst/>
            </a:prstGeom>
            <a:solidFill>
              <a:schemeClr val="accent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62" name="Rectangle 261"/>
            <p:cNvSpPr/>
            <p:nvPr/>
          </p:nvSpPr>
          <p:spPr>
            <a:xfrm>
              <a:off x="6881434" y="3752850"/>
              <a:ext cx="207169" cy="788194"/>
            </a:xfrm>
            <a:prstGeom prst="rect">
              <a:avLst/>
            </a:prstGeom>
            <a:solidFill>
              <a:schemeClr val="accent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63" name="Rectangle 262"/>
            <p:cNvSpPr/>
            <p:nvPr/>
          </p:nvSpPr>
          <p:spPr>
            <a:xfrm>
              <a:off x="6881434" y="3209925"/>
              <a:ext cx="207169" cy="542925"/>
            </a:xfrm>
            <a:prstGeom prst="rect">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64" name="Rectangle 263"/>
            <p:cNvSpPr/>
            <p:nvPr/>
          </p:nvSpPr>
          <p:spPr>
            <a:xfrm>
              <a:off x="6881434" y="1540670"/>
              <a:ext cx="207169" cy="1669256"/>
            </a:xfrm>
            <a:prstGeom prst="rect">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65" name="Rectangle 264"/>
            <p:cNvSpPr/>
            <p:nvPr/>
          </p:nvSpPr>
          <p:spPr>
            <a:xfrm>
              <a:off x="6881434" y="4867660"/>
              <a:ext cx="207169" cy="36576"/>
            </a:xfrm>
            <a:prstGeom prst="rect">
              <a:avLst/>
            </a:prstGeom>
            <a:solidFill>
              <a:schemeClr val="accent5">
                <a:lumMod val="40000"/>
                <a:lumOff val="6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66" name="Rectangle 265"/>
            <p:cNvSpPr/>
            <p:nvPr/>
          </p:nvSpPr>
          <p:spPr>
            <a:xfrm>
              <a:off x="6881434" y="4903374"/>
              <a:ext cx="207169" cy="45719"/>
            </a:xfrm>
            <a:prstGeom prst="rect">
              <a:avLst/>
            </a:prstGeom>
            <a:solidFill>
              <a:schemeClr val="accent2">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grpSp>
      <p:grpSp>
        <p:nvGrpSpPr>
          <p:cNvPr id="144" name="Group 365"/>
          <p:cNvGrpSpPr/>
          <p:nvPr/>
        </p:nvGrpSpPr>
        <p:grpSpPr>
          <a:xfrm>
            <a:off x="7095716" y="1396936"/>
            <a:ext cx="207169" cy="3649790"/>
            <a:chOff x="7116824" y="1435036"/>
            <a:chExt cx="207169" cy="3649790"/>
          </a:xfrm>
        </p:grpSpPr>
        <p:sp>
          <p:nvSpPr>
            <p:cNvPr id="269" name="Rectangle 268"/>
            <p:cNvSpPr/>
            <p:nvPr/>
          </p:nvSpPr>
          <p:spPr>
            <a:xfrm>
              <a:off x="7116824" y="5011323"/>
              <a:ext cx="207169" cy="18288"/>
            </a:xfrm>
            <a:prstGeom prst="rect">
              <a:avLst/>
            </a:prstGeom>
            <a:solidFill>
              <a:schemeClr val="accent2">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67" name="Rectangle 266"/>
            <p:cNvSpPr/>
            <p:nvPr/>
          </p:nvSpPr>
          <p:spPr>
            <a:xfrm>
              <a:off x="7116824" y="1435036"/>
              <a:ext cx="207169" cy="69913"/>
            </a:xfrm>
            <a:prstGeom prst="rect">
              <a:avLst/>
            </a:prstGeom>
            <a:solidFill>
              <a:schemeClr val="accent4">
                <a:lumMod val="40000"/>
                <a:lumOff val="6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68" name="Rectangle 267"/>
            <p:cNvSpPr/>
            <p:nvPr/>
          </p:nvSpPr>
          <p:spPr>
            <a:xfrm>
              <a:off x="7116824" y="5024438"/>
              <a:ext cx="207169" cy="60388"/>
            </a:xfrm>
            <a:prstGeom prst="rect">
              <a:avLst/>
            </a:prstGeom>
            <a:solidFill>
              <a:schemeClr val="accent5"/>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70" name="Rectangle 269"/>
            <p:cNvSpPr/>
            <p:nvPr/>
          </p:nvSpPr>
          <p:spPr>
            <a:xfrm>
              <a:off x="7116824" y="4935742"/>
              <a:ext cx="207169" cy="45719"/>
            </a:xfrm>
            <a:prstGeom prst="rect">
              <a:avLst/>
            </a:prstGeom>
            <a:solidFill>
              <a:schemeClr val="accent2">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71" name="Rectangle 270"/>
            <p:cNvSpPr/>
            <p:nvPr/>
          </p:nvSpPr>
          <p:spPr>
            <a:xfrm>
              <a:off x="7116824" y="4686679"/>
              <a:ext cx="207169" cy="252033"/>
            </a:xfrm>
            <a:prstGeom prst="rect">
              <a:avLst/>
            </a:prstGeom>
            <a:solidFill>
              <a:schemeClr val="accent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73" name="Rectangle 272"/>
            <p:cNvSpPr/>
            <p:nvPr/>
          </p:nvSpPr>
          <p:spPr>
            <a:xfrm>
              <a:off x="7116824" y="3662362"/>
              <a:ext cx="207169" cy="1023938"/>
            </a:xfrm>
            <a:prstGeom prst="rect">
              <a:avLst/>
            </a:prstGeom>
            <a:solidFill>
              <a:schemeClr val="accent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74" name="Rectangle 273"/>
            <p:cNvSpPr/>
            <p:nvPr/>
          </p:nvSpPr>
          <p:spPr>
            <a:xfrm>
              <a:off x="7116824" y="2909887"/>
              <a:ext cx="207169" cy="752475"/>
            </a:xfrm>
            <a:prstGeom prst="rect">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75" name="Rectangle 274"/>
            <p:cNvSpPr/>
            <p:nvPr/>
          </p:nvSpPr>
          <p:spPr>
            <a:xfrm>
              <a:off x="7116824" y="1504950"/>
              <a:ext cx="207169" cy="1404938"/>
            </a:xfrm>
            <a:prstGeom prst="rect">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76" name="Rectangle 275"/>
            <p:cNvSpPr/>
            <p:nvPr/>
          </p:nvSpPr>
          <p:spPr>
            <a:xfrm>
              <a:off x="7116824" y="4973496"/>
              <a:ext cx="207169" cy="45719"/>
            </a:xfrm>
            <a:prstGeom prst="rect">
              <a:avLst/>
            </a:prstGeom>
            <a:solidFill>
              <a:schemeClr val="accent3">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356" name="Rectangle 355"/>
            <p:cNvSpPr/>
            <p:nvPr/>
          </p:nvSpPr>
          <p:spPr>
            <a:xfrm>
              <a:off x="7116824" y="4993861"/>
              <a:ext cx="207169" cy="18288"/>
            </a:xfrm>
            <a:prstGeom prst="rect">
              <a:avLst/>
            </a:prstGeom>
            <a:solidFill>
              <a:schemeClr val="accent5">
                <a:lumMod val="40000"/>
                <a:lumOff val="6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grpSp>
      <p:grpSp>
        <p:nvGrpSpPr>
          <p:cNvPr id="145" name="Group 360"/>
          <p:cNvGrpSpPr/>
          <p:nvPr/>
        </p:nvGrpSpPr>
        <p:grpSpPr>
          <a:xfrm>
            <a:off x="8223071" y="1396937"/>
            <a:ext cx="207169" cy="3649790"/>
            <a:chOff x="8248507" y="1435037"/>
            <a:chExt cx="207169" cy="3649790"/>
          </a:xfrm>
        </p:grpSpPr>
        <p:sp>
          <p:nvSpPr>
            <p:cNvPr id="331" name="Rectangle 330"/>
            <p:cNvSpPr/>
            <p:nvPr/>
          </p:nvSpPr>
          <p:spPr>
            <a:xfrm>
              <a:off x="8248507" y="4541423"/>
              <a:ext cx="207169" cy="27432"/>
            </a:xfrm>
            <a:prstGeom prst="rect">
              <a:avLst/>
            </a:prstGeom>
            <a:solidFill>
              <a:schemeClr val="accent3">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322" name="Rectangle 321"/>
            <p:cNvSpPr/>
            <p:nvPr/>
          </p:nvSpPr>
          <p:spPr>
            <a:xfrm>
              <a:off x="8248507" y="1435037"/>
              <a:ext cx="207169" cy="55626"/>
            </a:xfrm>
            <a:prstGeom prst="rect">
              <a:avLst/>
            </a:prstGeom>
            <a:solidFill>
              <a:schemeClr val="accent4">
                <a:lumMod val="40000"/>
                <a:lumOff val="6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325" name="Rectangle 324"/>
            <p:cNvSpPr/>
            <p:nvPr/>
          </p:nvSpPr>
          <p:spPr>
            <a:xfrm>
              <a:off x="8248507" y="4565237"/>
              <a:ext cx="207169" cy="27432"/>
            </a:xfrm>
            <a:prstGeom prst="rect">
              <a:avLst/>
            </a:prstGeom>
            <a:solidFill>
              <a:schemeClr val="accent5">
                <a:lumMod val="40000"/>
                <a:lumOff val="6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326" name="Rectangle 325"/>
            <p:cNvSpPr/>
            <p:nvPr/>
          </p:nvSpPr>
          <p:spPr>
            <a:xfrm>
              <a:off x="8248507" y="4496180"/>
              <a:ext cx="207169" cy="49626"/>
            </a:xfrm>
            <a:prstGeom prst="rect">
              <a:avLst/>
            </a:prstGeom>
            <a:solidFill>
              <a:schemeClr val="accent2">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327" name="Rectangle 326"/>
            <p:cNvSpPr/>
            <p:nvPr/>
          </p:nvSpPr>
          <p:spPr>
            <a:xfrm>
              <a:off x="8248507" y="4079081"/>
              <a:ext cx="207169" cy="419100"/>
            </a:xfrm>
            <a:prstGeom prst="rect">
              <a:avLst/>
            </a:prstGeom>
            <a:solidFill>
              <a:schemeClr val="accent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328" name="Rectangle 327"/>
            <p:cNvSpPr/>
            <p:nvPr/>
          </p:nvSpPr>
          <p:spPr>
            <a:xfrm>
              <a:off x="8248507" y="3352800"/>
              <a:ext cx="207169" cy="726281"/>
            </a:xfrm>
            <a:prstGeom prst="rect">
              <a:avLst/>
            </a:prstGeom>
            <a:solidFill>
              <a:schemeClr val="accent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329" name="Rectangle 328"/>
            <p:cNvSpPr/>
            <p:nvPr/>
          </p:nvSpPr>
          <p:spPr>
            <a:xfrm>
              <a:off x="8248507" y="2759868"/>
              <a:ext cx="207169" cy="592932"/>
            </a:xfrm>
            <a:prstGeom prst="rect">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330" name="Rectangle 329"/>
            <p:cNvSpPr/>
            <p:nvPr/>
          </p:nvSpPr>
          <p:spPr>
            <a:xfrm>
              <a:off x="8248507" y="1490664"/>
              <a:ext cx="207169" cy="1269206"/>
            </a:xfrm>
            <a:prstGeom prst="rect">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332" name="Rectangle 331"/>
            <p:cNvSpPr/>
            <p:nvPr/>
          </p:nvSpPr>
          <p:spPr>
            <a:xfrm>
              <a:off x="8248507" y="4586668"/>
              <a:ext cx="207169" cy="45719"/>
            </a:xfrm>
            <a:prstGeom prst="rect">
              <a:avLst/>
            </a:prstGeom>
            <a:solidFill>
              <a:schemeClr val="accent2">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323" name="Rectangle 322"/>
            <p:cNvSpPr/>
            <p:nvPr/>
          </p:nvSpPr>
          <p:spPr>
            <a:xfrm>
              <a:off x="8248507" y="4622007"/>
              <a:ext cx="207169" cy="462820"/>
            </a:xfrm>
            <a:prstGeom prst="rect">
              <a:avLst/>
            </a:prstGeom>
            <a:solidFill>
              <a:schemeClr val="accent5"/>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grpSp>
      <p:sp>
        <p:nvSpPr>
          <p:cNvPr id="346" name="Oval 345">
            <a:extLst>
              <a:ext uri="{FF2B5EF4-FFF2-40B4-BE49-F238E27FC236}">
                <a16:creationId xmlns:a16="http://schemas.microsoft.com/office/drawing/2014/main" xmlns="" id="{770B7C85-9CAD-40D1-9626-573856414CA0}"/>
              </a:ext>
            </a:extLst>
          </p:cNvPr>
          <p:cNvSpPr/>
          <p:nvPr/>
        </p:nvSpPr>
        <p:spPr>
          <a:xfrm>
            <a:off x="8073192" y="51138"/>
            <a:ext cx="1000426" cy="432792"/>
          </a:xfrm>
          <a:prstGeom prst="ellipse">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Arial"/>
                <a:ea typeface="+mn-ea"/>
                <a:cs typeface="+mn-cs"/>
              </a:rPr>
              <a:t>CORE</a:t>
            </a:r>
          </a:p>
        </p:txBody>
      </p:sp>
    </p:spTree>
    <p:extLst>
      <p:ext uri="{BB962C8B-B14F-4D97-AF65-F5344CB8AC3E}">
        <p14:creationId xmlns:p14="http://schemas.microsoft.com/office/powerpoint/2010/main" xmlns="" val="293434960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Symptoms and signs of ACS</a:t>
            </a:r>
            <a:endParaRPr lang="en-US" dirty="0"/>
          </a:p>
        </p:txBody>
      </p:sp>
      <p:sp>
        <p:nvSpPr>
          <p:cNvPr id="5" name="Content Placeholder 4"/>
          <p:cNvSpPr>
            <a:spLocks noGrp="1"/>
          </p:cNvSpPr>
          <p:nvPr>
            <p:ph sz="half" idx="1"/>
          </p:nvPr>
        </p:nvSpPr>
        <p:spPr/>
        <p:txBody>
          <a:bodyPr>
            <a:normAutofit fontScale="85000" lnSpcReduction="10000"/>
          </a:bodyPr>
          <a:lstStyle/>
          <a:p>
            <a:r>
              <a:rPr lang="en-US" dirty="0" smtClean="0"/>
              <a:t>Chest pain or discomfort. ...</a:t>
            </a:r>
          </a:p>
          <a:p>
            <a:r>
              <a:rPr lang="en-US" dirty="0" smtClean="0"/>
              <a:t>Pain that starts in the chest and spreads to other parts of the body. ...</a:t>
            </a:r>
          </a:p>
          <a:p>
            <a:r>
              <a:rPr lang="en-US" dirty="0" smtClean="0"/>
              <a:t>Nausea or vomiting.</a:t>
            </a:r>
          </a:p>
          <a:p>
            <a:r>
              <a:rPr lang="en-US" dirty="0" smtClean="0"/>
              <a:t>Indigestion.</a:t>
            </a:r>
          </a:p>
          <a:p>
            <a:r>
              <a:rPr lang="en-US" dirty="0" smtClean="0"/>
              <a:t>Shortness of breath, also called </a:t>
            </a:r>
            <a:r>
              <a:rPr lang="en-US" dirty="0" err="1" smtClean="0"/>
              <a:t>dyspnea</a:t>
            </a:r>
            <a:r>
              <a:rPr lang="en-US" dirty="0" smtClean="0"/>
              <a:t>.</a:t>
            </a:r>
          </a:p>
          <a:p>
            <a:r>
              <a:rPr lang="en-US" dirty="0" smtClean="0"/>
              <a:t>Sudden, heavy sweating.</a:t>
            </a:r>
          </a:p>
          <a:p>
            <a:r>
              <a:rPr lang="en-US" dirty="0" smtClean="0"/>
              <a:t>Racing heartbeat.</a:t>
            </a:r>
          </a:p>
          <a:p>
            <a:r>
              <a:rPr lang="en-US" dirty="0" smtClean="0"/>
              <a:t>Feeling lightheaded or dizzy</a:t>
            </a:r>
            <a:endParaRPr lang="en-US" dirty="0"/>
          </a:p>
        </p:txBody>
      </p:sp>
      <p:pic>
        <p:nvPicPr>
          <p:cNvPr id="5122" name="Picture 2"/>
          <p:cNvPicPr>
            <a:picLocks noGrp="1" noChangeAspect="1" noChangeArrowheads="1"/>
          </p:cNvPicPr>
          <p:nvPr>
            <p:ph sz="half" idx="2"/>
          </p:nvPr>
        </p:nvPicPr>
        <p:blipFill>
          <a:blip r:embed="rId2"/>
          <a:srcRect/>
          <a:stretch>
            <a:fillRect/>
          </a:stretch>
        </p:blipFill>
        <p:spPr bwMode="auto">
          <a:xfrm>
            <a:off x="4648200" y="1600200"/>
            <a:ext cx="4114800" cy="4572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srcRect/>
          <a:stretch>
            <a:fillRect/>
          </a:stretch>
        </p:blipFill>
        <p:spPr bwMode="auto">
          <a:xfrm>
            <a:off x="1116013" y="1268413"/>
            <a:ext cx="3240087" cy="2366962"/>
          </a:xfrm>
          <a:prstGeom prst="rect">
            <a:avLst/>
          </a:prstGeom>
          <a:noFill/>
          <a:ln w="9525">
            <a:noFill/>
            <a:miter lim="800000"/>
            <a:headEnd/>
            <a:tailEnd/>
          </a:ln>
          <a:effectLst/>
        </p:spPr>
      </p:pic>
      <p:pic>
        <p:nvPicPr>
          <p:cNvPr id="11267" name="Picture 3"/>
          <p:cNvPicPr>
            <a:picLocks noChangeAspect="1" noChangeArrowheads="1"/>
          </p:cNvPicPr>
          <p:nvPr/>
        </p:nvPicPr>
        <p:blipFill>
          <a:blip r:embed="rId3"/>
          <a:srcRect/>
          <a:stretch>
            <a:fillRect/>
          </a:stretch>
        </p:blipFill>
        <p:spPr bwMode="auto">
          <a:xfrm>
            <a:off x="5013325" y="1268413"/>
            <a:ext cx="3024188" cy="2366962"/>
          </a:xfrm>
          <a:prstGeom prst="rect">
            <a:avLst/>
          </a:prstGeom>
          <a:noFill/>
          <a:ln w="9525">
            <a:noFill/>
            <a:miter lim="800000"/>
            <a:headEnd/>
            <a:tailEnd/>
          </a:ln>
          <a:effectLst/>
        </p:spPr>
      </p:pic>
      <p:pic>
        <p:nvPicPr>
          <p:cNvPr id="11268" name="Picture 4"/>
          <p:cNvPicPr>
            <a:picLocks noChangeAspect="1" noChangeArrowheads="1"/>
          </p:cNvPicPr>
          <p:nvPr/>
        </p:nvPicPr>
        <p:blipFill>
          <a:blip r:embed="rId4"/>
          <a:srcRect/>
          <a:stretch>
            <a:fillRect/>
          </a:stretch>
        </p:blipFill>
        <p:spPr bwMode="auto">
          <a:xfrm>
            <a:off x="5076825" y="4221163"/>
            <a:ext cx="3095625" cy="2232025"/>
          </a:xfrm>
          <a:prstGeom prst="rect">
            <a:avLst/>
          </a:prstGeom>
          <a:noFill/>
          <a:ln w="9525">
            <a:noFill/>
            <a:miter lim="800000"/>
            <a:headEnd/>
            <a:tailEnd/>
          </a:ln>
          <a:effectLst/>
        </p:spPr>
      </p:pic>
      <p:pic>
        <p:nvPicPr>
          <p:cNvPr id="11269" name="Picture 5"/>
          <p:cNvPicPr>
            <a:picLocks noChangeAspect="1" noChangeArrowheads="1"/>
          </p:cNvPicPr>
          <p:nvPr/>
        </p:nvPicPr>
        <p:blipFill>
          <a:blip r:embed="rId5"/>
          <a:srcRect/>
          <a:stretch>
            <a:fillRect/>
          </a:stretch>
        </p:blipFill>
        <p:spPr bwMode="auto">
          <a:xfrm>
            <a:off x="1116013" y="4221163"/>
            <a:ext cx="3240087" cy="2232025"/>
          </a:xfrm>
          <a:prstGeom prst="rect">
            <a:avLst/>
          </a:prstGeom>
          <a:noFill/>
          <a:ln w="9525">
            <a:noFill/>
            <a:miter lim="800000"/>
            <a:headEnd/>
            <a:tailEnd/>
          </a:ln>
          <a:effectLst/>
        </p:spPr>
      </p:pic>
      <p:sp>
        <p:nvSpPr>
          <p:cNvPr id="6" name="Title 5"/>
          <p:cNvSpPr>
            <a:spLocks noGrp="1"/>
          </p:cNvSpPr>
          <p:nvPr>
            <p:ph type="title"/>
          </p:nvPr>
        </p:nvSpPr>
        <p:spPr/>
        <p:txBody>
          <a:bodyPr>
            <a:normAutofit fontScale="90000"/>
          </a:bodyPr>
          <a:lstStyle/>
          <a:p>
            <a:r>
              <a:rPr lang="en-US" dirty="0" smtClean="0"/>
              <a:t>Electrocardiographic changes of ACS</a:t>
            </a:r>
            <a:endParaRPr lang="en-US" dirty="0"/>
          </a:p>
        </p:txBody>
      </p:sp>
      <p:sp>
        <p:nvSpPr>
          <p:cNvPr id="7" name="Content Placeholder 6"/>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 xmlns:a16="http://schemas.microsoft.com/office/drawing/2014/main" id="{8C67A1A0-CFB6-490F-8597-44045214AF88}"/>
              </a:ext>
            </a:extLst>
          </p:cNvPr>
          <p:cNvPicPr>
            <a:picLocks/>
          </p:cNvPicPr>
          <p:nvPr/>
        </p:nvPicPr>
        <p:blipFill>
          <a:blip r:embed="rId2">
            <a:extLst>
              <a:ext uri="{28A0092B-C50C-407E-A947-70E740481C1C}">
                <a14:useLocalDpi xmlns=""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 xmlns:p14="http://schemas.microsoft.com/office/powerpoint/2010/main" val="131753066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 xmlns:a16="http://schemas.microsoft.com/office/drawing/2014/main" id="{1E579646-BCB8-4CCE-B0A9-98BC8D2A0FFC}"/>
              </a:ext>
            </a:extLst>
          </p:cNvPr>
          <p:cNvPicPr>
            <a:picLocks/>
          </p:cNvPicPr>
          <p:nvPr/>
        </p:nvPicPr>
        <p:blipFill>
          <a:blip r:embed="rId2">
            <a:extLst>
              <a:ext uri="{28A0092B-C50C-407E-A947-70E740481C1C}">
                <a14:useLocalDpi xmlns=""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 xmlns:p14="http://schemas.microsoft.com/office/powerpoint/2010/main" val="219521018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1" descr="ESC_AMI-STEMI_2017_for TF_18-08-17-V2final_JPG some slides 200817 - Copy0009.jpg"/>
          <p:cNvPicPr>
            <a:picLocks noChangeAspect="1"/>
          </p:cNvPicPr>
          <p:nvPr/>
        </p:nvPicPr>
        <p:blipFill>
          <a:blip r:embed="rId2"/>
          <a:srcRect/>
          <a:stretch>
            <a:fillRect/>
          </a:stretch>
        </p:blipFill>
        <p:spPr bwMode="auto">
          <a:xfrm>
            <a:off x="0" y="357188"/>
            <a:ext cx="9144000" cy="55006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 xmlns:a16="http://schemas.microsoft.com/office/drawing/2014/main" id="{78C26656-B064-46F7-A3D1-38E54E543AC9}"/>
              </a:ext>
            </a:extLst>
          </p:cNvPr>
          <p:cNvPicPr>
            <a:picLocks/>
          </p:cNvPicPr>
          <p:nvPr/>
        </p:nvPicPr>
        <p:blipFill>
          <a:blip r:embed="rId2">
            <a:extLst>
              <a:ext uri="{28A0092B-C50C-407E-A947-70E740481C1C}">
                <a14:useLocalDpi xmlns=""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 xmlns:p14="http://schemas.microsoft.com/office/powerpoint/2010/main" val="157007747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Characteristic Electrocardiographic changes of ACS</a:t>
            </a:r>
            <a:endParaRPr lang="en-US" dirty="0"/>
          </a:p>
        </p:txBody>
      </p:sp>
      <p:pic>
        <p:nvPicPr>
          <p:cNvPr id="5" name="Content Placeholder 4" descr="scan0007"/>
          <p:cNvPicPr>
            <a:picLocks noGrp="1" noChangeAspect="1" noChangeArrowheads="1"/>
          </p:cNvPicPr>
          <p:nvPr>
            <p:ph sz="half" idx="1"/>
          </p:nvPr>
        </p:nvPicPr>
        <p:blipFill>
          <a:blip r:embed="rId2"/>
          <a:srcRect/>
          <a:stretch>
            <a:fillRect/>
          </a:stretch>
        </p:blipFill>
        <p:spPr bwMode="auto">
          <a:xfrm>
            <a:off x="533400" y="1676400"/>
            <a:ext cx="3733800" cy="4419600"/>
          </a:xfrm>
          <a:prstGeom prst="rect">
            <a:avLst/>
          </a:prstGeom>
          <a:noFill/>
          <a:ln w="9525">
            <a:noFill/>
            <a:miter lim="800000"/>
            <a:headEnd/>
            <a:tailEnd/>
          </a:ln>
        </p:spPr>
      </p:pic>
      <p:pic>
        <p:nvPicPr>
          <p:cNvPr id="6" name="Picture 4" descr="scan0008"/>
          <p:cNvPicPr>
            <a:picLocks noGrp="1" noChangeAspect="1" noChangeArrowheads="1"/>
          </p:cNvPicPr>
          <p:nvPr>
            <p:ph sz="half" idx="2"/>
          </p:nvPr>
        </p:nvPicPr>
        <p:blipFill>
          <a:blip r:embed="rId3"/>
          <a:srcRect/>
          <a:stretch>
            <a:fillRect/>
          </a:stretch>
        </p:blipFill>
        <p:spPr bwMode="auto">
          <a:xfrm>
            <a:off x="4572000" y="1752600"/>
            <a:ext cx="3886200" cy="4267200"/>
          </a:xfrm>
          <a:prstGeom prst="rect">
            <a:avLst/>
          </a:prstGeom>
          <a:noFill/>
          <a:ln w="9525">
            <a:noFill/>
            <a:miter lim="800000"/>
            <a:headEnd/>
            <a:tailEnd/>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81000" y="228600"/>
            <a:ext cx="8229600" cy="1143000"/>
          </a:xfrm>
        </p:spPr>
        <p:txBody>
          <a:bodyPr>
            <a:normAutofit/>
          </a:bodyPr>
          <a:lstStyle/>
          <a:p>
            <a:r>
              <a:rPr lang="en-US" sz="3600" dirty="0" smtClean="0"/>
              <a:t>Markers of myocardial cell necrosis</a:t>
            </a:r>
            <a:endParaRPr lang="en-US" sz="3600" dirty="0"/>
          </a:p>
        </p:txBody>
      </p:sp>
      <p:sp>
        <p:nvSpPr>
          <p:cNvPr id="6" name="Content Placeholder 5"/>
          <p:cNvSpPr>
            <a:spLocks noGrp="1"/>
          </p:cNvSpPr>
          <p:nvPr>
            <p:ph idx="1"/>
          </p:nvPr>
        </p:nvSpPr>
        <p:spPr>
          <a:xfrm>
            <a:off x="457200" y="2057400"/>
            <a:ext cx="8229600" cy="4068763"/>
          </a:xfrm>
        </p:spPr>
        <p:txBody>
          <a:bodyPr/>
          <a:lstStyle/>
          <a:p>
            <a:r>
              <a:rPr lang="en-US" dirty="0" smtClean="0"/>
              <a:t>Unstable angina: cellular necrosis enzyme profile: </a:t>
            </a:r>
            <a:r>
              <a:rPr lang="en-US" dirty="0" err="1" smtClean="0"/>
              <a:t>troponin</a:t>
            </a:r>
            <a:r>
              <a:rPr lang="en-US" dirty="0" smtClean="0"/>
              <a:t> T/I negative. </a:t>
            </a:r>
          </a:p>
          <a:p>
            <a:r>
              <a:rPr lang="en-US" dirty="0" smtClean="0"/>
              <a:t>Myocardial infarction: :enzymatic profile of cellular necrosis: </a:t>
            </a:r>
            <a:r>
              <a:rPr lang="en-US" dirty="0" err="1" smtClean="0"/>
              <a:t>troponin</a:t>
            </a:r>
            <a:r>
              <a:rPr lang="en-US" dirty="0" smtClean="0"/>
              <a:t> T/I positive.</a:t>
            </a:r>
            <a:endParaRPr 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966788" y="881063"/>
            <a:ext cx="7210425" cy="5095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Troponin</a:t>
            </a:r>
            <a:r>
              <a:rPr lang="en-US" dirty="0" smtClean="0"/>
              <a:t> T/I</a:t>
            </a:r>
            <a:endParaRPr lang="en-US" dirty="0"/>
          </a:p>
        </p:txBody>
      </p:sp>
      <p:sp>
        <p:nvSpPr>
          <p:cNvPr id="3" name="Content Placeholder 2"/>
          <p:cNvSpPr>
            <a:spLocks noGrp="1"/>
          </p:cNvSpPr>
          <p:nvPr>
            <p:ph idx="1"/>
          </p:nvPr>
        </p:nvSpPr>
        <p:spPr/>
        <p:txBody>
          <a:bodyPr>
            <a:normAutofit lnSpcReduction="10000"/>
          </a:bodyPr>
          <a:lstStyle/>
          <a:p>
            <a:r>
              <a:rPr lang="en-US" dirty="0" smtClean="0"/>
              <a:t>Both are equivalent in prognostic and diagnostic terms (with the exception of renal insufficiency - </a:t>
            </a:r>
            <a:r>
              <a:rPr lang="en-US" dirty="0" err="1" smtClean="0"/>
              <a:t>Trop</a:t>
            </a:r>
            <a:r>
              <a:rPr lang="en-US" dirty="0" smtClean="0"/>
              <a:t> T is less sensitive)</a:t>
            </a:r>
          </a:p>
          <a:p>
            <a:r>
              <a:rPr lang="en-US" dirty="0" smtClean="0"/>
              <a:t> Rise ~ 2 to 12 hours</a:t>
            </a:r>
          </a:p>
          <a:p>
            <a:r>
              <a:rPr lang="en-US" dirty="0" smtClean="0"/>
              <a:t> ~30 - 40% of patients with ACS without ST elevation - have normal CKMB values ​​with a rise in </a:t>
            </a:r>
            <a:r>
              <a:rPr lang="en-US" dirty="0" err="1" smtClean="0"/>
              <a:t>troponin</a:t>
            </a:r>
            <a:r>
              <a:rPr lang="en-US" dirty="0" smtClean="0"/>
              <a:t> on admission </a:t>
            </a:r>
          </a:p>
          <a:p>
            <a:r>
              <a:rPr lang="en-US" dirty="0" smtClean="0"/>
              <a:t>Mortality increases 3- to 8-fold with positive </a:t>
            </a:r>
            <a:r>
              <a:rPr lang="en-US" dirty="0" err="1" smtClean="0"/>
              <a:t>troponin</a:t>
            </a:r>
            <a:r>
              <a:rPr lang="en-US" dirty="0" smtClean="0"/>
              <a:t> (meta-analysis).</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2064" y="36576"/>
            <a:ext cx="8300860" cy="1097280"/>
          </a:xfrm>
        </p:spPr>
        <p:txBody>
          <a:bodyPr/>
          <a:lstStyle/>
          <a:p>
            <a:r>
              <a:rPr lang="en-US" sz="2800" dirty="0"/>
              <a:t>Deaths Due to CVD Increase With Age, Globally</a:t>
            </a:r>
          </a:p>
        </p:txBody>
      </p:sp>
      <p:sp>
        <p:nvSpPr>
          <p:cNvPr id="7" name="TextBox 6"/>
          <p:cNvSpPr txBox="1"/>
          <p:nvPr/>
        </p:nvSpPr>
        <p:spPr>
          <a:xfrm>
            <a:off x="512064" y="6157985"/>
            <a:ext cx="6880308"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0000"/>
                </a:solidFill>
                <a:effectLst/>
                <a:uLnTx/>
                <a:uFillTx/>
                <a:latin typeface="Arial"/>
                <a:ea typeface="+mn-ea"/>
                <a:cs typeface="+mn-cs"/>
              </a:rPr>
              <a:t>CVD = cardiovascular disease.</a:t>
            </a:r>
            <a:br>
              <a:rPr kumimoji="0" lang="en-US" sz="900" b="0" i="0" u="none" strike="noStrike" kern="1200" cap="none" spc="0" normalizeH="0" baseline="0" noProof="0" dirty="0">
                <a:ln>
                  <a:noFill/>
                </a:ln>
                <a:solidFill>
                  <a:srgbClr val="000000"/>
                </a:solidFill>
                <a:effectLst/>
                <a:uLnTx/>
                <a:uFillTx/>
                <a:latin typeface="Arial"/>
                <a:ea typeface="+mn-ea"/>
                <a:cs typeface="+mn-cs"/>
              </a:rPr>
            </a:br>
            <a:endParaRPr kumimoji="0" lang="en-US" sz="900" b="0" i="0" u="none" strike="noStrike" kern="1200" cap="none" spc="0" normalizeH="0" baseline="0" noProof="0" dirty="0">
              <a:ln>
                <a:noFill/>
              </a:ln>
              <a:solidFill>
                <a:srgbClr val="000000"/>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0000"/>
                </a:solidFill>
                <a:effectLst/>
                <a:uLnTx/>
                <a:uFillTx/>
                <a:latin typeface="Arial"/>
                <a:ea typeface="+mn-ea"/>
                <a:cs typeface="+mn-cs"/>
              </a:rPr>
              <a:t>1. Roth GA, et al. </a:t>
            </a:r>
            <a:r>
              <a:rPr kumimoji="0" lang="en-US" sz="900" b="0" i="1" u="none" strike="noStrike" kern="1200" cap="none" spc="0" normalizeH="0" baseline="0" noProof="0" dirty="0">
                <a:ln>
                  <a:noFill/>
                </a:ln>
                <a:solidFill>
                  <a:srgbClr val="000000"/>
                </a:solidFill>
                <a:effectLst/>
                <a:uLnTx/>
                <a:uFillTx/>
                <a:latin typeface="Arial"/>
                <a:ea typeface="+mn-ea"/>
                <a:cs typeface="+mn-cs"/>
              </a:rPr>
              <a:t>Circulation.</a:t>
            </a:r>
            <a:r>
              <a:rPr kumimoji="0" lang="en-US" sz="900" b="0" i="0" u="none" strike="noStrike" kern="1200" cap="none" spc="0" normalizeH="0" baseline="0" noProof="0" dirty="0">
                <a:ln>
                  <a:noFill/>
                </a:ln>
                <a:solidFill>
                  <a:srgbClr val="000000"/>
                </a:solidFill>
                <a:effectLst/>
                <a:uLnTx/>
                <a:uFillTx/>
                <a:latin typeface="Arial"/>
                <a:ea typeface="+mn-ea"/>
                <a:cs typeface="+mn-cs"/>
              </a:rPr>
              <a:t> 2015;132(17):1667-1678. 2. </a:t>
            </a:r>
            <a:r>
              <a:rPr kumimoji="0" lang="en-US" sz="900" b="0" i="0" u="none" strike="noStrike" kern="1200" cap="none" spc="0" normalizeH="0" baseline="0" noProof="0" dirty="0" err="1">
                <a:ln>
                  <a:noFill/>
                </a:ln>
                <a:solidFill>
                  <a:srgbClr val="000000"/>
                </a:solidFill>
                <a:effectLst/>
                <a:uLnTx/>
                <a:uFillTx/>
                <a:latin typeface="Arial"/>
                <a:ea typeface="+mn-ea"/>
                <a:cs typeface="+mn-cs"/>
              </a:rPr>
              <a:t>GHDx</a:t>
            </a:r>
            <a:r>
              <a:rPr kumimoji="0" lang="en-US" sz="900" b="0" i="0" u="none" strike="noStrike" kern="1200" cap="none" spc="0" normalizeH="0" baseline="0" noProof="0" dirty="0">
                <a:ln>
                  <a:noFill/>
                </a:ln>
                <a:solidFill>
                  <a:srgbClr val="000000"/>
                </a:solidFill>
                <a:effectLst/>
                <a:uLnTx/>
                <a:uFillTx/>
                <a:latin typeface="Arial"/>
                <a:ea typeface="+mn-ea"/>
                <a:cs typeface="+mn-cs"/>
              </a:rPr>
              <a:t>. GBD Results Tool. http://ghdx.healthdata.org/gbd-results-tool. Accessed December 14, 2016.</a:t>
            </a:r>
          </a:p>
        </p:txBody>
      </p:sp>
      <p:sp>
        <p:nvSpPr>
          <p:cNvPr id="8" name="TextBox 7"/>
          <p:cNvSpPr txBox="1"/>
          <p:nvPr/>
        </p:nvSpPr>
        <p:spPr>
          <a:xfrm>
            <a:off x="764916" y="1237072"/>
            <a:ext cx="8048008"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7CC2"/>
                </a:solidFill>
                <a:effectLst/>
                <a:uLnTx/>
                <a:uFillTx/>
                <a:latin typeface="Arial"/>
                <a:ea typeface="+mn-ea"/>
                <a:cs typeface="+mn-cs"/>
              </a:rPr>
              <a:t>Proportion of Total Deaths </a:t>
            </a:r>
            <a:br>
              <a:rPr kumimoji="0" lang="en-US" sz="1800" b="1" i="0" u="none" strike="noStrike" kern="1200" cap="none" spc="0" normalizeH="0" baseline="0" noProof="0" dirty="0">
                <a:ln>
                  <a:noFill/>
                </a:ln>
                <a:solidFill>
                  <a:srgbClr val="007CC2"/>
                </a:solidFill>
                <a:effectLst/>
                <a:uLnTx/>
                <a:uFillTx/>
                <a:latin typeface="Arial"/>
                <a:ea typeface="+mn-ea"/>
                <a:cs typeface="+mn-cs"/>
              </a:rPr>
            </a:br>
            <a:r>
              <a:rPr kumimoji="0" lang="en-US" sz="1800" b="1" i="0" u="none" strike="noStrike" kern="1200" cap="none" spc="0" normalizeH="0" baseline="0" noProof="0" dirty="0">
                <a:ln>
                  <a:noFill/>
                </a:ln>
                <a:solidFill>
                  <a:srgbClr val="007CC2"/>
                </a:solidFill>
                <a:effectLst/>
                <a:uLnTx/>
                <a:uFillTx/>
                <a:latin typeface="Arial"/>
                <a:ea typeface="+mn-ea"/>
                <a:cs typeface="+mn-cs"/>
              </a:rPr>
              <a:t>Attributable to CVD by Age in 2013, Globally</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7CC2"/>
                </a:solidFill>
                <a:effectLst/>
                <a:uLnTx/>
                <a:uFillTx/>
                <a:latin typeface="Arial"/>
                <a:ea typeface="+mn-ea"/>
                <a:cs typeface="+mn-cs"/>
              </a:rPr>
              <a:t>(N = 54,476,853)</a:t>
            </a:r>
            <a:r>
              <a:rPr kumimoji="0" lang="en-US" sz="1800" b="1" i="0" u="none" strike="noStrike" kern="1200" cap="none" spc="0" normalizeH="0" baseline="30000" noProof="0" dirty="0">
                <a:ln>
                  <a:noFill/>
                </a:ln>
                <a:solidFill>
                  <a:srgbClr val="007CC2"/>
                </a:solidFill>
                <a:effectLst/>
                <a:uLnTx/>
                <a:uFillTx/>
                <a:latin typeface="Arial"/>
                <a:ea typeface="+mn-ea"/>
                <a:cs typeface="+mn-cs"/>
              </a:rPr>
              <a:t>1,2*</a:t>
            </a:r>
          </a:p>
        </p:txBody>
      </p:sp>
      <p:sp>
        <p:nvSpPr>
          <p:cNvPr id="58" name="TextBox 57"/>
          <p:cNvSpPr txBox="1"/>
          <p:nvPr/>
        </p:nvSpPr>
        <p:spPr>
          <a:xfrm>
            <a:off x="512064" y="5507900"/>
            <a:ext cx="8277187"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0000"/>
                </a:solidFill>
                <a:effectLst/>
                <a:uLnTx/>
                <a:uFillTx/>
                <a:latin typeface="Arial"/>
                <a:ea typeface="+mn-ea"/>
                <a:cs typeface="Arial" pitchFamily="34" charset="0"/>
              </a:rPr>
              <a:t>*The sample size of 54,476,853 is based on the Global Burden of Disease (GBD) 2013 study. Total CVD-related deaths identified in the GBD 2013 Study was 17,223,842 (31.6%). CVD-related death includes: ischemic heart disease, ischemic stroke, hemorrhagic and other </a:t>
            </a:r>
            <a:r>
              <a:rPr kumimoji="0" lang="en-US" sz="900" b="0" i="0" u="none" strike="noStrike" kern="1200" cap="none" spc="0" normalizeH="0" baseline="0" noProof="0" dirty="0" err="1">
                <a:ln>
                  <a:noFill/>
                </a:ln>
                <a:solidFill>
                  <a:srgbClr val="000000"/>
                </a:solidFill>
                <a:effectLst/>
                <a:uLnTx/>
                <a:uFillTx/>
                <a:latin typeface="Arial"/>
                <a:ea typeface="+mn-ea"/>
                <a:cs typeface="Arial" pitchFamily="34" charset="0"/>
              </a:rPr>
              <a:t>nonischemic</a:t>
            </a:r>
            <a:r>
              <a:rPr kumimoji="0" lang="en-US" sz="900" b="0" i="0" u="none" strike="noStrike" kern="1200" cap="none" spc="0" normalizeH="0" baseline="0" noProof="0" dirty="0">
                <a:ln>
                  <a:noFill/>
                </a:ln>
                <a:solidFill>
                  <a:srgbClr val="000000"/>
                </a:solidFill>
                <a:effectLst/>
                <a:uLnTx/>
                <a:uFillTx/>
                <a:latin typeface="Arial"/>
                <a:ea typeface="+mn-ea"/>
                <a:cs typeface="Arial" pitchFamily="34" charset="0"/>
              </a:rPr>
              <a:t> stroke, hypertensive heart disease, other cardiovascular and circulatory diseases, cardiomyopathy and myocarditis, rheumatic heart disease, aortic aneurysm, atrial fibrillation and flutter, endocarditis, and peripheral vascular disease.</a:t>
            </a:r>
            <a:r>
              <a:rPr kumimoji="0" lang="en-US" sz="900" b="0" i="0" u="none" strike="noStrike" kern="1200" cap="none" spc="0" normalizeH="0" baseline="30000" noProof="0" dirty="0">
                <a:ln>
                  <a:noFill/>
                </a:ln>
                <a:solidFill>
                  <a:srgbClr val="000000"/>
                </a:solidFill>
                <a:effectLst/>
                <a:uLnTx/>
                <a:uFillTx/>
                <a:latin typeface="Arial"/>
                <a:ea typeface="+mn-ea"/>
                <a:cs typeface="Arial" pitchFamily="34" charset="0"/>
              </a:rPr>
              <a:t>1,2</a:t>
            </a:r>
            <a:endParaRPr kumimoji="0" lang="en-US" sz="900" b="0" i="0" u="none" strike="noStrike" kern="1200" cap="none" spc="0" normalizeH="0" baseline="30000" noProof="0" dirty="0">
              <a:ln>
                <a:noFill/>
              </a:ln>
              <a:solidFill>
                <a:srgbClr val="000000"/>
              </a:solidFill>
              <a:effectLst/>
              <a:uLnTx/>
              <a:uFillTx/>
              <a:latin typeface="Arial"/>
              <a:ea typeface="+mn-ea"/>
              <a:cs typeface="+mn-cs"/>
            </a:endParaRPr>
          </a:p>
        </p:txBody>
      </p:sp>
      <p:graphicFrame>
        <p:nvGraphicFramePr>
          <p:cNvPr id="59" name="Chart 58">
            <a:extLst>
              <a:ext uri="{FF2B5EF4-FFF2-40B4-BE49-F238E27FC236}">
                <a16:creationId xmlns:a16="http://schemas.microsoft.com/office/drawing/2014/main" xmlns="" id="{7F922163-ECC1-4D31-90F4-3D99F8F79A1B}"/>
              </a:ext>
            </a:extLst>
          </p:cNvPr>
          <p:cNvGraphicFramePr>
            <a:graphicFrameLocks/>
          </p:cNvGraphicFramePr>
          <p:nvPr/>
        </p:nvGraphicFramePr>
        <p:xfrm>
          <a:off x="634700" y="2160402"/>
          <a:ext cx="7813263" cy="336000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xmlns="" val="51491264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3"/>
          <p:cNvSpPr>
            <a:spLocks noGrp="1" noChangeArrowheads="1"/>
          </p:cNvSpPr>
          <p:nvPr>
            <p:ph type="title"/>
          </p:nvPr>
        </p:nvSpPr>
        <p:spPr>
          <a:xfrm>
            <a:off x="457200" y="332582"/>
            <a:ext cx="8229600" cy="1008062"/>
          </a:xfrm>
        </p:spPr>
        <p:txBody>
          <a:bodyPr>
            <a:normAutofit/>
          </a:bodyPr>
          <a:lstStyle/>
          <a:p>
            <a:r>
              <a:rPr lang="en-US" sz="3600" dirty="0" smtClean="0"/>
              <a:t>Echocardiography in diagnostics of ACS</a:t>
            </a:r>
            <a:endParaRPr lang="en-US" sz="3600" dirty="0" smtClean="0">
              <a:latin typeface="Times New Roman" pitchFamily="18" charset="0"/>
              <a:cs typeface="Times New Roman" pitchFamily="18" charset="0"/>
            </a:endParaRPr>
          </a:p>
        </p:txBody>
      </p:sp>
      <p:sp>
        <p:nvSpPr>
          <p:cNvPr id="17411" name="Rectangle 6"/>
          <p:cNvSpPr>
            <a:spLocks noGrp="1" noChangeArrowheads="1"/>
          </p:cNvSpPr>
          <p:nvPr>
            <p:ph sz="half" idx="1"/>
          </p:nvPr>
        </p:nvSpPr>
        <p:spPr>
          <a:xfrm>
            <a:off x="457200" y="1700213"/>
            <a:ext cx="4038600" cy="4433887"/>
          </a:xfrm>
        </p:spPr>
        <p:txBody>
          <a:bodyPr>
            <a:normAutofit fontScale="92500" lnSpcReduction="10000"/>
          </a:bodyPr>
          <a:lstStyle/>
          <a:p>
            <a:r>
              <a:rPr lang="en-US" sz="2400" dirty="0" smtClean="0"/>
              <a:t>Useful in diagnosis as well as differential diagnosis </a:t>
            </a:r>
          </a:p>
          <a:p>
            <a:r>
              <a:rPr lang="en-US" sz="2400" dirty="0" smtClean="0"/>
              <a:t>Localization of the </a:t>
            </a:r>
            <a:r>
              <a:rPr lang="en-US" sz="2400" dirty="0" err="1" smtClean="0"/>
              <a:t>infarcted</a:t>
            </a:r>
            <a:r>
              <a:rPr lang="en-US" sz="2400" dirty="0" smtClean="0"/>
              <a:t> artery based on regional outbursts in kinetics</a:t>
            </a:r>
          </a:p>
          <a:p>
            <a:r>
              <a:rPr lang="en-US" sz="2400" dirty="0" smtClean="0"/>
              <a:t> Risk stratification based on EF, filling pressure, MR assessment</a:t>
            </a:r>
          </a:p>
          <a:p>
            <a:r>
              <a:rPr lang="en-US" sz="2400" dirty="0" smtClean="0"/>
              <a:t> Barring any structural heart disease, </a:t>
            </a:r>
          </a:p>
          <a:p>
            <a:r>
              <a:rPr lang="en-US" sz="2400" b="1" dirty="0" smtClean="0"/>
              <a:t>There is no time wasted, only in the UC or catheterization room!!</a:t>
            </a:r>
            <a:endParaRPr lang="en-US" sz="2400" b="1" dirty="0" smtClean="0">
              <a:latin typeface="Times New Roman" pitchFamily="18" charset="0"/>
              <a:cs typeface="Times New Roman" pitchFamily="18" charset="0"/>
            </a:endParaRPr>
          </a:p>
        </p:txBody>
      </p:sp>
      <p:pic>
        <p:nvPicPr>
          <p:cNvPr id="17412" name="Picture 2"/>
          <p:cNvPicPr>
            <a:picLocks noGrp="1" noChangeAspect="1" noChangeArrowheads="1"/>
          </p:cNvPicPr>
          <p:nvPr>
            <p:ph sz="half" idx="2"/>
          </p:nvPr>
        </p:nvPicPr>
        <p:blipFill>
          <a:blip r:embed="rId3"/>
          <a:stretch>
            <a:fillRect/>
          </a:stretch>
        </p:blipFill>
        <p:spPr>
          <a:xfrm>
            <a:off x="4648200" y="2362200"/>
            <a:ext cx="4038600" cy="3200399"/>
          </a:xfrm>
          <a:noFill/>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Наслов 1"/>
          <p:cNvSpPr>
            <a:spLocks noGrp="1"/>
          </p:cNvSpPr>
          <p:nvPr>
            <p:ph type="title"/>
          </p:nvPr>
        </p:nvSpPr>
        <p:spPr>
          <a:xfrm>
            <a:off x="457200" y="381000"/>
            <a:ext cx="8229600" cy="914400"/>
          </a:xfrm>
        </p:spPr>
        <p:txBody>
          <a:bodyPr>
            <a:normAutofit fontScale="90000"/>
          </a:bodyPr>
          <a:lstStyle/>
          <a:p>
            <a:r>
              <a:rPr lang="en-US" sz="3200" dirty="0" smtClean="0"/>
              <a:t>Non-invasive morphological diagnostics:</a:t>
            </a:r>
            <a:br>
              <a:rPr lang="en-US" sz="3200" dirty="0" smtClean="0"/>
            </a:br>
            <a:r>
              <a:rPr lang="en-US" sz="3200" dirty="0" smtClean="0"/>
              <a:t>SPECT and MSCT</a:t>
            </a:r>
            <a:endParaRPr lang="sr-Latn-CS" sz="3200" dirty="0" smtClean="0">
              <a:latin typeface="Times New Roman" pitchFamily="18" charset="0"/>
              <a:cs typeface="Times New Roman" pitchFamily="18" charset="0"/>
            </a:endParaRPr>
          </a:p>
        </p:txBody>
      </p:sp>
      <p:sp>
        <p:nvSpPr>
          <p:cNvPr id="4" name="Content Placeholder 3"/>
          <p:cNvSpPr>
            <a:spLocks noGrp="1"/>
          </p:cNvSpPr>
          <p:nvPr>
            <p:ph sz="half" idx="1"/>
          </p:nvPr>
        </p:nvSpPr>
        <p:spPr/>
        <p:txBody>
          <a:bodyPr/>
          <a:lstStyle/>
          <a:p>
            <a:endParaRPr lang="sr-Cyrl-BA"/>
          </a:p>
        </p:txBody>
      </p:sp>
      <p:pic>
        <p:nvPicPr>
          <p:cNvPr id="18436" name="Picture 4"/>
          <p:cNvPicPr>
            <a:picLocks noGrp="1" noChangeAspect="1" noChangeArrowheads="1"/>
          </p:cNvPicPr>
          <p:nvPr>
            <p:ph sz="half" idx="2"/>
          </p:nvPr>
        </p:nvPicPr>
        <p:blipFill>
          <a:blip r:embed="rId2"/>
          <a:srcRect/>
          <a:stretch>
            <a:fillRect/>
          </a:stretch>
        </p:blipFill>
        <p:spPr bwMode="auto">
          <a:xfrm>
            <a:off x="4648200" y="1785925"/>
            <a:ext cx="3924328" cy="4326755"/>
          </a:xfrm>
          <a:prstGeom prst="rect">
            <a:avLst/>
          </a:prstGeom>
          <a:noFill/>
          <a:ln w="9525">
            <a:noFill/>
            <a:miter lim="800000"/>
            <a:headEnd/>
            <a:tailEnd/>
          </a:ln>
          <a:effectLst/>
        </p:spPr>
      </p:pic>
      <p:pic>
        <p:nvPicPr>
          <p:cNvPr id="18435" name="Picture 2"/>
          <p:cNvPicPr>
            <a:picLocks noChangeAspect="1" noChangeArrowheads="1"/>
          </p:cNvPicPr>
          <p:nvPr/>
        </p:nvPicPr>
        <p:blipFill>
          <a:blip r:embed="rId3"/>
          <a:srcRect/>
          <a:stretch>
            <a:fillRect/>
          </a:stretch>
        </p:blipFill>
        <p:spPr bwMode="auto">
          <a:xfrm>
            <a:off x="857224" y="1785926"/>
            <a:ext cx="3571899" cy="435771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Наслов 1"/>
          <p:cNvSpPr>
            <a:spLocks noGrp="1"/>
          </p:cNvSpPr>
          <p:nvPr>
            <p:ph type="title"/>
          </p:nvPr>
        </p:nvSpPr>
        <p:spPr>
          <a:xfrm>
            <a:off x="457200" y="609600"/>
            <a:ext cx="8229600" cy="808038"/>
          </a:xfrm>
        </p:spPr>
        <p:txBody>
          <a:bodyPr>
            <a:noAutofit/>
          </a:bodyPr>
          <a:lstStyle/>
          <a:p>
            <a:r>
              <a:rPr lang="en-US" sz="3600" dirty="0" smtClean="0">
                <a:cs typeface="Times New Roman" pitchFamily="18" charset="0"/>
              </a:rPr>
              <a:t>Invasive diagnostic-coronary angiography</a:t>
            </a:r>
            <a:br>
              <a:rPr lang="en-US" sz="3600" dirty="0" smtClean="0">
                <a:cs typeface="Times New Roman" pitchFamily="18" charset="0"/>
              </a:rPr>
            </a:br>
            <a:endParaRPr lang="sr-Latn-CS" sz="3600" dirty="0" smtClean="0">
              <a:cs typeface="Times New Roman" pitchFamily="18" charset="0"/>
            </a:endParaRPr>
          </a:p>
        </p:txBody>
      </p:sp>
      <p:sp>
        <p:nvSpPr>
          <p:cNvPr id="10" name="Text Placeholder 9"/>
          <p:cNvSpPr>
            <a:spLocks noGrp="1"/>
          </p:cNvSpPr>
          <p:nvPr>
            <p:ph type="body" idx="1"/>
          </p:nvPr>
        </p:nvSpPr>
        <p:spPr/>
        <p:txBody>
          <a:bodyPr>
            <a:normAutofit/>
          </a:bodyPr>
          <a:lstStyle/>
          <a:p>
            <a:r>
              <a:rPr lang="en-US" dirty="0" smtClean="0">
                <a:latin typeface="Calibri" pitchFamily="34" charset="0"/>
                <a:cs typeface="Times New Roman" pitchFamily="18" charset="0"/>
              </a:rPr>
              <a:t>AP non </a:t>
            </a:r>
            <a:r>
              <a:rPr lang="en-US" dirty="0" err="1" smtClean="0">
                <a:latin typeface="Calibri" pitchFamily="34" charset="0"/>
                <a:cs typeface="Times New Roman" pitchFamily="18" charset="0"/>
              </a:rPr>
              <a:t>stabilis</a:t>
            </a:r>
            <a:r>
              <a:rPr lang="en-US" dirty="0" smtClean="0">
                <a:latin typeface="Calibri" pitchFamily="34" charset="0"/>
                <a:cs typeface="Times New Roman" pitchFamily="18" charset="0"/>
              </a:rPr>
              <a:t> or NSTEMI</a:t>
            </a:r>
            <a:endParaRPr lang="sr-Cyrl-BA" dirty="0" smtClean="0">
              <a:latin typeface="Calibri" pitchFamily="34" charset="0"/>
              <a:cs typeface="Times New Roman" pitchFamily="18" charset="0"/>
            </a:endParaRPr>
          </a:p>
        </p:txBody>
      </p:sp>
      <p:sp>
        <p:nvSpPr>
          <p:cNvPr id="5" name="Content Placeholder 4"/>
          <p:cNvSpPr>
            <a:spLocks noGrp="1"/>
          </p:cNvSpPr>
          <p:nvPr>
            <p:ph sz="half" idx="2"/>
          </p:nvPr>
        </p:nvSpPr>
        <p:spPr/>
        <p:txBody>
          <a:bodyPr/>
          <a:lstStyle/>
          <a:p>
            <a:pPr>
              <a:buNone/>
            </a:pPr>
            <a:r>
              <a:rPr lang="sr-Cyrl-RS" smtClean="0"/>
              <a:t>  </a:t>
            </a:r>
            <a:endParaRPr lang="sr-Cyrl-BA">
              <a:latin typeface="Times New Roman" pitchFamily="18" charset="0"/>
              <a:cs typeface="Times New Roman" pitchFamily="18" charset="0"/>
            </a:endParaRPr>
          </a:p>
        </p:txBody>
      </p:sp>
      <p:sp>
        <p:nvSpPr>
          <p:cNvPr id="11" name="Text Placeholder 10"/>
          <p:cNvSpPr>
            <a:spLocks noGrp="1"/>
          </p:cNvSpPr>
          <p:nvPr>
            <p:ph type="body" sz="quarter" idx="3"/>
          </p:nvPr>
        </p:nvSpPr>
        <p:spPr/>
        <p:txBody>
          <a:bodyPr/>
          <a:lstStyle/>
          <a:p>
            <a:r>
              <a:rPr lang="en-US" dirty="0" smtClean="0">
                <a:latin typeface="+mj-lt"/>
                <a:cs typeface="Times New Roman" pitchFamily="18" charset="0"/>
              </a:rPr>
              <a:t>STEMI</a:t>
            </a:r>
            <a:endParaRPr lang="sr-Cyrl-BA" dirty="0">
              <a:latin typeface="+mj-lt"/>
              <a:cs typeface="Times New Roman" pitchFamily="18" charset="0"/>
            </a:endParaRPr>
          </a:p>
        </p:txBody>
      </p:sp>
      <p:pic>
        <p:nvPicPr>
          <p:cNvPr id="19461" name="Picture 5"/>
          <p:cNvPicPr>
            <a:picLocks noGrp="1" noChangeAspect="1" noChangeArrowheads="1"/>
          </p:cNvPicPr>
          <p:nvPr>
            <p:ph sz="quarter" idx="4"/>
          </p:nvPr>
        </p:nvPicPr>
        <p:blipFill>
          <a:blip r:embed="rId2"/>
          <a:stretch>
            <a:fillRect/>
          </a:stretch>
        </p:blipFill>
        <p:spPr bwMode="auto">
          <a:xfrm>
            <a:off x="4645025" y="2482537"/>
            <a:ext cx="4041775" cy="3335963"/>
          </a:xfrm>
          <a:prstGeom prst="rect">
            <a:avLst/>
          </a:prstGeom>
          <a:noFill/>
          <a:ln w="9525">
            <a:noFill/>
            <a:miter lim="800000"/>
            <a:headEnd/>
            <a:tailEnd/>
          </a:ln>
          <a:effectLst/>
        </p:spPr>
      </p:pic>
      <p:pic>
        <p:nvPicPr>
          <p:cNvPr id="19459" name="Picture 2"/>
          <p:cNvPicPr>
            <a:picLocks noChangeAspect="1" noChangeArrowheads="1"/>
          </p:cNvPicPr>
          <p:nvPr/>
        </p:nvPicPr>
        <p:blipFill>
          <a:blip r:embed="rId3"/>
          <a:srcRect/>
          <a:stretch>
            <a:fillRect/>
          </a:stretch>
        </p:blipFill>
        <p:spPr bwMode="auto">
          <a:xfrm>
            <a:off x="500034" y="2500306"/>
            <a:ext cx="3786214" cy="34290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D:\Nestailan plakOCT IVUS.jpg"/>
          <p:cNvPicPr>
            <a:picLocks noChangeAspect="1" noChangeArrowheads="1"/>
          </p:cNvPicPr>
          <p:nvPr/>
        </p:nvPicPr>
        <p:blipFill>
          <a:blip r:embed="rId2"/>
          <a:srcRect/>
          <a:stretch>
            <a:fillRect/>
          </a:stretch>
        </p:blipFill>
        <p:spPr bwMode="auto">
          <a:xfrm>
            <a:off x="759117" y="1066800"/>
            <a:ext cx="7748762" cy="4800600"/>
          </a:xfrm>
          <a:prstGeom prst="rect">
            <a:avLst/>
          </a:prstGeom>
          <a:noFill/>
        </p:spPr>
      </p:pic>
      <p:sp>
        <p:nvSpPr>
          <p:cNvPr id="3" name="Title 2"/>
          <p:cNvSpPr>
            <a:spLocks noGrp="1"/>
          </p:cNvSpPr>
          <p:nvPr>
            <p:ph type="title"/>
          </p:nvPr>
        </p:nvSpPr>
        <p:spPr>
          <a:xfrm>
            <a:off x="457200" y="0"/>
            <a:ext cx="8229600" cy="1066800"/>
          </a:xfrm>
        </p:spPr>
        <p:txBody>
          <a:bodyPr>
            <a:normAutofit/>
          </a:bodyPr>
          <a:lstStyle/>
          <a:p>
            <a:r>
              <a:rPr lang="en-US" sz="3600" dirty="0" smtClean="0"/>
              <a:t>Intravascular imaging-IVUS and OCT</a:t>
            </a:r>
            <a:endParaRPr lang="en-US" sz="3600" dirty="0"/>
          </a:p>
        </p:txBody>
      </p:sp>
      <p:sp>
        <p:nvSpPr>
          <p:cNvPr id="4" name="Content Placeholder 3"/>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124200"/>
            <a:ext cx="8229600" cy="3001963"/>
          </a:xfrm>
        </p:spPr>
        <p:txBody>
          <a:bodyPr>
            <a:normAutofit/>
          </a:bodyPr>
          <a:lstStyle/>
          <a:p>
            <a:pPr algn="ctr">
              <a:buNone/>
            </a:pPr>
            <a:r>
              <a:rPr lang="en-US" sz="4400" dirty="0" smtClean="0"/>
              <a:t>Thank you for your attention</a:t>
            </a:r>
            <a:endParaRPr lang="en-US" sz="4400" dirty="0"/>
          </a:p>
        </p:txBody>
      </p:sp>
      <p:pic>
        <p:nvPicPr>
          <p:cNvPr id="4" name="Picture 3" descr="Illustrator Society Comp.jpg"/>
          <p:cNvPicPr>
            <a:picLocks noChangeAspect="1"/>
          </p:cNvPicPr>
          <p:nvPr/>
        </p:nvPicPr>
        <p:blipFill>
          <a:blip r:embed="rId2" cstate="print"/>
          <a:stretch>
            <a:fillRect/>
          </a:stretch>
        </p:blipFill>
        <p:spPr>
          <a:xfrm>
            <a:off x="6907149" y="3962400"/>
            <a:ext cx="2236851" cy="28956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5" descr="GRAPH - PAGE 2-v3.jpg">
            <a:extLst>
              <a:ext uri="{FF2B5EF4-FFF2-40B4-BE49-F238E27FC236}">
                <a16:creationId xmlns:a16="http://schemas.microsoft.com/office/drawing/2014/main" xmlns="" id="{75091973-A95C-4853-80D0-58F9D621C1FA}"/>
              </a:ext>
            </a:extLst>
          </p:cNvPr>
          <p:cNvPicPr>
            <a:picLocks noChangeAspect="1"/>
          </p:cNvPicPr>
          <p:nvPr/>
        </p:nvPicPr>
        <p:blipFill rotWithShape="1">
          <a:blip r:embed="rId3" cstate="print">
            <a:extLst>
              <a:ext uri="{28A0092B-C50C-407E-A947-70E740481C1C}">
                <a14:useLocalDpi xmlns:a14="http://schemas.microsoft.com/office/drawing/2010/main" xmlns="" val="0"/>
              </a:ext>
            </a:extLst>
          </a:blip>
          <a:srcRect b="12961"/>
          <a:stretch/>
        </p:blipFill>
        <p:spPr>
          <a:xfrm>
            <a:off x="1401245" y="1975915"/>
            <a:ext cx="6400800" cy="3852089"/>
          </a:xfrm>
          <a:prstGeom prst="rect">
            <a:avLst/>
          </a:prstGeom>
        </p:spPr>
      </p:pic>
      <p:sp>
        <p:nvSpPr>
          <p:cNvPr id="2" name="Title 1"/>
          <p:cNvSpPr>
            <a:spLocks noGrp="1"/>
          </p:cNvSpPr>
          <p:nvPr>
            <p:ph type="title"/>
          </p:nvPr>
        </p:nvSpPr>
        <p:spPr/>
        <p:txBody>
          <a:bodyPr/>
          <a:lstStyle/>
          <a:p>
            <a:r>
              <a:rPr lang="en-US" sz="2800" dirty="0"/>
              <a:t>CV Death Is Greater in Women Compared with Men in Developed Countries</a:t>
            </a:r>
          </a:p>
        </p:txBody>
      </p:sp>
      <p:sp>
        <p:nvSpPr>
          <p:cNvPr id="10" name="CustomShape 2">
            <a:extLst>
              <a:ext uri="{FF2B5EF4-FFF2-40B4-BE49-F238E27FC236}">
                <a16:creationId xmlns:a16="http://schemas.microsoft.com/office/drawing/2014/main" xmlns="" id="{8CBB8229-0500-4D2B-BE36-D5976171D6C3}"/>
              </a:ext>
            </a:extLst>
          </p:cNvPr>
          <p:cNvSpPr/>
          <p:nvPr/>
        </p:nvSpPr>
        <p:spPr>
          <a:xfrm>
            <a:off x="1184760" y="4223575"/>
            <a:ext cx="475920" cy="272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1" normalizeH="0" baseline="0" noProof="0">
                <a:ln>
                  <a:noFill/>
                </a:ln>
                <a:solidFill>
                  <a:srgbClr val="000000"/>
                </a:solidFill>
                <a:effectLst/>
                <a:uLnTx/>
                <a:uFill>
                  <a:solidFill>
                    <a:srgbClr val="FFFFFF"/>
                  </a:solidFill>
                </a:uFill>
                <a:latin typeface="Arial"/>
                <a:ea typeface="+mn-ea"/>
                <a:cs typeface="+mn-cs"/>
              </a:rPr>
              <a:t>20</a:t>
            </a:r>
            <a:endParaRPr kumimoji="0" lang="en-US"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11" name="CustomShape 3">
            <a:extLst>
              <a:ext uri="{FF2B5EF4-FFF2-40B4-BE49-F238E27FC236}">
                <a16:creationId xmlns:a16="http://schemas.microsoft.com/office/drawing/2014/main" xmlns="" id="{FD15332E-3595-4EF7-98D2-79C9D956CEA8}"/>
              </a:ext>
            </a:extLst>
          </p:cNvPr>
          <p:cNvSpPr/>
          <p:nvPr/>
        </p:nvSpPr>
        <p:spPr>
          <a:xfrm>
            <a:off x="1184760" y="3685735"/>
            <a:ext cx="475920" cy="272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1" normalizeH="0" baseline="0" noProof="0">
                <a:ln>
                  <a:noFill/>
                </a:ln>
                <a:solidFill>
                  <a:srgbClr val="000000"/>
                </a:solidFill>
                <a:effectLst/>
                <a:uLnTx/>
                <a:uFill>
                  <a:solidFill>
                    <a:srgbClr val="FFFFFF"/>
                  </a:solidFill>
                </a:uFill>
                <a:latin typeface="Arial"/>
                <a:ea typeface="+mn-ea"/>
                <a:cs typeface="+mn-cs"/>
              </a:rPr>
              <a:t>30</a:t>
            </a:r>
            <a:endParaRPr kumimoji="0" lang="en-US"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12" name="CustomShape 4">
            <a:extLst>
              <a:ext uri="{FF2B5EF4-FFF2-40B4-BE49-F238E27FC236}">
                <a16:creationId xmlns:a16="http://schemas.microsoft.com/office/drawing/2014/main" xmlns="" id="{7C5B1468-AB7C-4685-82C4-3F8E3D621092}"/>
              </a:ext>
            </a:extLst>
          </p:cNvPr>
          <p:cNvSpPr/>
          <p:nvPr/>
        </p:nvSpPr>
        <p:spPr>
          <a:xfrm>
            <a:off x="1184760" y="2602135"/>
            <a:ext cx="475920" cy="272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1" normalizeH="0" baseline="0" noProof="0">
                <a:ln>
                  <a:noFill/>
                </a:ln>
                <a:solidFill>
                  <a:srgbClr val="000000"/>
                </a:solidFill>
                <a:effectLst/>
                <a:uLnTx/>
                <a:uFill>
                  <a:solidFill>
                    <a:srgbClr val="FFFFFF"/>
                  </a:solidFill>
                </a:uFill>
                <a:latin typeface="Arial"/>
                <a:ea typeface="+mn-ea"/>
                <a:cs typeface="+mn-cs"/>
              </a:rPr>
              <a:t>50</a:t>
            </a:r>
            <a:endParaRPr kumimoji="0" lang="en-US"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13" name="CustomShape 5">
            <a:extLst>
              <a:ext uri="{FF2B5EF4-FFF2-40B4-BE49-F238E27FC236}">
                <a16:creationId xmlns:a16="http://schemas.microsoft.com/office/drawing/2014/main" xmlns="" id="{BDF6FE11-CD43-4567-BCF0-187893C8A294}"/>
              </a:ext>
            </a:extLst>
          </p:cNvPr>
          <p:cNvSpPr/>
          <p:nvPr/>
        </p:nvSpPr>
        <p:spPr>
          <a:xfrm>
            <a:off x="1184760" y="2075095"/>
            <a:ext cx="475920" cy="272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1" normalizeH="0" baseline="0" noProof="0">
                <a:ln>
                  <a:noFill/>
                </a:ln>
                <a:solidFill>
                  <a:srgbClr val="000000"/>
                </a:solidFill>
                <a:effectLst/>
                <a:uLnTx/>
                <a:uFill>
                  <a:solidFill>
                    <a:srgbClr val="FFFFFF"/>
                  </a:solidFill>
                </a:uFill>
                <a:latin typeface="Arial"/>
                <a:ea typeface="+mn-ea"/>
                <a:cs typeface="+mn-cs"/>
              </a:rPr>
              <a:t>60</a:t>
            </a:r>
            <a:endParaRPr kumimoji="0" lang="en-US"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14" name="CustomShape 6">
            <a:extLst>
              <a:ext uri="{FF2B5EF4-FFF2-40B4-BE49-F238E27FC236}">
                <a16:creationId xmlns:a16="http://schemas.microsoft.com/office/drawing/2014/main" xmlns="" id="{44E71B5D-0056-4EC2-98AA-64D779526736}"/>
              </a:ext>
            </a:extLst>
          </p:cNvPr>
          <p:cNvSpPr/>
          <p:nvPr/>
        </p:nvSpPr>
        <p:spPr>
          <a:xfrm>
            <a:off x="1184760" y="5330215"/>
            <a:ext cx="475920" cy="272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1" normalizeH="0" baseline="0" noProof="0">
                <a:ln>
                  <a:noFill/>
                </a:ln>
                <a:solidFill>
                  <a:srgbClr val="000000"/>
                </a:solidFill>
                <a:effectLst/>
                <a:uLnTx/>
                <a:uFill>
                  <a:solidFill>
                    <a:srgbClr val="FFFFFF"/>
                  </a:solidFill>
                </a:uFill>
                <a:latin typeface="Arial"/>
                <a:ea typeface="+mn-ea"/>
                <a:cs typeface="+mn-cs"/>
              </a:rPr>
              <a:t>0</a:t>
            </a:r>
            <a:endParaRPr kumimoji="0" lang="en-US"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15" name="CustomShape 7">
            <a:extLst>
              <a:ext uri="{FF2B5EF4-FFF2-40B4-BE49-F238E27FC236}">
                <a16:creationId xmlns:a16="http://schemas.microsoft.com/office/drawing/2014/main" xmlns="" id="{3F2E3504-427F-41C2-9F8D-347495BA6D4B}"/>
              </a:ext>
            </a:extLst>
          </p:cNvPr>
          <p:cNvSpPr/>
          <p:nvPr/>
        </p:nvSpPr>
        <p:spPr>
          <a:xfrm rot="16200000">
            <a:off x="-478800" y="3713095"/>
            <a:ext cx="3161880" cy="272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1" normalizeH="0" baseline="0" noProof="0" dirty="0">
                <a:ln>
                  <a:noFill/>
                </a:ln>
                <a:solidFill>
                  <a:srgbClr val="000000"/>
                </a:solidFill>
                <a:effectLst/>
                <a:uLnTx/>
                <a:uFill>
                  <a:solidFill>
                    <a:srgbClr val="FFFFFF"/>
                  </a:solidFill>
                </a:uFill>
                <a:latin typeface="Arial"/>
                <a:ea typeface="+mn-ea"/>
                <a:cs typeface="+mn-cs"/>
              </a:rPr>
              <a:t>Deaths Due to CVD (%)</a:t>
            </a:r>
            <a:endParaRPr kumimoji="0" lang="en-US" sz="1800" b="0" i="0" u="none" strike="noStrike" kern="1200" cap="none" spc="-1" normalizeH="0" baseline="0" noProof="0" dirty="0">
              <a:ln>
                <a:noFill/>
              </a:ln>
              <a:solidFill>
                <a:srgbClr val="000000"/>
              </a:solidFill>
              <a:effectLst/>
              <a:uLnTx/>
              <a:uFill>
                <a:solidFill>
                  <a:srgbClr val="FFFFFF"/>
                </a:solidFill>
              </a:uFill>
              <a:latin typeface="Arial"/>
              <a:ea typeface="+mn-ea"/>
              <a:cs typeface="+mn-cs"/>
            </a:endParaRPr>
          </a:p>
        </p:txBody>
      </p:sp>
      <p:sp>
        <p:nvSpPr>
          <p:cNvPr id="16" name="CustomShape 8">
            <a:extLst>
              <a:ext uri="{FF2B5EF4-FFF2-40B4-BE49-F238E27FC236}">
                <a16:creationId xmlns:a16="http://schemas.microsoft.com/office/drawing/2014/main" xmlns="" id="{4295FC5F-25DA-43E5-8282-036F6641FA16}"/>
              </a:ext>
            </a:extLst>
          </p:cNvPr>
          <p:cNvSpPr/>
          <p:nvPr/>
        </p:nvSpPr>
        <p:spPr>
          <a:xfrm>
            <a:off x="1688940" y="1363822"/>
            <a:ext cx="5855760" cy="3949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1" normalizeH="0" baseline="0" noProof="0" dirty="0">
                <a:ln>
                  <a:noFill/>
                </a:ln>
                <a:solidFill>
                  <a:srgbClr val="007CC2"/>
                </a:solidFill>
                <a:effectLst/>
                <a:uLnTx/>
                <a:uFill>
                  <a:solidFill>
                    <a:srgbClr val="FFFFFF"/>
                  </a:solidFill>
                </a:uFill>
                <a:latin typeface="Arial"/>
                <a:ea typeface="+mn-ea"/>
                <a:cs typeface="+mn-cs"/>
              </a:rPr>
              <a:t>Percentage of Deaths Due to CVD in 1990 and 2013</a:t>
            </a:r>
            <a:endParaRPr kumimoji="0" lang="en-US" sz="3200" b="1" i="0" u="none" strike="noStrike" kern="1200" cap="none" spc="-1" normalizeH="0" baseline="0" noProof="0" dirty="0">
              <a:ln>
                <a:noFill/>
              </a:ln>
              <a:solidFill>
                <a:srgbClr val="007CC2"/>
              </a:solidFill>
              <a:effectLst/>
              <a:uLnTx/>
              <a:uFill>
                <a:solidFill>
                  <a:srgbClr val="FFFFFF"/>
                </a:solidFill>
              </a:uFill>
              <a:latin typeface="Arial"/>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1" normalizeH="0" baseline="0" noProof="0" dirty="0">
                <a:ln>
                  <a:noFill/>
                </a:ln>
                <a:solidFill>
                  <a:srgbClr val="007CC2"/>
                </a:solidFill>
                <a:effectLst/>
                <a:uLnTx/>
                <a:uFill>
                  <a:solidFill>
                    <a:srgbClr val="FFFFFF"/>
                  </a:solidFill>
                </a:uFill>
                <a:latin typeface="Arial"/>
                <a:ea typeface="+mn-ea"/>
                <a:cs typeface="+mn-cs"/>
              </a:rPr>
              <a:t>For Low- and Middle-income and High-income Countries</a:t>
            </a:r>
            <a:endParaRPr kumimoji="0" lang="en-US" sz="3200" b="1" i="0" u="none" strike="noStrike" kern="1200" cap="none" spc="-1" normalizeH="0" baseline="0" noProof="0" dirty="0">
              <a:ln>
                <a:noFill/>
              </a:ln>
              <a:solidFill>
                <a:srgbClr val="007CC2"/>
              </a:solidFill>
              <a:effectLst/>
              <a:uLnTx/>
              <a:uFill>
                <a:solidFill>
                  <a:srgbClr val="FFFFFF"/>
                </a:solidFill>
              </a:uFill>
              <a:latin typeface="Arial"/>
              <a:ea typeface="+mn-ea"/>
              <a:cs typeface="+mn-cs"/>
            </a:endParaRPr>
          </a:p>
        </p:txBody>
      </p:sp>
      <p:sp>
        <p:nvSpPr>
          <p:cNvPr id="18" name="CustomShape 10">
            <a:extLst>
              <a:ext uri="{FF2B5EF4-FFF2-40B4-BE49-F238E27FC236}">
                <a16:creationId xmlns:a16="http://schemas.microsoft.com/office/drawing/2014/main" xmlns="" id="{4E2E81BA-2932-4310-95BD-E7A8FF0B2E99}"/>
              </a:ext>
            </a:extLst>
          </p:cNvPr>
          <p:cNvSpPr/>
          <p:nvPr/>
        </p:nvSpPr>
        <p:spPr>
          <a:xfrm>
            <a:off x="1184760" y="4774015"/>
            <a:ext cx="475920" cy="272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1" normalizeH="0" baseline="0" noProof="0">
                <a:ln>
                  <a:noFill/>
                </a:ln>
                <a:solidFill>
                  <a:srgbClr val="000000"/>
                </a:solidFill>
                <a:effectLst/>
                <a:uLnTx/>
                <a:uFill>
                  <a:solidFill>
                    <a:srgbClr val="FFFFFF"/>
                  </a:solidFill>
                </a:uFill>
                <a:latin typeface="Arial"/>
                <a:ea typeface="+mn-ea"/>
                <a:cs typeface="+mn-cs"/>
              </a:rPr>
              <a:t>10</a:t>
            </a:r>
            <a:endParaRPr kumimoji="0" lang="en-US"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19" name="CustomShape 11">
            <a:extLst>
              <a:ext uri="{FF2B5EF4-FFF2-40B4-BE49-F238E27FC236}">
                <a16:creationId xmlns:a16="http://schemas.microsoft.com/office/drawing/2014/main" xmlns="" id="{C07F8EE2-4A16-4CE4-9A00-95B9F587D98A}"/>
              </a:ext>
            </a:extLst>
          </p:cNvPr>
          <p:cNvSpPr/>
          <p:nvPr/>
        </p:nvSpPr>
        <p:spPr>
          <a:xfrm>
            <a:off x="1184760" y="3139615"/>
            <a:ext cx="475920" cy="272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1" normalizeH="0" baseline="0" noProof="0">
                <a:ln>
                  <a:noFill/>
                </a:ln>
                <a:solidFill>
                  <a:srgbClr val="000000"/>
                </a:solidFill>
                <a:effectLst/>
                <a:uLnTx/>
                <a:uFill>
                  <a:solidFill>
                    <a:srgbClr val="FFFFFF"/>
                  </a:solidFill>
                </a:uFill>
                <a:latin typeface="Arial"/>
                <a:ea typeface="+mn-ea"/>
                <a:cs typeface="+mn-cs"/>
              </a:rPr>
              <a:t>40</a:t>
            </a:r>
            <a:endParaRPr kumimoji="0" lang="en-US"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29" name="Rectangle 28">
            <a:extLst>
              <a:ext uri="{FF2B5EF4-FFF2-40B4-BE49-F238E27FC236}">
                <a16:creationId xmlns:a16="http://schemas.microsoft.com/office/drawing/2014/main" xmlns="" id="{070E4ECD-9F83-435F-AD07-6EE401269171}"/>
              </a:ext>
            </a:extLst>
          </p:cNvPr>
          <p:cNvSpPr>
            <a:spLocks noChangeArrowheads="1"/>
          </p:cNvSpPr>
          <p:nvPr/>
        </p:nvSpPr>
        <p:spPr bwMode="auto">
          <a:xfrm>
            <a:off x="512064" y="6448931"/>
            <a:ext cx="5705088" cy="3703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b">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CV = cardiovascular; CVD = cardiovascular disease; HIC = high-income countries; LMIC = low- and middle-income countries.</a:t>
            </a:r>
            <a:br>
              <a:rPr kumimoji="0" lang="en-US" sz="8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br>
            <a:endParaRPr kumimoji="0" lang="en-US" sz="8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endParaRPr>
          </a:p>
          <a:p>
            <a:pPr marL="0" marR="0" lvl="0" indent="0" algn="l" defTabSz="914400" rtl="0" eaLnBrk="1" fontAlgn="auto" latinLnBrk="0" hangingPunct="1">
              <a:lnSpc>
                <a:spcPct val="80000"/>
              </a:lnSpc>
              <a:spcBef>
                <a:spcPts val="238"/>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1. Roth GA, et al. </a:t>
            </a:r>
            <a:r>
              <a:rPr kumimoji="0" lang="en-US" sz="800" b="0" i="1"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Circulation.</a:t>
            </a:r>
            <a:r>
              <a:rPr kumimoji="0" lang="en-US" sz="8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 2015;132(17):1667-1678.</a:t>
            </a:r>
            <a:endParaRPr kumimoji="0" lang="en-US" altLang="en-US" sz="8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8" name="Rectangle 27">
            <a:extLst>
              <a:ext uri="{FF2B5EF4-FFF2-40B4-BE49-F238E27FC236}">
                <a16:creationId xmlns:a16="http://schemas.microsoft.com/office/drawing/2014/main" xmlns="" id="{D6E01D7C-4E7F-45BD-8A53-92A4EE0C62DD}"/>
              </a:ext>
            </a:extLst>
          </p:cNvPr>
          <p:cNvSpPr/>
          <p:nvPr/>
        </p:nvSpPr>
        <p:spPr>
          <a:xfrm>
            <a:off x="5029200" y="2415194"/>
            <a:ext cx="2377440" cy="0"/>
          </a:xfrm>
          <a:prstGeom prst="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5" name="TextBox 4">
            <a:extLst>
              <a:ext uri="{FF2B5EF4-FFF2-40B4-BE49-F238E27FC236}">
                <a16:creationId xmlns:a16="http://schemas.microsoft.com/office/drawing/2014/main" xmlns="" id="{A31084A4-DE3E-4BB9-B9E6-F9ECFB76F8A2}"/>
              </a:ext>
            </a:extLst>
          </p:cNvPr>
          <p:cNvSpPr txBox="1"/>
          <p:nvPr/>
        </p:nvSpPr>
        <p:spPr>
          <a:xfrm>
            <a:off x="5803415" y="2107417"/>
            <a:ext cx="738151"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Arial"/>
                <a:ea typeface="+mn-ea"/>
                <a:cs typeface="+mn-cs"/>
              </a:rPr>
              <a:t>Women</a:t>
            </a:r>
          </a:p>
        </p:txBody>
      </p:sp>
      <p:sp>
        <p:nvSpPr>
          <p:cNvPr id="30" name="Rectangle 29">
            <a:extLst>
              <a:ext uri="{FF2B5EF4-FFF2-40B4-BE49-F238E27FC236}">
                <a16:creationId xmlns:a16="http://schemas.microsoft.com/office/drawing/2014/main" xmlns="" id="{6827FC97-C6CA-47C7-BFB6-09C74E275564}"/>
              </a:ext>
            </a:extLst>
          </p:cNvPr>
          <p:cNvSpPr/>
          <p:nvPr/>
        </p:nvSpPr>
        <p:spPr>
          <a:xfrm>
            <a:off x="1790700" y="2415194"/>
            <a:ext cx="2377440" cy="0"/>
          </a:xfrm>
          <a:prstGeom prst="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31" name="TextBox 30">
            <a:extLst>
              <a:ext uri="{FF2B5EF4-FFF2-40B4-BE49-F238E27FC236}">
                <a16:creationId xmlns:a16="http://schemas.microsoft.com/office/drawing/2014/main" xmlns="" id="{E89B5402-EA99-4E57-A2EC-2FD5A70AB267}"/>
              </a:ext>
            </a:extLst>
          </p:cNvPr>
          <p:cNvSpPr txBox="1"/>
          <p:nvPr/>
        </p:nvSpPr>
        <p:spPr>
          <a:xfrm>
            <a:off x="2708352" y="2107417"/>
            <a:ext cx="492443"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Arial"/>
                <a:ea typeface="+mn-ea"/>
                <a:cs typeface="+mn-cs"/>
              </a:rPr>
              <a:t>Men</a:t>
            </a:r>
          </a:p>
        </p:txBody>
      </p:sp>
      <p:sp>
        <p:nvSpPr>
          <p:cNvPr id="34" name="CustomShape 13">
            <a:extLst>
              <a:ext uri="{FF2B5EF4-FFF2-40B4-BE49-F238E27FC236}">
                <a16:creationId xmlns:a16="http://schemas.microsoft.com/office/drawing/2014/main" xmlns="" id="{33C87E11-0533-454E-B80A-3EA8EB91B7D7}"/>
              </a:ext>
            </a:extLst>
          </p:cNvPr>
          <p:cNvSpPr/>
          <p:nvPr/>
        </p:nvSpPr>
        <p:spPr>
          <a:xfrm>
            <a:off x="4960965" y="5701990"/>
            <a:ext cx="1282320" cy="272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1" normalizeH="0" baseline="0" noProof="0" dirty="0">
                <a:ln>
                  <a:noFill/>
                </a:ln>
                <a:solidFill>
                  <a:srgbClr val="000000"/>
                </a:solidFill>
                <a:effectLst/>
                <a:uLnTx/>
                <a:uFill>
                  <a:solidFill>
                    <a:srgbClr val="FFFFFF"/>
                  </a:solidFill>
                </a:uFill>
                <a:latin typeface="Arial"/>
                <a:ea typeface="+mn-ea"/>
                <a:cs typeface="+mn-cs"/>
              </a:rPr>
              <a:t>1990</a:t>
            </a:r>
            <a:endParaRPr kumimoji="0" lang="en-US" sz="1800" b="0" i="0" u="none" strike="noStrike" kern="1200" cap="none" spc="-1" normalizeH="0" baseline="0" noProof="0" dirty="0">
              <a:ln>
                <a:noFill/>
              </a:ln>
              <a:solidFill>
                <a:srgbClr val="000000"/>
              </a:solidFill>
              <a:effectLst/>
              <a:uLnTx/>
              <a:uFill>
                <a:solidFill>
                  <a:srgbClr val="FFFFFF"/>
                </a:solidFill>
              </a:uFill>
              <a:latin typeface="Arial"/>
              <a:ea typeface="+mn-ea"/>
              <a:cs typeface="+mn-cs"/>
            </a:endParaRPr>
          </a:p>
        </p:txBody>
      </p:sp>
      <p:sp>
        <p:nvSpPr>
          <p:cNvPr id="35" name="CustomShape 14">
            <a:extLst>
              <a:ext uri="{FF2B5EF4-FFF2-40B4-BE49-F238E27FC236}">
                <a16:creationId xmlns:a16="http://schemas.microsoft.com/office/drawing/2014/main" xmlns="" id="{14202209-519F-457A-B068-378672825CA6}"/>
              </a:ext>
            </a:extLst>
          </p:cNvPr>
          <p:cNvSpPr/>
          <p:nvPr/>
        </p:nvSpPr>
        <p:spPr>
          <a:xfrm>
            <a:off x="6243645" y="5701990"/>
            <a:ext cx="1282320" cy="272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1" normalizeH="0" baseline="0" noProof="0" dirty="0">
                <a:ln>
                  <a:noFill/>
                </a:ln>
                <a:solidFill>
                  <a:srgbClr val="000000"/>
                </a:solidFill>
                <a:effectLst/>
                <a:uLnTx/>
                <a:uFill>
                  <a:solidFill>
                    <a:srgbClr val="FFFFFF"/>
                  </a:solidFill>
                </a:uFill>
                <a:latin typeface="Arial"/>
                <a:ea typeface="+mn-ea"/>
                <a:cs typeface="+mn-cs"/>
              </a:rPr>
              <a:t>2013</a:t>
            </a:r>
            <a:endParaRPr kumimoji="0" lang="en-US" sz="1800" b="0" i="0" u="none" strike="noStrike" kern="1200" cap="none" spc="-1" normalizeH="0" baseline="0" noProof="0" dirty="0">
              <a:ln>
                <a:noFill/>
              </a:ln>
              <a:solidFill>
                <a:srgbClr val="000000"/>
              </a:solidFill>
              <a:effectLst/>
              <a:uLnTx/>
              <a:uFill>
                <a:solidFill>
                  <a:srgbClr val="FFFFFF"/>
                </a:solidFill>
              </a:uFill>
              <a:latin typeface="Arial"/>
              <a:ea typeface="+mn-ea"/>
              <a:cs typeface="+mn-cs"/>
            </a:endParaRPr>
          </a:p>
        </p:txBody>
      </p:sp>
      <p:sp>
        <p:nvSpPr>
          <p:cNvPr id="39" name="CustomShape 1">
            <a:extLst>
              <a:ext uri="{FF2B5EF4-FFF2-40B4-BE49-F238E27FC236}">
                <a16:creationId xmlns:a16="http://schemas.microsoft.com/office/drawing/2014/main" xmlns="" id="{7023FA40-0E39-4525-AD4D-53C72B54B57C}"/>
              </a:ext>
            </a:extLst>
          </p:cNvPr>
          <p:cNvSpPr/>
          <p:nvPr/>
        </p:nvSpPr>
        <p:spPr>
          <a:xfrm>
            <a:off x="4631025" y="5454340"/>
            <a:ext cx="1282320" cy="272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1" normalizeH="0" baseline="0" noProof="0" dirty="0">
                <a:ln>
                  <a:noFill/>
                </a:ln>
                <a:solidFill>
                  <a:srgbClr val="000000"/>
                </a:solidFill>
                <a:effectLst/>
                <a:uLnTx/>
                <a:uFill>
                  <a:solidFill>
                    <a:srgbClr val="FFFFFF"/>
                  </a:solidFill>
                </a:uFill>
                <a:latin typeface="Arial"/>
                <a:ea typeface="+mn-ea"/>
                <a:cs typeface="+mn-cs"/>
              </a:rPr>
              <a:t>LMIC</a:t>
            </a:r>
            <a:endParaRPr kumimoji="0" lang="en-US" sz="1800" b="0" i="0" u="none" strike="noStrike" kern="1200" cap="none" spc="-1" normalizeH="0" baseline="0" noProof="0" dirty="0">
              <a:ln>
                <a:noFill/>
              </a:ln>
              <a:solidFill>
                <a:srgbClr val="000000"/>
              </a:solidFill>
              <a:effectLst/>
              <a:uLnTx/>
              <a:uFill>
                <a:solidFill>
                  <a:srgbClr val="FFFFFF"/>
                </a:solidFill>
              </a:uFill>
              <a:latin typeface="Arial"/>
              <a:ea typeface="+mn-ea"/>
              <a:cs typeface="+mn-cs"/>
            </a:endParaRPr>
          </a:p>
        </p:txBody>
      </p:sp>
      <p:sp>
        <p:nvSpPr>
          <p:cNvPr id="40" name="CustomShape 1">
            <a:extLst>
              <a:ext uri="{FF2B5EF4-FFF2-40B4-BE49-F238E27FC236}">
                <a16:creationId xmlns:a16="http://schemas.microsoft.com/office/drawing/2014/main" xmlns="" id="{AF80B133-E6E4-471B-BC08-4F63BA2E89BA}"/>
              </a:ext>
            </a:extLst>
          </p:cNvPr>
          <p:cNvSpPr/>
          <p:nvPr/>
        </p:nvSpPr>
        <p:spPr>
          <a:xfrm>
            <a:off x="5297775" y="5454340"/>
            <a:ext cx="1282320" cy="272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1" normalizeH="0" baseline="0" noProof="0" dirty="0">
                <a:ln>
                  <a:noFill/>
                </a:ln>
                <a:solidFill>
                  <a:srgbClr val="000000"/>
                </a:solidFill>
                <a:effectLst/>
                <a:uLnTx/>
                <a:uFill>
                  <a:solidFill>
                    <a:srgbClr val="FFFFFF"/>
                  </a:solidFill>
                </a:uFill>
                <a:latin typeface="Arial"/>
                <a:ea typeface="+mn-ea"/>
                <a:cs typeface="+mn-cs"/>
              </a:rPr>
              <a:t>HIC</a:t>
            </a:r>
            <a:endParaRPr kumimoji="0" lang="en-US" sz="1800" b="0" i="0" u="none" strike="noStrike" kern="1200" cap="none" spc="-1" normalizeH="0" baseline="0" noProof="0" dirty="0">
              <a:ln>
                <a:noFill/>
              </a:ln>
              <a:solidFill>
                <a:srgbClr val="000000"/>
              </a:solidFill>
              <a:effectLst/>
              <a:uLnTx/>
              <a:uFill>
                <a:solidFill>
                  <a:srgbClr val="FFFFFF"/>
                </a:solidFill>
              </a:uFill>
              <a:latin typeface="Arial"/>
              <a:ea typeface="+mn-ea"/>
              <a:cs typeface="+mn-cs"/>
            </a:endParaRPr>
          </a:p>
        </p:txBody>
      </p:sp>
      <p:sp>
        <p:nvSpPr>
          <p:cNvPr id="41" name="CustomShape 1">
            <a:extLst>
              <a:ext uri="{FF2B5EF4-FFF2-40B4-BE49-F238E27FC236}">
                <a16:creationId xmlns:a16="http://schemas.microsoft.com/office/drawing/2014/main" xmlns="" id="{33E1FE7E-7AAF-4DCD-9955-8129CF5554EF}"/>
              </a:ext>
            </a:extLst>
          </p:cNvPr>
          <p:cNvSpPr/>
          <p:nvPr/>
        </p:nvSpPr>
        <p:spPr>
          <a:xfrm>
            <a:off x="5935950" y="5454340"/>
            <a:ext cx="1282320" cy="272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1" normalizeH="0" baseline="0" noProof="0" dirty="0">
                <a:ln>
                  <a:noFill/>
                </a:ln>
                <a:solidFill>
                  <a:srgbClr val="000000"/>
                </a:solidFill>
                <a:effectLst/>
                <a:uLnTx/>
                <a:uFill>
                  <a:solidFill>
                    <a:srgbClr val="FFFFFF"/>
                  </a:solidFill>
                </a:uFill>
                <a:latin typeface="Arial"/>
                <a:ea typeface="+mn-ea"/>
                <a:cs typeface="+mn-cs"/>
              </a:rPr>
              <a:t>LMIC</a:t>
            </a:r>
            <a:endParaRPr kumimoji="0" lang="en-US" sz="1800" b="0" i="0" u="none" strike="noStrike" kern="1200" cap="none" spc="-1" normalizeH="0" baseline="0" noProof="0" dirty="0">
              <a:ln>
                <a:noFill/>
              </a:ln>
              <a:solidFill>
                <a:srgbClr val="000000"/>
              </a:solidFill>
              <a:effectLst/>
              <a:uLnTx/>
              <a:uFill>
                <a:solidFill>
                  <a:srgbClr val="FFFFFF"/>
                </a:solidFill>
              </a:uFill>
              <a:latin typeface="Arial"/>
              <a:ea typeface="+mn-ea"/>
              <a:cs typeface="+mn-cs"/>
            </a:endParaRPr>
          </a:p>
        </p:txBody>
      </p:sp>
      <p:sp>
        <p:nvSpPr>
          <p:cNvPr id="42" name="CustomShape 1">
            <a:extLst>
              <a:ext uri="{FF2B5EF4-FFF2-40B4-BE49-F238E27FC236}">
                <a16:creationId xmlns:a16="http://schemas.microsoft.com/office/drawing/2014/main" xmlns="" id="{CE24A1EC-7285-40FB-81C0-0AFEABFC4221}"/>
              </a:ext>
            </a:extLst>
          </p:cNvPr>
          <p:cNvSpPr/>
          <p:nvPr/>
        </p:nvSpPr>
        <p:spPr>
          <a:xfrm>
            <a:off x="6602700" y="5454340"/>
            <a:ext cx="1282320" cy="272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1" normalizeH="0" baseline="0" noProof="0" dirty="0">
                <a:ln>
                  <a:noFill/>
                </a:ln>
                <a:solidFill>
                  <a:srgbClr val="000000"/>
                </a:solidFill>
                <a:effectLst/>
                <a:uLnTx/>
                <a:uFill>
                  <a:solidFill>
                    <a:srgbClr val="FFFFFF"/>
                  </a:solidFill>
                </a:uFill>
                <a:latin typeface="Arial"/>
                <a:ea typeface="+mn-ea"/>
                <a:cs typeface="+mn-cs"/>
              </a:rPr>
              <a:t>HIC</a:t>
            </a:r>
            <a:endParaRPr kumimoji="0" lang="en-US" sz="1800" b="0" i="0" u="none" strike="noStrike" kern="1200" cap="none" spc="-1" normalizeH="0" baseline="0" noProof="0" dirty="0">
              <a:ln>
                <a:noFill/>
              </a:ln>
              <a:solidFill>
                <a:srgbClr val="000000"/>
              </a:solidFill>
              <a:effectLst/>
              <a:uLnTx/>
              <a:uFill>
                <a:solidFill>
                  <a:srgbClr val="FFFFFF"/>
                </a:solidFill>
              </a:uFill>
              <a:latin typeface="Arial"/>
              <a:ea typeface="+mn-ea"/>
              <a:cs typeface="+mn-cs"/>
            </a:endParaRPr>
          </a:p>
        </p:txBody>
      </p:sp>
      <p:sp>
        <p:nvSpPr>
          <p:cNvPr id="43" name="Rectangle 42">
            <a:extLst>
              <a:ext uri="{FF2B5EF4-FFF2-40B4-BE49-F238E27FC236}">
                <a16:creationId xmlns:a16="http://schemas.microsoft.com/office/drawing/2014/main" xmlns="" id="{A420DC99-938B-4911-A77D-3965DB21E8B4}"/>
              </a:ext>
            </a:extLst>
          </p:cNvPr>
          <p:cNvSpPr/>
          <p:nvPr/>
        </p:nvSpPr>
        <p:spPr>
          <a:xfrm>
            <a:off x="6305550" y="5701990"/>
            <a:ext cx="1188720" cy="0"/>
          </a:xfrm>
          <a:prstGeom prst="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44" name="Rectangle 43">
            <a:extLst>
              <a:ext uri="{FF2B5EF4-FFF2-40B4-BE49-F238E27FC236}">
                <a16:creationId xmlns:a16="http://schemas.microsoft.com/office/drawing/2014/main" xmlns="" id="{BFAC5909-D0D3-4C1B-8A9F-88F3F91E5EB0}"/>
              </a:ext>
            </a:extLst>
          </p:cNvPr>
          <p:cNvSpPr/>
          <p:nvPr/>
        </p:nvSpPr>
        <p:spPr>
          <a:xfrm>
            <a:off x="5019675" y="5701990"/>
            <a:ext cx="1188720" cy="0"/>
          </a:xfrm>
          <a:prstGeom prst="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52" name="CustomShape 13">
            <a:extLst>
              <a:ext uri="{FF2B5EF4-FFF2-40B4-BE49-F238E27FC236}">
                <a16:creationId xmlns:a16="http://schemas.microsoft.com/office/drawing/2014/main" xmlns="" id="{F2805B1F-B873-421C-9C17-C4FEB404884F}"/>
              </a:ext>
            </a:extLst>
          </p:cNvPr>
          <p:cNvSpPr/>
          <p:nvPr/>
        </p:nvSpPr>
        <p:spPr>
          <a:xfrm>
            <a:off x="1751040" y="5701990"/>
            <a:ext cx="1282320" cy="272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1" normalizeH="0" baseline="0" noProof="0" dirty="0">
                <a:ln>
                  <a:noFill/>
                </a:ln>
                <a:solidFill>
                  <a:srgbClr val="000000"/>
                </a:solidFill>
                <a:effectLst/>
                <a:uLnTx/>
                <a:uFill>
                  <a:solidFill>
                    <a:srgbClr val="FFFFFF"/>
                  </a:solidFill>
                </a:uFill>
                <a:latin typeface="Arial"/>
                <a:ea typeface="+mn-ea"/>
                <a:cs typeface="+mn-cs"/>
              </a:rPr>
              <a:t>1990</a:t>
            </a:r>
            <a:endParaRPr kumimoji="0" lang="en-US" sz="1800" b="0" i="0" u="none" strike="noStrike" kern="1200" cap="none" spc="-1" normalizeH="0" baseline="0" noProof="0" dirty="0">
              <a:ln>
                <a:noFill/>
              </a:ln>
              <a:solidFill>
                <a:srgbClr val="000000"/>
              </a:solidFill>
              <a:effectLst/>
              <a:uLnTx/>
              <a:uFill>
                <a:solidFill>
                  <a:srgbClr val="FFFFFF"/>
                </a:solidFill>
              </a:uFill>
              <a:latin typeface="Arial"/>
              <a:ea typeface="+mn-ea"/>
              <a:cs typeface="+mn-cs"/>
            </a:endParaRPr>
          </a:p>
        </p:txBody>
      </p:sp>
      <p:sp>
        <p:nvSpPr>
          <p:cNvPr id="53" name="CustomShape 14">
            <a:extLst>
              <a:ext uri="{FF2B5EF4-FFF2-40B4-BE49-F238E27FC236}">
                <a16:creationId xmlns:a16="http://schemas.microsoft.com/office/drawing/2014/main" xmlns="" id="{132EA642-C50B-4E84-98F3-B48C0F6D9D36}"/>
              </a:ext>
            </a:extLst>
          </p:cNvPr>
          <p:cNvSpPr/>
          <p:nvPr/>
        </p:nvSpPr>
        <p:spPr>
          <a:xfrm>
            <a:off x="3033720" y="5701990"/>
            <a:ext cx="1282320" cy="272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1" normalizeH="0" baseline="0" noProof="0" dirty="0">
                <a:ln>
                  <a:noFill/>
                </a:ln>
                <a:solidFill>
                  <a:srgbClr val="000000"/>
                </a:solidFill>
                <a:effectLst/>
                <a:uLnTx/>
                <a:uFill>
                  <a:solidFill>
                    <a:srgbClr val="FFFFFF"/>
                  </a:solidFill>
                </a:uFill>
                <a:latin typeface="Arial"/>
                <a:ea typeface="+mn-ea"/>
                <a:cs typeface="+mn-cs"/>
              </a:rPr>
              <a:t>2013</a:t>
            </a:r>
            <a:endParaRPr kumimoji="0" lang="en-US" sz="1800" b="0" i="0" u="none" strike="noStrike" kern="1200" cap="none" spc="-1" normalizeH="0" baseline="0" noProof="0" dirty="0">
              <a:ln>
                <a:noFill/>
              </a:ln>
              <a:solidFill>
                <a:srgbClr val="000000"/>
              </a:solidFill>
              <a:effectLst/>
              <a:uLnTx/>
              <a:uFill>
                <a:solidFill>
                  <a:srgbClr val="FFFFFF"/>
                </a:solidFill>
              </a:uFill>
              <a:latin typeface="Arial"/>
              <a:ea typeface="+mn-ea"/>
              <a:cs typeface="+mn-cs"/>
            </a:endParaRPr>
          </a:p>
        </p:txBody>
      </p:sp>
      <p:sp>
        <p:nvSpPr>
          <p:cNvPr id="54" name="CustomShape 1">
            <a:extLst>
              <a:ext uri="{FF2B5EF4-FFF2-40B4-BE49-F238E27FC236}">
                <a16:creationId xmlns:a16="http://schemas.microsoft.com/office/drawing/2014/main" xmlns="" id="{80C91FEF-B1F3-4620-890D-B29309F8A5B6}"/>
              </a:ext>
            </a:extLst>
          </p:cNvPr>
          <p:cNvSpPr/>
          <p:nvPr/>
        </p:nvSpPr>
        <p:spPr>
          <a:xfrm>
            <a:off x="1421100" y="5454340"/>
            <a:ext cx="1282320" cy="272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1" normalizeH="0" baseline="0" noProof="0" dirty="0">
                <a:ln>
                  <a:noFill/>
                </a:ln>
                <a:solidFill>
                  <a:srgbClr val="000000"/>
                </a:solidFill>
                <a:effectLst/>
                <a:uLnTx/>
                <a:uFill>
                  <a:solidFill>
                    <a:srgbClr val="FFFFFF"/>
                  </a:solidFill>
                </a:uFill>
                <a:latin typeface="Arial"/>
                <a:ea typeface="+mn-ea"/>
                <a:cs typeface="+mn-cs"/>
              </a:rPr>
              <a:t>LMIC</a:t>
            </a:r>
            <a:endParaRPr kumimoji="0" lang="en-US" sz="1800" b="0" i="0" u="none" strike="noStrike" kern="1200" cap="none" spc="-1" normalizeH="0" baseline="0" noProof="0" dirty="0">
              <a:ln>
                <a:noFill/>
              </a:ln>
              <a:solidFill>
                <a:srgbClr val="000000"/>
              </a:solidFill>
              <a:effectLst/>
              <a:uLnTx/>
              <a:uFill>
                <a:solidFill>
                  <a:srgbClr val="FFFFFF"/>
                </a:solidFill>
              </a:uFill>
              <a:latin typeface="Arial"/>
              <a:ea typeface="+mn-ea"/>
              <a:cs typeface="+mn-cs"/>
            </a:endParaRPr>
          </a:p>
        </p:txBody>
      </p:sp>
      <p:sp>
        <p:nvSpPr>
          <p:cNvPr id="55" name="CustomShape 1">
            <a:extLst>
              <a:ext uri="{FF2B5EF4-FFF2-40B4-BE49-F238E27FC236}">
                <a16:creationId xmlns:a16="http://schemas.microsoft.com/office/drawing/2014/main" xmlns="" id="{F2130176-EEEB-43F8-9E80-ED6E4EAD30F4}"/>
              </a:ext>
            </a:extLst>
          </p:cNvPr>
          <p:cNvSpPr/>
          <p:nvPr/>
        </p:nvSpPr>
        <p:spPr>
          <a:xfrm>
            <a:off x="2087850" y="5454340"/>
            <a:ext cx="1282320" cy="272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1" normalizeH="0" baseline="0" noProof="0" dirty="0">
                <a:ln>
                  <a:noFill/>
                </a:ln>
                <a:solidFill>
                  <a:srgbClr val="000000"/>
                </a:solidFill>
                <a:effectLst/>
                <a:uLnTx/>
                <a:uFill>
                  <a:solidFill>
                    <a:srgbClr val="FFFFFF"/>
                  </a:solidFill>
                </a:uFill>
                <a:latin typeface="Arial"/>
                <a:ea typeface="+mn-ea"/>
                <a:cs typeface="+mn-cs"/>
              </a:rPr>
              <a:t>HIC</a:t>
            </a:r>
            <a:endParaRPr kumimoji="0" lang="en-US" sz="1800" b="0" i="0" u="none" strike="noStrike" kern="1200" cap="none" spc="-1" normalizeH="0" baseline="0" noProof="0" dirty="0">
              <a:ln>
                <a:noFill/>
              </a:ln>
              <a:solidFill>
                <a:srgbClr val="000000"/>
              </a:solidFill>
              <a:effectLst/>
              <a:uLnTx/>
              <a:uFill>
                <a:solidFill>
                  <a:srgbClr val="FFFFFF"/>
                </a:solidFill>
              </a:uFill>
              <a:latin typeface="Arial"/>
              <a:ea typeface="+mn-ea"/>
              <a:cs typeface="+mn-cs"/>
            </a:endParaRPr>
          </a:p>
        </p:txBody>
      </p:sp>
      <p:sp>
        <p:nvSpPr>
          <p:cNvPr id="56" name="CustomShape 1">
            <a:extLst>
              <a:ext uri="{FF2B5EF4-FFF2-40B4-BE49-F238E27FC236}">
                <a16:creationId xmlns:a16="http://schemas.microsoft.com/office/drawing/2014/main" xmlns="" id="{B4FACFBB-F0B1-4988-B8E2-3E93EF537587}"/>
              </a:ext>
            </a:extLst>
          </p:cNvPr>
          <p:cNvSpPr/>
          <p:nvPr/>
        </p:nvSpPr>
        <p:spPr>
          <a:xfrm>
            <a:off x="2726025" y="5454340"/>
            <a:ext cx="1282320" cy="272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1" normalizeH="0" baseline="0" noProof="0" dirty="0">
                <a:ln>
                  <a:noFill/>
                </a:ln>
                <a:solidFill>
                  <a:srgbClr val="000000"/>
                </a:solidFill>
                <a:effectLst/>
                <a:uLnTx/>
                <a:uFill>
                  <a:solidFill>
                    <a:srgbClr val="FFFFFF"/>
                  </a:solidFill>
                </a:uFill>
                <a:latin typeface="Arial"/>
                <a:ea typeface="+mn-ea"/>
                <a:cs typeface="+mn-cs"/>
              </a:rPr>
              <a:t>LMIC</a:t>
            </a:r>
            <a:endParaRPr kumimoji="0" lang="en-US" sz="1800" b="0" i="0" u="none" strike="noStrike" kern="1200" cap="none" spc="-1" normalizeH="0" baseline="0" noProof="0" dirty="0">
              <a:ln>
                <a:noFill/>
              </a:ln>
              <a:solidFill>
                <a:srgbClr val="000000"/>
              </a:solidFill>
              <a:effectLst/>
              <a:uLnTx/>
              <a:uFill>
                <a:solidFill>
                  <a:srgbClr val="FFFFFF"/>
                </a:solidFill>
              </a:uFill>
              <a:latin typeface="Arial"/>
              <a:ea typeface="+mn-ea"/>
              <a:cs typeface="+mn-cs"/>
            </a:endParaRPr>
          </a:p>
        </p:txBody>
      </p:sp>
      <p:sp>
        <p:nvSpPr>
          <p:cNvPr id="57" name="CustomShape 1">
            <a:extLst>
              <a:ext uri="{FF2B5EF4-FFF2-40B4-BE49-F238E27FC236}">
                <a16:creationId xmlns:a16="http://schemas.microsoft.com/office/drawing/2014/main" xmlns="" id="{5D3EF0FC-73AE-47FB-80FC-3B02D131699F}"/>
              </a:ext>
            </a:extLst>
          </p:cNvPr>
          <p:cNvSpPr/>
          <p:nvPr/>
        </p:nvSpPr>
        <p:spPr>
          <a:xfrm>
            <a:off x="3392775" y="5454340"/>
            <a:ext cx="1282320" cy="272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1" normalizeH="0" baseline="0" noProof="0" dirty="0">
                <a:ln>
                  <a:noFill/>
                </a:ln>
                <a:solidFill>
                  <a:srgbClr val="000000"/>
                </a:solidFill>
                <a:effectLst/>
                <a:uLnTx/>
                <a:uFill>
                  <a:solidFill>
                    <a:srgbClr val="FFFFFF"/>
                  </a:solidFill>
                </a:uFill>
                <a:latin typeface="Arial"/>
                <a:ea typeface="+mn-ea"/>
                <a:cs typeface="+mn-cs"/>
              </a:rPr>
              <a:t>HIC</a:t>
            </a:r>
            <a:endParaRPr kumimoji="0" lang="en-US" sz="1800" b="0" i="0" u="none" strike="noStrike" kern="1200" cap="none" spc="-1" normalizeH="0" baseline="0" noProof="0" dirty="0">
              <a:ln>
                <a:noFill/>
              </a:ln>
              <a:solidFill>
                <a:srgbClr val="000000"/>
              </a:solidFill>
              <a:effectLst/>
              <a:uLnTx/>
              <a:uFill>
                <a:solidFill>
                  <a:srgbClr val="FFFFFF"/>
                </a:solidFill>
              </a:uFill>
              <a:latin typeface="Arial"/>
              <a:ea typeface="+mn-ea"/>
              <a:cs typeface="+mn-cs"/>
            </a:endParaRPr>
          </a:p>
        </p:txBody>
      </p:sp>
      <p:sp>
        <p:nvSpPr>
          <p:cNvPr id="58" name="Rectangle 57">
            <a:extLst>
              <a:ext uri="{FF2B5EF4-FFF2-40B4-BE49-F238E27FC236}">
                <a16:creationId xmlns:a16="http://schemas.microsoft.com/office/drawing/2014/main" xmlns="" id="{53F39773-E1E9-480C-A8F0-E8F5877CAF51}"/>
              </a:ext>
            </a:extLst>
          </p:cNvPr>
          <p:cNvSpPr/>
          <p:nvPr/>
        </p:nvSpPr>
        <p:spPr>
          <a:xfrm>
            <a:off x="3095625" y="5701990"/>
            <a:ext cx="1188720" cy="0"/>
          </a:xfrm>
          <a:prstGeom prst="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59" name="Rectangle 58">
            <a:extLst>
              <a:ext uri="{FF2B5EF4-FFF2-40B4-BE49-F238E27FC236}">
                <a16:creationId xmlns:a16="http://schemas.microsoft.com/office/drawing/2014/main" xmlns="" id="{12E943FB-BFC6-451A-9CF7-6B76418430EA}"/>
              </a:ext>
            </a:extLst>
          </p:cNvPr>
          <p:cNvSpPr/>
          <p:nvPr/>
        </p:nvSpPr>
        <p:spPr>
          <a:xfrm>
            <a:off x="1809750" y="5701990"/>
            <a:ext cx="1188720" cy="0"/>
          </a:xfrm>
          <a:prstGeom prst="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Tree>
    <p:extLst>
      <p:ext uri="{BB962C8B-B14F-4D97-AF65-F5344CB8AC3E}">
        <p14:creationId xmlns:p14="http://schemas.microsoft.com/office/powerpoint/2010/main" xmlns="" val="358479255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64">
            <a:extLst>
              <a:ext uri="{FF2B5EF4-FFF2-40B4-BE49-F238E27FC236}">
                <a16:creationId xmlns:a16="http://schemas.microsoft.com/office/drawing/2014/main" xmlns="" id="{3FF3E60C-94AF-4599-8BEA-F6DDAE997A31}"/>
              </a:ext>
            </a:extLst>
          </p:cNvPr>
          <p:cNvGrpSpPr/>
          <p:nvPr/>
        </p:nvGrpSpPr>
        <p:grpSpPr>
          <a:xfrm>
            <a:off x="7367690" y="2475820"/>
            <a:ext cx="1540870" cy="212040"/>
            <a:chOff x="7367690" y="4403520"/>
            <a:chExt cx="1540870" cy="212040"/>
          </a:xfrm>
        </p:grpSpPr>
        <p:sp>
          <p:nvSpPr>
            <p:cNvPr id="38" name="CustomShape 30">
              <a:extLst>
                <a:ext uri="{FF2B5EF4-FFF2-40B4-BE49-F238E27FC236}">
                  <a16:creationId xmlns:a16="http://schemas.microsoft.com/office/drawing/2014/main" xmlns="" id="{85D65A0C-29B5-407C-B47B-1C1BBCB0DAF7}"/>
                </a:ext>
              </a:extLst>
            </p:cNvPr>
            <p:cNvSpPr/>
            <p:nvPr/>
          </p:nvSpPr>
          <p:spPr>
            <a:xfrm>
              <a:off x="7408800" y="4403520"/>
              <a:ext cx="1499760" cy="212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1" normalizeH="0" baseline="0" noProof="0" dirty="0">
                  <a:ln>
                    <a:noFill/>
                  </a:ln>
                  <a:solidFill>
                    <a:srgbClr val="000000"/>
                  </a:solidFill>
                  <a:effectLst/>
                  <a:uLnTx/>
                  <a:uFill>
                    <a:solidFill>
                      <a:srgbClr val="FFFFFF"/>
                    </a:solidFill>
                  </a:uFill>
                  <a:latin typeface="Arial"/>
                  <a:ea typeface="+mn-ea"/>
                  <a:cs typeface="+mn-cs"/>
                </a:rPr>
                <a:t>Rheumatic Heart Disease</a:t>
              </a:r>
              <a:endParaRPr kumimoji="0" lang="en-US" sz="1800" b="0" i="0" u="none" strike="noStrike" kern="1200" cap="none" spc="-1" normalizeH="0" baseline="0" noProof="0" dirty="0">
                <a:ln>
                  <a:noFill/>
                </a:ln>
                <a:solidFill>
                  <a:srgbClr val="000000"/>
                </a:solidFill>
                <a:effectLst/>
                <a:uLnTx/>
                <a:uFill>
                  <a:solidFill>
                    <a:srgbClr val="FFFFFF"/>
                  </a:solidFill>
                </a:uFill>
                <a:latin typeface="Arial"/>
                <a:ea typeface="+mn-ea"/>
                <a:cs typeface="+mn-cs"/>
              </a:endParaRPr>
            </a:p>
          </p:txBody>
        </p:sp>
        <p:sp>
          <p:nvSpPr>
            <p:cNvPr id="49" name="Rectangle 48">
              <a:extLst>
                <a:ext uri="{FF2B5EF4-FFF2-40B4-BE49-F238E27FC236}">
                  <a16:creationId xmlns:a16="http://schemas.microsoft.com/office/drawing/2014/main" xmlns="" id="{84E25685-0694-4D97-81A6-C5015C35FF15}"/>
                </a:ext>
              </a:extLst>
            </p:cNvPr>
            <p:cNvSpPr/>
            <p:nvPr/>
          </p:nvSpPr>
          <p:spPr>
            <a:xfrm>
              <a:off x="7367690" y="4463820"/>
              <a:ext cx="91440"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grpSp>
      <p:sp>
        <p:nvSpPr>
          <p:cNvPr id="2" name="Title 1"/>
          <p:cNvSpPr>
            <a:spLocks noGrp="1"/>
          </p:cNvSpPr>
          <p:nvPr>
            <p:ph type="title"/>
          </p:nvPr>
        </p:nvSpPr>
        <p:spPr/>
        <p:txBody>
          <a:bodyPr/>
          <a:lstStyle/>
          <a:p>
            <a:r>
              <a:rPr lang="en-US" sz="2600" dirty="0"/>
              <a:t>Disability Due to CVD Is Mainly Driven by CHD and Stroke Across All Regions</a:t>
            </a:r>
          </a:p>
        </p:txBody>
      </p:sp>
      <p:sp>
        <p:nvSpPr>
          <p:cNvPr id="9" name="Text Box 4">
            <a:extLst>
              <a:ext uri="{FF2B5EF4-FFF2-40B4-BE49-F238E27FC236}">
                <a16:creationId xmlns:a16="http://schemas.microsoft.com/office/drawing/2014/main" xmlns="" id="{818A0EDC-757E-444F-A1D2-E2F5F16FC5BD}"/>
              </a:ext>
            </a:extLst>
          </p:cNvPr>
          <p:cNvSpPr txBox="1">
            <a:spLocks noChangeArrowheads="1"/>
          </p:cNvSpPr>
          <p:nvPr/>
        </p:nvSpPr>
        <p:spPr bwMode="gray">
          <a:xfrm>
            <a:off x="512064" y="6144879"/>
            <a:ext cx="8310923" cy="643406"/>
          </a:xfrm>
          <a:prstGeom prst="rect">
            <a:avLst/>
          </a:prstGeom>
          <a:noFill/>
          <a:ln w="9525">
            <a:noFill/>
            <a:miter lim="800000"/>
            <a:headEnd/>
            <a:tailEnd/>
          </a:ln>
          <a:effectLst/>
        </p:spPr>
        <p:txBody>
          <a:bodyPr wrap="square" anchor="b">
            <a:noAutofit/>
          </a:bodyPr>
          <a:lstStyle/>
          <a:p>
            <a:pPr marL="91440" marR="0" lvl="0" indent="0" algn="l" defTabSz="914400" rtl="0" eaLnBrk="1" fontAlgn="auto" latinLnBrk="0" hangingPunct="1">
              <a:lnSpc>
                <a:spcPct val="100000"/>
              </a:lnSpc>
              <a:spcBef>
                <a:spcPts val="0"/>
              </a:spcBef>
              <a:spcAft>
                <a:spcPts val="0"/>
              </a:spcAft>
              <a:buClrTx/>
              <a:buSzPct val="100000"/>
              <a:buFontTx/>
              <a:buNone/>
              <a:tabLst/>
              <a:defRPr/>
            </a:pPr>
            <a:r>
              <a:rPr kumimoji="0" lang="en-US" sz="900" b="0" i="0" u="none" strike="noStrike" kern="1200" cap="none" spc="0" normalizeH="0" baseline="0" noProof="0" dirty="0">
                <a:ln>
                  <a:noFill/>
                </a:ln>
                <a:solidFill>
                  <a:srgbClr val="000000"/>
                </a:solidFill>
                <a:effectLst/>
                <a:uLnTx/>
                <a:uFillTx/>
                <a:latin typeface="Arial"/>
                <a:ea typeface="+mn-ea"/>
                <a:cs typeface="+mn-cs"/>
              </a:rPr>
              <a:t>CHD = coronary heart disease; CVD = cardiovascular disease; YYL = years of life lost.</a:t>
            </a:r>
          </a:p>
          <a:p>
            <a:pPr marL="91440" marR="0" lvl="0" indent="0" algn="l" defTabSz="914400" rtl="0" eaLnBrk="1" fontAlgn="auto" latinLnBrk="0" hangingPunct="1">
              <a:lnSpc>
                <a:spcPct val="100000"/>
              </a:lnSpc>
              <a:spcBef>
                <a:spcPts val="0"/>
              </a:spcBef>
              <a:spcAft>
                <a:spcPts val="0"/>
              </a:spcAft>
              <a:buClrTx/>
              <a:buSzPct val="100000"/>
              <a:buFontTx/>
              <a:buNone/>
              <a:tabLst/>
              <a:defRPr/>
            </a:pPr>
            <a:r>
              <a:rPr kumimoji="0" lang="en-US" sz="900" b="0" i="0" u="none" strike="noStrike" kern="1200" cap="none" spc="0" normalizeH="0" baseline="0" noProof="0" dirty="0">
                <a:ln>
                  <a:noFill/>
                </a:ln>
                <a:solidFill>
                  <a:srgbClr val="000000"/>
                </a:solidFill>
                <a:effectLst/>
                <a:uLnTx/>
                <a:uFillTx/>
                <a:latin typeface="Arial"/>
                <a:ea typeface="+mn-ea"/>
                <a:cs typeface="+mn-cs"/>
              </a:rPr>
              <a:t>Roth GA, et al. </a:t>
            </a:r>
            <a:r>
              <a:rPr kumimoji="0" lang="en-US" sz="900" b="0" i="1" u="none" strike="noStrike" kern="1200" cap="none" spc="0" normalizeH="0" baseline="0" noProof="0" dirty="0">
                <a:ln>
                  <a:noFill/>
                </a:ln>
                <a:solidFill>
                  <a:srgbClr val="000000"/>
                </a:solidFill>
                <a:effectLst/>
                <a:uLnTx/>
                <a:uFillTx/>
                <a:latin typeface="Arial"/>
                <a:ea typeface="+mn-ea"/>
                <a:cs typeface="+mn-cs"/>
              </a:rPr>
              <a:t>Circulation.</a:t>
            </a:r>
            <a:r>
              <a:rPr kumimoji="0" lang="en-US" sz="900" b="0" i="0" u="none" strike="noStrike" kern="1200" cap="none" spc="0" normalizeH="0" baseline="0" noProof="0" dirty="0">
                <a:ln>
                  <a:noFill/>
                </a:ln>
                <a:solidFill>
                  <a:srgbClr val="000000"/>
                </a:solidFill>
                <a:effectLst/>
                <a:uLnTx/>
                <a:uFillTx/>
                <a:latin typeface="Arial"/>
                <a:ea typeface="+mn-ea"/>
                <a:cs typeface="+mn-cs"/>
              </a:rPr>
              <a:t> 2015;132:1667-1678.</a:t>
            </a:r>
          </a:p>
        </p:txBody>
      </p:sp>
      <p:pic>
        <p:nvPicPr>
          <p:cNvPr id="7" name="Picture 6">
            <a:extLst>
              <a:ext uri="{FF2B5EF4-FFF2-40B4-BE49-F238E27FC236}">
                <a16:creationId xmlns:a16="http://schemas.microsoft.com/office/drawing/2014/main" xmlns="" id="{3DF4EC40-D34D-4402-B7F1-2A2146ABD725}"/>
              </a:ext>
            </a:extLst>
          </p:cNvPr>
          <p:cNvPicPr/>
          <p:nvPr/>
        </p:nvPicPr>
        <p:blipFill rotWithShape="1">
          <a:blip r:embed="rId3"/>
          <a:srcRect r="3946"/>
          <a:stretch/>
        </p:blipFill>
        <p:spPr>
          <a:xfrm>
            <a:off x="514080" y="1512720"/>
            <a:ext cx="6795510" cy="3643920"/>
          </a:xfrm>
          <a:prstGeom prst="rect">
            <a:avLst/>
          </a:prstGeom>
          <a:ln>
            <a:noFill/>
          </a:ln>
        </p:spPr>
      </p:pic>
      <p:sp>
        <p:nvSpPr>
          <p:cNvPr id="10" name="CustomShape 1">
            <a:extLst>
              <a:ext uri="{FF2B5EF4-FFF2-40B4-BE49-F238E27FC236}">
                <a16:creationId xmlns:a16="http://schemas.microsoft.com/office/drawing/2014/main" xmlns="" id="{DD352843-7435-41DD-B72E-0D04DF6B8870}"/>
              </a:ext>
            </a:extLst>
          </p:cNvPr>
          <p:cNvSpPr/>
          <p:nvPr/>
        </p:nvSpPr>
        <p:spPr>
          <a:xfrm>
            <a:off x="243000" y="4753800"/>
            <a:ext cx="475920" cy="272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1" normalizeH="0" baseline="0" noProof="0">
                <a:ln>
                  <a:noFill/>
                </a:ln>
                <a:solidFill>
                  <a:srgbClr val="000000"/>
                </a:solidFill>
                <a:effectLst/>
                <a:uLnTx/>
                <a:uFill>
                  <a:solidFill>
                    <a:srgbClr val="FFFFFF"/>
                  </a:solidFill>
                </a:uFill>
                <a:latin typeface="Arial"/>
                <a:ea typeface="+mn-ea"/>
                <a:cs typeface="+mn-cs"/>
              </a:rPr>
              <a:t>0</a:t>
            </a:r>
            <a:endParaRPr kumimoji="0" lang="en-US"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11" name="CustomShape 2">
            <a:extLst>
              <a:ext uri="{FF2B5EF4-FFF2-40B4-BE49-F238E27FC236}">
                <a16:creationId xmlns:a16="http://schemas.microsoft.com/office/drawing/2014/main" xmlns="" id="{D5485F6C-2E1A-4761-8430-666E45A6FF2B}"/>
              </a:ext>
            </a:extLst>
          </p:cNvPr>
          <p:cNvSpPr/>
          <p:nvPr/>
        </p:nvSpPr>
        <p:spPr>
          <a:xfrm rot="16200000">
            <a:off x="-1276560" y="3172680"/>
            <a:ext cx="3161880" cy="272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1" normalizeH="0" baseline="0" noProof="0">
                <a:ln>
                  <a:noFill/>
                </a:ln>
                <a:solidFill>
                  <a:srgbClr val="000000"/>
                </a:solidFill>
                <a:effectLst/>
                <a:uLnTx/>
                <a:uFill>
                  <a:solidFill>
                    <a:srgbClr val="FFFFFF"/>
                  </a:solidFill>
                </a:uFill>
                <a:latin typeface="Arial"/>
                <a:ea typeface="+mn-ea"/>
                <a:cs typeface="+mn-cs"/>
              </a:rPr>
              <a:t>YLLs (%)</a:t>
            </a:r>
            <a:endParaRPr kumimoji="0" lang="en-US"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12" name="CustomShape 3">
            <a:extLst>
              <a:ext uri="{FF2B5EF4-FFF2-40B4-BE49-F238E27FC236}">
                <a16:creationId xmlns:a16="http://schemas.microsoft.com/office/drawing/2014/main" xmlns="" id="{68387E14-711F-4404-90C5-821C8862294A}"/>
              </a:ext>
            </a:extLst>
          </p:cNvPr>
          <p:cNvSpPr/>
          <p:nvPr/>
        </p:nvSpPr>
        <p:spPr>
          <a:xfrm>
            <a:off x="243000" y="2810160"/>
            <a:ext cx="475920" cy="272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1" normalizeH="0" baseline="0" noProof="0">
                <a:ln>
                  <a:noFill/>
                </a:ln>
                <a:solidFill>
                  <a:srgbClr val="000000"/>
                </a:solidFill>
                <a:effectLst/>
                <a:uLnTx/>
                <a:uFill>
                  <a:solidFill>
                    <a:srgbClr val="FFFFFF"/>
                  </a:solidFill>
                </a:uFill>
                <a:latin typeface="Arial"/>
                <a:ea typeface="+mn-ea"/>
                <a:cs typeface="+mn-cs"/>
              </a:rPr>
              <a:t>60</a:t>
            </a:r>
            <a:endParaRPr kumimoji="0" lang="en-US"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13" name="CustomShape 4">
            <a:extLst>
              <a:ext uri="{FF2B5EF4-FFF2-40B4-BE49-F238E27FC236}">
                <a16:creationId xmlns:a16="http://schemas.microsoft.com/office/drawing/2014/main" xmlns="" id="{6BD385FB-34BC-43B0-A4BD-F5C38C140169}"/>
              </a:ext>
            </a:extLst>
          </p:cNvPr>
          <p:cNvSpPr/>
          <p:nvPr/>
        </p:nvSpPr>
        <p:spPr>
          <a:xfrm>
            <a:off x="770400" y="1239840"/>
            <a:ext cx="6492240" cy="272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1" normalizeH="0" baseline="0" noProof="0" dirty="0">
                <a:ln>
                  <a:noFill/>
                </a:ln>
                <a:solidFill>
                  <a:srgbClr val="007CC2"/>
                </a:solidFill>
                <a:effectLst/>
                <a:uLnTx/>
                <a:uFill>
                  <a:solidFill>
                    <a:srgbClr val="FFFFFF"/>
                  </a:solidFill>
                </a:uFill>
                <a:latin typeface="Arial"/>
                <a:ea typeface="+mn-ea"/>
                <a:cs typeface="+mn-cs"/>
              </a:rPr>
              <a:t>CVD by Region, All Ages and Both Sexes Combined in 2013</a:t>
            </a:r>
            <a:endParaRPr kumimoji="0" lang="en-US" sz="2400" b="0" i="0" u="none" strike="noStrike" kern="1200" cap="none" spc="-1" normalizeH="0" baseline="0" noProof="0" dirty="0">
              <a:ln>
                <a:noFill/>
              </a:ln>
              <a:solidFill>
                <a:srgbClr val="007CC2"/>
              </a:solidFill>
              <a:effectLst/>
              <a:uLnTx/>
              <a:uFill>
                <a:solidFill>
                  <a:srgbClr val="FFFFFF"/>
                </a:solidFill>
              </a:uFill>
              <a:latin typeface="Arial"/>
              <a:ea typeface="+mn-ea"/>
              <a:cs typeface="+mn-cs"/>
            </a:endParaRPr>
          </a:p>
        </p:txBody>
      </p:sp>
      <p:sp>
        <p:nvSpPr>
          <p:cNvPr id="14" name="CustomShape 5">
            <a:extLst>
              <a:ext uri="{FF2B5EF4-FFF2-40B4-BE49-F238E27FC236}">
                <a16:creationId xmlns:a16="http://schemas.microsoft.com/office/drawing/2014/main" xmlns="" id="{A297670A-76C2-4E65-B3B8-6C385164A501}"/>
              </a:ext>
            </a:extLst>
          </p:cNvPr>
          <p:cNvSpPr/>
          <p:nvPr/>
        </p:nvSpPr>
        <p:spPr>
          <a:xfrm rot="19800000">
            <a:off x="5683680" y="5284440"/>
            <a:ext cx="1635120" cy="212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1" normalizeH="0" baseline="0" noProof="0">
                <a:ln>
                  <a:noFill/>
                </a:ln>
                <a:solidFill>
                  <a:srgbClr val="000000"/>
                </a:solidFill>
                <a:effectLst/>
                <a:uLnTx/>
                <a:uFill>
                  <a:solidFill>
                    <a:srgbClr val="FFFFFF"/>
                  </a:solidFill>
                </a:uFill>
                <a:latin typeface="Arial"/>
                <a:ea typeface="+mn-ea"/>
                <a:cs typeface="+mn-cs"/>
              </a:rPr>
              <a:t>Western Sub-Saharan Africa</a:t>
            </a:r>
            <a:endParaRPr kumimoji="0" lang="en-US"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15" name="CustomShape 6">
            <a:extLst>
              <a:ext uri="{FF2B5EF4-FFF2-40B4-BE49-F238E27FC236}">
                <a16:creationId xmlns:a16="http://schemas.microsoft.com/office/drawing/2014/main" xmlns="" id="{E7E48FBB-9543-4C73-8894-7F039DE6F098}"/>
              </a:ext>
            </a:extLst>
          </p:cNvPr>
          <p:cNvSpPr/>
          <p:nvPr/>
        </p:nvSpPr>
        <p:spPr>
          <a:xfrm rot="19800000">
            <a:off x="5139720" y="5352840"/>
            <a:ext cx="1909440" cy="212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1" normalizeH="0" baseline="0" noProof="0">
                <a:ln>
                  <a:noFill/>
                </a:ln>
                <a:solidFill>
                  <a:srgbClr val="000000"/>
                </a:solidFill>
                <a:effectLst/>
                <a:uLnTx/>
                <a:uFill>
                  <a:solidFill>
                    <a:srgbClr val="FFFFFF"/>
                  </a:solidFill>
                </a:uFill>
                <a:latin typeface="Arial"/>
                <a:ea typeface="+mn-ea"/>
                <a:cs typeface="+mn-cs"/>
              </a:rPr>
              <a:t>Southern Sub-Saharan Africa</a:t>
            </a:r>
            <a:endParaRPr kumimoji="0" lang="en-US"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16" name="CustomShape 7">
            <a:extLst>
              <a:ext uri="{FF2B5EF4-FFF2-40B4-BE49-F238E27FC236}">
                <a16:creationId xmlns:a16="http://schemas.microsoft.com/office/drawing/2014/main" xmlns="" id="{5E7DD0B3-F507-4288-AA9B-6288671E6E00}"/>
              </a:ext>
            </a:extLst>
          </p:cNvPr>
          <p:cNvSpPr/>
          <p:nvPr/>
        </p:nvSpPr>
        <p:spPr>
          <a:xfrm rot="19800000">
            <a:off x="4796280" y="5352840"/>
            <a:ext cx="1909440" cy="212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1" normalizeH="0" baseline="0" noProof="0">
                <a:ln>
                  <a:noFill/>
                </a:ln>
                <a:solidFill>
                  <a:srgbClr val="000000"/>
                </a:solidFill>
                <a:effectLst/>
                <a:uLnTx/>
                <a:uFill>
                  <a:solidFill>
                    <a:srgbClr val="FFFFFF"/>
                  </a:solidFill>
                </a:uFill>
                <a:latin typeface="Arial"/>
                <a:ea typeface="+mn-ea"/>
                <a:cs typeface="+mn-cs"/>
              </a:rPr>
              <a:t>Eastern Sub-Saharan Africa</a:t>
            </a:r>
            <a:endParaRPr kumimoji="0" lang="en-US"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17" name="CustomShape 8">
            <a:extLst>
              <a:ext uri="{FF2B5EF4-FFF2-40B4-BE49-F238E27FC236}">
                <a16:creationId xmlns:a16="http://schemas.microsoft.com/office/drawing/2014/main" xmlns="" id="{92641D3D-A4A8-4926-A3DA-4D8EEC632535}"/>
              </a:ext>
            </a:extLst>
          </p:cNvPr>
          <p:cNvSpPr/>
          <p:nvPr/>
        </p:nvSpPr>
        <p:spPr>
          <a:xfrm rot="19800000">
            <a:off x="4499640" y="5352840"/>
            <a:ext cx="1909440" cy="212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1" normalizeH="0" baseline="0" noProof="0">
                <a:ln>
                  <a:noFill/>
                </a:ln>
                <a:solidFill>
                  <a:srgbClr val="000000"/>
                </a:solidFill>
                <a:effectLst/>
                <a:uLnTx/>
                <a:uFill>
                  <a:solidFill>
                    <a:srgbClr val="FFFFFF"/>
                  </a:solidFill>
                </a:uFill>
                <a:latin typeface="Arial"/>
                <a:ea typeface="+mn-ea"/>
                <a:cs typeface="+mn-cs"/>
              </a:rPr>
              <a:t>Central Sub-Saharan Africa</a:t>
            </a:r>
            <a:endParaRPr kumimoji="0" lang="en-US"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18" name="CustomShape 9">
            <a:extLst>
              <a:ext uri="{FF2B5EF4-FFF2-40B4-BE49-F238E27FC236}">
                <a16:creationId xmlns:a16="http://schemas.microsoft.com/office/drawing/2014/main" xmlns="" id="{EACCF4D5-A5FE-4490-BD19-78062F74EEE2}"/>
              </a:ext>
            </a:extLst>
          </p:cNvPr>
          <p:cNvSpPr/>
          <p:nvPr/>
        </p:nvSpPr>
        <p:spPr>
          <a:xfrm rot="19800000">
            <a:off x="4225320" y="5356800"/>
            <a:ext cx="1909440" cy="212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1" normalizeH="0" baseline="0" noProof="0">
                <a:ln>
                  <a:noFill/>
                </a:ln>
                <a:solidFill>
                  <a:srgbClr val="000000"/>
                </a:solidFill>
                <a:effectLst/>
                <a:uLnTx/>
                <a:uFill>
                  <a:solidFill>
                    <a:srgbClr val="FFFFFF"/>
                  </a:solidFill>
                </a:uFill>
                <a:latin typeface="Arial"/>
                <a:ea typeface="+mn-ea"/>
                <a:cs typeface="+mn-cs"/>
              </a:rPr>
              <a:t>North Africa and Middle East</a:t>
            </a:r>
            <a:endParaRPr kumimoji="0" lang="en-US"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19" name="CustomShape 10">
            <a:extLst>
              <a:ext uri="{FF2B5EF4-FFF2-40B4-BE49-F238E27FC236}">
                <a16:creationId xmlns:a16="http://schemas.microsoft.com/office/drawing/2014/main" xmlns="" id="{3B89F8BD-9819-4A02-B920-3911E6EEBC9B}"/>
              </a:ext>
            </a:extLst>
          </p:cNvPr>
          <p:cNvSpPr/>
          <p:nvPr/>
        </p:nvSpPr>
        <p:spPr>
          <a:xfrm rot="19800000">
            <a:off x="3905640" y="5352840"/>
            <a:ext cx="1909440" cy="212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1" normalizeH="0" baseline="0" noProof="0">
                <a:ln>
                  <a:noFill/>
                </a:ln>
                <a:solidFill>
                  <a:srgbClr val="000000"/>
                </a:solidFill>
                <a:effectLst/>
                <a:uLnTx/>
                <a:uFill>
                  <a:solidFill>
                    <a:srgbClr val="FFFFFF"/>
                  </a:solidFill>
                </a:uFill>
                <a:latin typeface="Arial"/>
                <a:ea typeface="+mn-ea"/>
                <a:cs typeface="+mn-cs"/>
              </a:rPr>
              <a:t>South Asia</a:t>
            </a:r>
            <a:endParaRPr kumimoji="0" lang="en-US"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20" name="CustomShape 11">
            <a:extLst>
              <a:ext uri="{FF2B5EF4-FFF2-40B4-BE49-F238E27FC236}">
                <a16:creationId xmlns:a16="http://schemas.microsoft.com/office/drawing/2014/main" xmlns="" id="{BC887001-B59C-4B2E-8ED0-03DE1065AA99}"/>
              </a:ext>
            </a:extLst>
          </p:cNvPr>
          <p:cNvSpPr/>
          <p:nvPr/>
        </p:nvSpPr>
        <p:spPr>
          <a:xfrm rot="19800000">
            <a:off x="3585240" y="5352840"/>
            <a:ext cx="1909440" cy="212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1" normalizeH="0" baseline="0" noProof="0">
                <a:ln>
                  <a:noFill/>
                </a:ln>
                <a:solidFill>
                  <a:srgbClr val="000000"/>
                </a:solidFill>
                <a:effectLst/>
                <a:uLnTx/>
                <a:uFill>
                  <a:solidFill>
                    <a:srgbClr val="FFFFFF"/>
                  </a:solidFill>
                </a:uFill>
                <a:latin typeface="Arial"/>
                <a:ea typeface="+mn-ea"/>
                <a:cs typeface="+mn-cs"/>
              </a:rPr>
              <a:t>Southeast Asia</a:t>
            </a:r>
            <a:endParaRPr kumimoji="0" lang="en-US"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21" name="CustomShape 12">
            <a:extLst>
              <a:ext uri="{FF2B5EF4-FFF2-40B4-BE49-F238E27FC236}">
                <a16:creationId xmlns:a16="http://schemas.microsoft.com/office/drawing/2014/main" xmlns="" id="{32DE5CE2-CC24-410C-89D1-28A33688C670}"/>
              </a:ext>
            </a:extLst>
          </p:cNvPr>
          <p:cNvSpPr/>
          <p:nvPr/>
        </p:nvSpPr>
        <p:spPr>
          <a:xfrm rot="19800000">
            <a:off x="3241800" y="5356800"/>
            <a:ext cx="1909440" cy="212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1" normalizeH="0" baseline="0" noProof="0" dirty="0">
                <a:ln>
                  <a:noFill/>
                </a:ln>
                <a:solidFill>
                  <a:srgbClr val="000000"/>
                </a:solidFill>
                <a:effectLst/>
                <a:uLnTx/>
                <a:uFill>
                  <a:solidFill>
                    <a:srgbClr val="FFFFFF"/>
                  </a:solidFill>
                </a:uFill>
                <a:latin typeface="Arial"/>
                <a:ea typeface="+mn-ea"/>
                <a:cs typeface="+mn-cs"/>
              </a:rPr>
              <a:t>East Asia</a:t>
            </a:r>
            <a:endParaRPr kumimoji="0" lang="en-US" sz="1800" b="0" i="0" u="none" strike="noStrike" kern="1200" cap="none" spc="-1" normalizeH="0" baseline="0" noProof="0" dirty="0">
              <a:ln>
                <a:noFill/>
              </a:ln>
              <a:solidFill>
                <a:srgbClr val="000000"/>
              </a:solidFill>
              <a:effectLst/>
              <a:uLnTx/>
              <a:uFill>
                <a:solidFill>
                  <a:srgbClr val="FFFFFF"/>
                </a:solidFill>
              </a:uFill>
              <a:latin typeface="Arial"/>
              <a:ea typeface="+mn-ea"/>
              <a:cs typeface="+mn-cs"/>
            </a:endParaRPr>
          </a:p>
        </p:txBody>
      </p:sp>
      <p:sp>
        <p:nvSpPr>
          <p:cNvPr id="22" name="CustomShape 13">
            <a:extLst>
              <a:ext uri="{FF2B5EF4-FFF2-40B4-BE49-F238E27FC236}">
                <a16:creationId xmlns:a16="http://schemas.microsoft.com/office/drawing/2014/main" xmlns="" id="{A90E8A79-11A4-4635-A5B8-7BF3E3303D79}"/>
              </a:ext>
            </a:extLst>
          </p:cNvPr>
          <p:cNvSpPr/>
          <p:nvPr/>
        </p:nvSpPr>
        <p:spPr>
          <a:xfrm rot="19800000">
            <a:off x="2945160" y="5356800"/>
            <a:ext cx="1909440" cy="212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1" normalizeH="0" baseline="0" noProof="0">
                <a:ln>
                  <a:noFill/>
                </a:ln>
                <a:solidFill>
                  <a:srgbClr val="000000"/>
                </a:solidFill>
                <a:effectLst/>
                <a:uLnTx/>
                <a:uFill>
                  <a:solidFill>
                    <a:srgbClr val="FFFFFF"/>
                  </a:solidFill>
                </a:uFill>
                <a:latin typeface="Arial"/>
                <a:ea typeface="+mn-ea"/>
                <a:cs typeface="+mn-cs"/>
              </a:rPr>
              <a:t>Oceania</a:t>
            </a:r>
            <a:endParaRPr kumimoji="0" lang="en-US"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23" name="CustomShape 14">
            <a:extLst>
              <a:ext uri="{FF2B5EF4-FFF2-40B4-BE49-F238E27FC236}">
                <a16:creationId xmlns:a16="http://schemas.microsoft.com/office/drawing/2014/main" xmlns="" id="{3705EA70-56A2-4C04-9BC9-20D4B1714BB8}"/>
              </a:ext>
            </a:extLst>
          </p:cNvPr>
          <p:cNvSpPr/>
          <p:nvPr/>
        </p:nvSpPr>
        <p:spPr>
          <a:xfrm rot="19800000">
            <a:off x="2670840" y="5356800"/>
            <a:ext cx="1909440" cy="212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1" normalizeH="0" baseline="0" noProof="0" dirty="0">
                <a:ln>
                  <a:noFill/>
                </a:ln>
                <a:solidFill>
                  <a:srgbClr val="000000"/>
                </a:solidFill>
                <a:effectLst/>
                <a:uLnTx/>
                <a:uFill>
                  <a:solidFill>
                    <a:srgbClr val="FFFFFF"/>
                  </a:solidFill>
                </a:uFill>
                <a:latin typeface="Arial"/>
                <a:ea typeface="+mn-ea"/>
                <a:cs typeface="+mn-cs"/>
              </a:rPr>
              <a:t>Caribbean</a:t>
            </a:r>
            <a:endParaRPr kumimoji="0" lang="en-US" sz="1800" b="0" i="0" u="none" strike="noStrike" kern="1200" cap="none" spc="-1" normalizeH="0" baseline="0" noProof="0" dirty="0">
              <a:ln>
                <a:noFill/>
              </a:ln>
              <a:solidFill>
                <a:srgbClr val="000000"/>
              </a:solidFill>
              <a:effectLst/>
              <a:uLnTx/>
              <a:uFill>
                <a:solidFill>
                  <a:srgbClr val="FFFFFF"/>
                </a:solidFill>
              </a:uFill>
              <a:latin typeface="Arial"/>
              <a:ea typeface="+mn-ea"/>
              <a:cs typeface="+mn-cs"/>
            </a:endParaRPr>
          </a:p>
        </p:txBody>
      </p:sp>
      <p:sp>
        <p:nvSpPr>
          <p:cNvPr id="24" name="CustomShape 15">
            <a:extLst>
              <a:ext uri="{FF2B5EF4-FFF2-40B4-BE49-F238E27FC236}">
                <a16:creationId xmlns:a16="http://schemas.microsoft.com/office/drawing/2014/main" xmlns="" id="{6B2556C3-643B-4B36-9BBC-CB1727AD8527}"/>
              </a:ext>
            </a:extLst>
          </p:cNvPr>
          <p:cNvSpPr/>
          <p:nvPr/>
        </p:nvSpPr>
        <p:spPr>
          <a:xfrm rot="19800000">
            <a:off x="2327400" y="5356800"/>
            <a:ext cx="1909440" cy="212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1" normalizeH="0" baseline="0" noProof="0">
                <a:ln>
                  <a:noFill/>
                </a:ln>
                <a:solidFill>
                  <a:srgbClr val="000000"/>
                </a:solidFill>
                <a:effectLst/>
                <a:uLnTx/>
                <a:uFill>
                  <a:solidFill>
                    <a:srgbClr val="FFFFFF"/>
                  </a:solidFill>
                </a:uFill>
                <a:latin typeface="Arial"/>
                <a:ea typeface="+mn-ea"/>
                <a:cs typeface="+mn-cs"/>
              </a:rPr>
              <a:t>Tropical Latin America</a:t>
            </a:r>
            <a:endParaRPr kumimoji="0" lang="en-US"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25" name="CustomShape 16">
            <a:extLst>
              <a:ext uri="{FF2B5EF4-FFF2-40B4-BE49-F238E27FC236}">
                <a16:creationId xmlns:a16="http://schemas.microsoft.com/office/drawing/2014/main" xmlns="" id="{6767CE2E-4E90-472E-B874-FB0D42D17EF2}"/>
              </a:ext>
            </a:extLst>
          </p:cNvPr>
          <p:cNvSpPr/>
          <p:nvPr/>
        </p:nvSpPr>
        <p:spPr>
          <a:xfrm rot="19800000">
            <a:off x="2030760" y="5356800"/>
            <a:ext cx="1909440" cy="212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1" normalizeH="0" baseline="0" noProof="0">
                <a:ln>
                  <a:noFill/>
                </a:ln>
                <a:solidFill>
                  <a:srgbClr val="000000"/>
                </a:solidFill>
                <a:effectLst/>
                <a:uLnTx/>
                <a:uFill>
                  <a:solidFill>
                    <a:srgbClr val="FFFFFF"/>
                  </a:solidFill>
                </a:uFill>
                <a:latin typeface="Arial"/>
                <a:ea typeface="+mn-ea"/>
                <a:cs typeface="+mn-cs"/>
              </a:rPr>
              <a:t>Central Latin America</a:t>
            </a:r>
            <a:endParaRPr kumimoji="0" lang="en-US"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26" name="CustomShape 17">
            <a:extLst>
              <a:ext uri="{FF2B5EF4-FFF2-40B4-BE49-F238E27FC236}">
                <a16:creationId xmlns:a16="http://schemas.microsoft.com/office/drawing/2014/main" xmlns="" id="{3805999C-9C86-4D62-8367-FDC69F5035BA}"/>
              </a:ext>
            </a:extLst>
          </p:cNvPr>
          <p:cNvSpPr/>
          <p:nvPr/>
        </p:nvSpPr>
        <p:spPr>
          <a:xfrm rot="19800000">
            <a:off x="1687320" y="5356800"/>
            <a:ext cx="1909440" cy="212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1" normalizeH="0" baseline="0" noProof="0">
                <a:ln>
                  <a:noFill/>
                </a:ln>
                <a:solidFill>
                  <a:srgbClr val="000000"/>
                </a:solidFill>
                <a:effectLst/>
                <a:uLnTx/>
                <a:uFill>
                  <a:solidFill>
                    <a:srgbClr val="FFFFFF"/>
                  </a:solidFill>
                </a:uFill>
                <a:latin typeface="Arial"/>
                <a:ea typeface="+mn-ea"/>
                <a:cs typeface="+mn-cs"/>
              </a:rPr>
              <a:t>Andean Latin America</a:t>
            </a:r>
            <a:endParaRPr kumimoji="0" lang="en-US"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27" name="CustomShape 18">
            <a:extLst>
              <a:ext uri="{FF2B5EF4-FFF2-40B4-BE49-F238E27FC236}">
                <a16:creationId xmlns:a16="http://schemas.microsoft.com/office/drawing/2014/main" xmlns="" id="{69750AB9-8D4C-48D2-8226-7F58C00B460C}"/>
              </a:ext>
            </a:extLst>
          </p:cNvPr>
          <p:cNvSpPr/>
          <p:nvPr/>
        </p:nvSpPr>
        <p:spPr>
          <a:xfrm rot="19800000">
            <a:off x="1390680" y="5356800"/>
            <a:ext cx="1909440" cy="212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1" normalizeH="0" baseline="0" noProof="0">
                <a:ln>
                  <a:noFill/>
                </a:ln>
                <a:solidFill>
                  <a:srgbClr val="000000"/>
                </a:solidFill>
                <a:effectLst/>
                <a:uLnTx/>
                <a:uFill>
                  <a:solidFill>
                    <a:srgbClr val="FFFFFF"/>
                  </a:solidFill>
                </a:uFill>
                <a:latin typeface="Arial"/>
                <a:ea typeface="+mn-ea"/>
                <a:cs typeface="+mn-cs"/>
              </a:rPr>
              <a:t>Southern Latin America</a:t>
            </a:r>
            <a:endParaRPr kumimoji="0" lang="en-US"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28" name="CustomShape 19">
            <a:extLst>
              <a:ext uri="{FF2B5EF4-FFF2-40B4-BE49-F238E27FC236}">
                <a16:creationId xmlns:a16="http://schemas.microsoft.com/office/drawing/2014/main" xmlns="" id="{BA8AC815-8498-414F-BAA9-B30BF2EC5A3F}"/>
              </a:ext>
            </a:extLst>
          </p:cNvPr>
          <p:cNvSpPr/>
          <p:nvPr/>
        </p:nvSpPr>
        <p:spPr>
          <a:xfrm rot="19800000">
            <a:off x="1116360" y="5356800"/>
            <a:ext cx="1909440" cy="212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1" normalizeH="0" baseline="0" noProof="0">
                <a:ln>
                  <a:noFill/>
                </a:ln>
                <a:solidFill>
                  <a:srgbClr val="000000"/>
                </a:solidFill>
                <a:effectLst/>
                <a:uLnTx/>
                <a:uFill>
                  <a:solidFill>
                    <a:srgbClr val="FFFFFF"/>
                  </a:solidFill>
                </a:uFill>
                <a:latin typeface="Arial"/>
                <a:ea typeface="+mn-ea"/>
                <a:cs typeface="+mn-cs"/>
              </a:rPr>
              <a:t>Australasia</a:t>
            </a:r>
            <a:endParaRPr kumimoji="0" lang="en-US"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29" name="CustomShape 20">
            <a:extLst>
              <a:ext uri="{FF2B5EF4-FFF2-40B4-BE49-F238E27FC236}">
                <a16:creationId xmlns:a16="http://schemas.microsoft.com/office/drawing/2014/main" xmlns="" id="{4E96A870-6E76-432F-A926-CAB3D506DA9E}"/>
              </a:ext>
            </a:extLst>
          </p:cNvPr>
          <p:cNvSpPr/>
          <p:nvPr/>
        </p:nvSpPr>
        <p:spPr>
          <a:xfrm rot="19800000">
            <a:off x="772920" y="5356800"/>
            <a:ext cx="1909440" cy="212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1" normalizeH="0" baseline="0" noProof="0">
                <a:ln>
                  <a:noFill/>
                </a:ln>
                <a:solidFill>
                  <a:srgbClr val="000000"/>
                </a:solidFill>
                <a:effectLst/>
                <a:uLnTx/>
                <a:uFill>
                  <a:solidFill>
                    <a:srgbClr val="FFFFFF"/>
                  </a:solidFill>
                </a:uFill>
                <a:latin typeface="Arial"/>
                <a:ea typeface="+mn-ea"/>
                <a:cs typeface="+mn-cs"/>
              </a:rPr>
              <a:t>High-Income Asia Pacific</a:t>
            </a:r>
            <a:endParaRPr kumimoji="0" lang="en-US"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30" name="CustomShape 21">
            <a:extLst>
              <a:ext uri="{FF2B5EF4-FFF2-40B4-BE49-F238E27FC236}">
                <a16:creationId xmlns:a16="http://schemas.microsoft.com/office/drawing/2014/main" xmlns="" id="{B23C8719-D505-4B80-A6E7-292066F5CA0A}"/>
              </a:ext>
            </a:extLst>
          </p:cNvPr>
          <p:cNvSpPr/>
          <p:nvPr/>
        </p:nvSpPr>
        <p:spPr>
          <a:xfrm rot="19800000">
            <a:off x="498600" y="5356800"/>
            <a:ext cx="1909440" cy="212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1" normalizeH="0" baseline="0" noProof="0">
                <a:ln>
                  <a:noFill/>
                </a:ln>
                <a:solidFill>
                  <a:srgbClr val="000000"/>
                </a:solidFill>
                <a:effectLst/>
                <a:uLnTx/>
                <a:uFill>
                  <a:solidFill>
                    <a:srgbClr val="FFFFFF"/>
                  </a:solidFill>
                </a:uFill>
                <a:latin typeface="Arial"/>
                <a:ea typeface="+mn-ea"/>
                <a:cs typeface="+mn-cs"/>
              </a:rPr>
              <a:t>High-Income North America</a:t>
            </a:r>
            <a:endParaRPr kumimoji="0" lang="en-US"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31" name="CustomShape 22">
            <a:extLst>
              <a:ext uri="{FF2B5EF4-FFF2-40B4-BE49-F238E27FC236}">
                <a16:creationId xmlns:a16="http://schemas.microsoft.com/office/drawing/2014/main" xmlns="" id="{241C2634-8233-48B5-81C0-6FB4D76BB1CA}"/>
              </a:ext>
            </a:extLst>
          </p:cNvPr>
          <p:cNvSpPr/>
          <p:nvPr/>
        </p:nvSpPr>
        <p:spPr>
          <a:xfrm rot="19800000">
            <a:off x="167760" y="5356800"/>
            <a:ext cx="1909440" cy="212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1" normalizeH="0" baseline="0" noProof="0">
                <a:ln>
                  <a:noFill/>
                </a:ln>
                <a:solidFill>
                  <a:srgbClr val="000000"/>
                </a:solidFill>
                <a:effectLst/>
                <a:uLnTx/>
                <a:uFill>
                  <a:solidFill>
                    <a:srgbClr val="FFFFFF"/>
                  </a:solidFill>
                </a:uFill>
                <a:latin typeface="Arial"/>
                <a:ea typeface="+mn-ea"/>
                <a:cs typeface="+mn-cs"/>
              </a:rPr>
              <a:t>Western Europe</a:t>
            </a:r>
            <a:endParaRPr kumimoji="0" lang="en-US"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32" name="CustomShape 23">
            <a:extLst>
              <a:ext uri="{FF2B5EF4-FFF2-40B4-BE49-F238E27FC236}">
                <a16:creationId xmlns:a16="http://schemas.microsoft.com/office/drawing/2014/main" xmlns="" id="{EE461EBC-0E5C-4ECE-805B-F1E0E6A05EE4}"/>
              </a:ext>
            </a:extLst>
          </p:cNvPr>
          <p:cNvSpPr/>
          <p:nvPr/>
        </p:nvSpPr>
        <p:spPr>
          <a:xfrm rot="19800000">
            <a:off x="-163440" y="5356800"/>
            <a:ext cx="1909440" cy="212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1" normalizeH="0" baseline="0" noProof="0">
                <a:ln>
                  <a:noFill/>
                </a:ln>
                <a:solidFill>
                  <a:srgbClr val="000000"/>
                </a:solidFill>
                <a:effectLst/>
                <a:uLnTx/>
                <a:uFill>
                  <a:solidFill>
                    <a:srgbClr val="FFFFFF"/>
                  </a:solidFill>
                </a:uFill>
                <a:latin typeface="Arial"/>
                <a:ea typeface="+mn-ea"/>
                <a:cs typeface="+mn-cs"/>
              </a:rPr>
              <a:t>Central Europe</a:t>
            </a:r>
            <a:endParaRPr kumimoji="0" lang="en-US"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33" name="CustomShape 24">
            <a:extLst>
              <a:ext uri="{FF2B5EF4-FFF2-40B4-BE49-F238E27FC236}">
                <a16:creationId xmlns:a16="http://schemas.microsoft.com/office/drawing/2014/main" xmlns="" id="{FF5E1B23-5A7F-4BFE-A9E5-27EE169CAD77}"/>
              </a:ext>
            </a:extLst>
          </p:cNvPr>
          <p:cNvSpPr/>
          <p:nvPr/>
        </p:nvSpPr>
        <p:spPr>
          <a:xfrm rot="19800000">
            <a:off x="-437760" y="5356800"/>
            <a:ext cx="1909440" cy="212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1" normalizeH="0" baseline="0" noProof="0">
                <a:ln>
                  <a:noFill/>
                </a:ln>
                <a:solidFill>
                  <a:srgbClr val="000000"/>
                </a:solidFill>
                <a:effectLst/>
                <a:uLnTx/>
                <a:uFill>
                  <a:solidFill>
                    <a:srgbClr val="FFFFFF"/>
                  </a:solidFill>
                </a:uFill>
                <a:latin typeface="Arial"/>
                <a:ea typeface="+mn-ea"/>
                <a:cs typeface="+mn-cs"/>
              </a:rPr>
              <a:t>Eastern Europe</a:t>
            </a:r>
            <a:endParaRPr kumimoji="0" lang="en-US"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34" name="CustomShape 26">
            <a:extLst>
              <a:ext uri="{FF2B5EF4-FFF2-40B4-BE49-F238E27FC236}">
                <a16:creationId xmlns:a16="http://schemas.microsoft.com/office/drawing/2014/main" xmlns="" id="{39B250FB-7BAD-47B4-A119-2C6B64944E9D}"/>
              </a:ext>
            </a:extLst>
          </p:cNvPr>
          <p:cNvSpPr/>
          <p:nvPr/>
        </p:nvSpPr>
        <p:spPr>
          <a:xfrm>
            <a:off x="243000" y="3458160"/>
            <a:ext cx="475920" cy="272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1" normalizeH="0" baseline="0" noProof="0">
                <a:ln>
                  <a:noFill/>
                </a:ln>
                <a:solidFill>
                  <a:srgbClr val="000000"/>
                </a:solidFill>
                <a:effectLst/>
                <a:uLnTx/>
                <a:uFill>
                  <a:solidFill>
                    <a:srgbClr val="FFFFFF"/>
                  </a:solidFill>
                </a:uFill>
                <a:latin typeface="Arial"/>
                <a:ea typeface="+mn-ea"/>
                <a:cs typeface="+mn-cs"/>
              </a:rPr>
              <a:t>40</a:t>
            </a:r>
            <a:endParaRPr kumimoji="0" lang="en-US"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35" name="CustomShape 27">
            <a:extLst>
              <a:ext uri="{FF2B5EF4-FFF2-40B4-BE49-F238E27FC236}">
                <a16:creationId xmlns:a16="http://schemas.microsoft.com/office/drawing/2014/main" xmlns="" id="{F9A9A982-B087-4767-9308-92FC4A4CFF2F}"/>
              </a:ext>
            </a:extLst>
          </p:cNvPr>
          <p:cNvSpPr/>
          <p:nvPr/>
        </p:nvSpPr>
        <p:spPr>
          <a:xfrm>
            <a:off x="243000" y="1550160"/>
            <a:ext cx="475920" cy="272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1" normalizeH="0" baseline="0" noProof="0">
                <a:ln>
                  <a:noFill/>
                </a:ln>
                <a:solidFill>
                  <a:srgbClr val="000000"/>
                </a:solidFill>
                <a:effectLst/>
                <a:uLnTx/>
                <a:uFill>
                  <a:solidFill>
                    <a:srgbClr val="FFFFFF"/>
                  </a:solidFill>
                </a:uFill>
                <a:latin typeface="Arial"/>
                <a:ea typeface="+mn-ea"/>
                <a:cs typeface="+mn-cs"/>
              </a:rPr>
              <a:t>100</a:t>
            </a:r>
            <a:endParaRPr kumimoji="0" lang="en-US"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36" name="CustomShape 28">
            <a:extLst>
              <a:ext uri="{FF2B5EF4-FFF2-40B4-BE49-F238E27FC236}">
                <a16:creationId xmlns:a16="http://schemas.microsoft.com/office/drawing/2014/main" xmlns="" id="{F187EEAC-4135-4809-B6AF-0789B2CE46C8}"/>
              </a:ext>
            </a:extLst>
          </p:cNvPr>
          <p:cNvSpPr/>
          <p:nvPr/>
        </p:nvSpPr>
        <p:spPr>
          <a:xfrm>
            <a:off x="243000" y="2162160"/>
            <a:ext cx="475920" cy="272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1" normalizeH="0" baseline="0" noProof="0">
                <a:ln>
                  <a:noFill/>
                </a:ln>
                <a:solidFill>
                  <a:srgbClr val="000000"/>
                </a:solidFill>
                <a:effectLst/>
                <a:uLnTx/>
                <a:uFill>
                  <a:solidFill>
                    <a:srgbClr val="FFFFFF"/>
                  </a:solidFill>
                </a:uFill>
                <a:latin typeface="Arial"/>
                <a:ea typeface="+mn-ea"/>
                <a:cs typeface="+mn-cs"/>
              </a:rPr>
              <a:t>80</a:t>
            </a:r>
            <a:endParaRPr kumimoji="0" lang="en-US"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37" name="CustomShape 29">
            <a:extLst>
              <a:ext uri="{FF2B5EF4-FFF2-40B4-BE49-F238E27FC236}">
                <a16:creationId xmlns:a16="http://schemas.microsoft.com/office/drawing/2014/main" xmlns="" id="{92E857F8-A7A6-4E5C-AE85-76DAC9412DE5}"/>
              </a:ext>
            </a:extLst>
          </p:cNvPr>
          <p:cNvSpPr/>
          <p:nvPr/>
        </p:nvSpPr>
        <p:spPr>
          <a:xfrm>
            <a:off x="243000" y="4106160"/>
            <a:ext cx="475920" cy="272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1" normalizeH="0" baseline="0" noProof="0">
                <a:ln>
                  <a:noFill/>
                </a:ln>
                <a:solidFill>
                  <a:srgbClr val="000000"/>
                </a:solidFill>
                <a:effectLst/>
                <a:uLnTx/>
                <a:uFill>
                  <a:solidFill>
                    <a:srgbClr val="FFFFFF"/>
                  </a:solidFill>
                </a:uFill>
                <a:latin typeface="Arial"/>
                <a:ea typeface="+mn-ea"/>
                <a:cs typeface="+mn-cs"/>
              </a:rPr>
              <a:t>20</a:t>
            </a:r>
            <a:endParaRPr kumimoji="0" lang="en-US"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grpSp>
        <p:nvGrpSpPr>
          <p:cNvPr id="4" name="Group 4">
            <a:extLst>
              <a:ext uri="{FF2B5EF4-FFF2-40B4-BE49-F238E27FC236}">
                <a16:creationId xmlns:a16="http://schemas.microsoft.com/office/drawing/2014/main" xmlns="" id="{ABA9C4E6-06B7-43F3-8E3F-3A04E37D81C7}"/>
              </a:ext>
            </a:extLst>
          </p:cNvPr>
          <p:cNvGrpSpPr/>
          <p:nvPr/>
        </p:nvGrpSpPr>
        <p:grpSpPr>
          <a:xfrm>
            <a:off x="7367690" y="2200585"/>
            <a:ext cx="1540870" cy="212040"/>
            <a:chOff x="7367690" y="1662752"/>
            <a:chExt cx="1540870" cy="212040"/>
          </a:xfrm>
        </p:grpSpPr>
        <p:sp>
          <p:nvSpPr>
            <p:cNvPr id="39" name="CustomShape 31">
              <a:extLst>
                <a:ext uri="{FF2B5EF4-FFF2-40B4-BE49-F238E27FC236}">
                  <a16:creationId xmlns:a16="http://schemas.microsoft.com/office/drawing/2014/main" xmlns="" id="{98AFFA42-236C-4D63-9F40-1F2C827B428A}"/>
                </a:ext>
              </a:extLst>
            </p:cNvPr>
            <p:cNvSpPr/>
            <p:nvPr/>
          </p:nvSpPr>
          <p:spPr>
            <a:xfrm>
              <a:off x="7408800" y="1662752"/>
              <a:ext cx="1499760" cy="212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1" normalizeH="0" baseline="0" noProof="0">
                  <a:ln>
                    <a:noFill/>
                  </a:ln>
                  <a:solidFill>
                    <a:srgbClr val="000000"/>
                  </a:solidFill>
                  <a:effectLst/>
                  <a:uLnTx/>
                  <a:uFill>
                    <a:solidFill>
                      <a:srgbClr val="FFFFFF"/>
                    </a:solidFill>
                  </a:uFill>
                  <a:latin typeface="Arial"/>
                  <a:ea typeface="+mn-ea"/>
                  <a:cs typeface="+mn-cs"/>
                </a:rPr>
                <a:t>Ischemic Heart Disease</a:t>
              </a:r>
              <a:endParaRPr kumimoji="0" lang="en-US"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50" name="Rectangle 49">
              <a:extLst>
                <a:ext uri="{FF2B5EF4-FFF2-40B4-BE49-F238E27FC236}">
                  <a16:creationId xmlns:a16="http://schemas.microsoft.com/office/drawing/2014/main" xmlns="" id="{690BCB7B-E591-4572-8897-7A6F6166B3FA}"/>
                </a:ext>
              </a:extLst>
            </p:cNvPr>
            <p:cNvSpPr/>
            <p:nvPr/>
          </p:nvSpPr>
          <p:spPr>
            <a:xfrm>
              <a:off x="7367690" y="1723052"/>
              <a:ext cx="91440"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grpSp>
      <p:grpSp>
        <p:nvGrpSpPr>
          <p:cNvPr id="5" name="Group 3">
            <a:extLst>
              <a:ext uri="{FF2B5EF4-FFF2-40B4-BE49-F238E27FC236}">
                <a16:creationId xmlns:a16="http://schemas.microsoft.com/office/drawing/2014/main" xmlns="" id="{708AA815-CC91-43D8-ABFC-5F8645E93861}"/>
              </a:ext>
            </a:extLst>
          </p:cNvPr>
          <p:cNvGrpSpPr/>
          <p:nvPr/>
        </p:nvGrpSpPr>
        <p:grpSpPr>
          <a:xfrm>
            <a:off x="7367690" y="1924517"/>
            <a:ext cx="1540870" cy="212040"/>
            <a:chOff x="7367690" y="1374752"/>
            <a:chExt cx="1540870" cy="212040"/>
          </a:xfrm>
        </p:grpSpPr>
        <p:sp>
          <p:nvSpPr>
            <p:cNvPr id="40" name="CustomShape 32">
              <a:extLst>
                <a:ext uri="{FF2B5EF4-FFF2-40B4-BE49-F238E27FC236}">
                  <a16:creationId xmlns:a16="http://schemas.microsoft.com/office/drawing/2014/main" xmlns="" id="{68AF985E-51BA-45D3-B938-F0709C426FDA}"/>
                </a:ext>
              </a:extLst>
            </p:cNvPr>
            <p:cNvSpPr/>
            <p:nvPr/>
          </p:nvSpPr>
          <p:spPr>
            <a:xfrm>
              <a:off x="7408800" y="1374752"/>
              <a:ext cx="1499760" cy="212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1" normalizeH="0" baseline="0" noProof="0">
                  <a:ln>
                    <a:noFill/>
                  </a:ln>
                  <a:solidFill>
                    <a:srgbClr val="000000"/>
                  </a:solidFill>
                  <a:effectLst/>
                  <a:uLnTx/>
                  <a:uFill>
                    <a:solidFill>
                      <a:srgbClr val="FFFFFF"/>
                    </a:solidFill>
                  </a:uFill>
                  <a:latin typeface="Arial"/>
                  <a:ea typeface="+mn-ea"/>
                  <a:cs typeface="+mn-cs"/>
                </a:rPr>
                <a:t>Cerebrovascular Disease</a:t>
              </a:r>
              <a:endParaRPr kumimoji="0" lang="en-US"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51" name="Rectangle 50">
              <a:extLst>
                <a:ext uri="{FF2B5EF4-FFF2-40B4-BE49-F238E27FC236}">
                  <a16:creationId xmlns:a16="http://schemas.microsoft.com/office/drawing/2014/main" xmlns="" id="{E2A038D1-C312-4522-A259-2901B03C21A5}"/>
                </a:ext>
              </a:extLst>
            </p:cNvPr>
            <p:cNvSpPr/>
            <p:nvPr/>
          </p:nvSpPr>
          <p:spPr>
            <a:xfrm>
              <a:off x="7367690" y="1435052"/>
              <a:ext cx="91440" cy="9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grpSp>
      <p:grpSp>
        <p:nvGrpSpPr>
          <p:cNvPr id="6" name="Group 63">
            <a:extLst>
              <a:ext uri="{FF2B5EF4-FFF2-40B4-BE49-F238E27FC236}">
                <a16:creationId xmlns:a16="http://schemas.microsoft.com/office/drawing/2014/main" xmlns="" id="{CE17ECF3-3AE3-4630-A544-5C6B519300C2}"/>
              </a:ext>
            </a:extLst>
          </p:cNvPr>
          <p:cNvGrpSpPr/>
          <p:nvPr/>
        </p:nvGrpSpPr>
        <p:grpSpPr>
          <a:xfrm>
            <a:off x="7367690" y="4133061"/>
            <a:ext cx="1540870" cy="212040"/>
            <a:chOff x="7367690" y="3575520"/>
            <a:chExt cx="1540870" cy="212040"/>
          </a:xfrm>
        </p:grpSpPr>
        <p:sp>
          <p:nvSpPr>
            <p:cNvPr id="41" name="CustomShape 33">
              <a:extLst>
                <a:ext uri="{FF2B5EF4-FFF2-40B4-BE49-F238E27FC236}">
                  <a16:creationId xmlns:a16="http://schemas.microsoft.com/office/drawing/2014/main" xmlns="" id="{826AD0B1-C1C0-4D61-9873-69A19C5BEAB2}"/>
                </a:ext>
              </a:extLst>
            </p:cNvPr>
            <p:cNvSpPr/>
            <p:nvPr/>
          </p:nvSpPr>
          <p:spPr>
            <a:xfrm>
              <a:off x="7408800" y="3575520"/>
              <a:ext cx="1499760" cy="212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1" normalizeH="0" baseline="0" noProof="0">
                  <a:ln>
                    <a:noFill/>
                  </a:ln>
                  <a:solidFill>
                    <a:srgbClr val="000000"/>
                  </a:solidFill>
                  <a:effectLst/>
                  <a:uLnTx/>
                  <a:uFill>
                    <a:solidFill>
                      <a:srgbClr val="FFFFFF"/>
                    </a:solidFill>
                  </a:uFill>
                  <a:latin typeface="Arial"/>
                  <a:ea typeface="+mn-ea"/>
                  <a:cs typeface="+mn-cs"/>
                </a:rPr>
                <a:t>Hypertensive Heart Disease</a:t>
              </a:r>
              <a:endParaRPr kumimoji="0" lang="en-US"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52" name="Rectangle 51">
              <a:extLst>
                <a:ext uri="{FF2B5EF4-FFF2-40B4-BE49-F238E27FC236}">
                  <a16:creationId xmlns:a16="http://schemas.microsoft.com/office/drawing/2014/main" xmlns="" id="{ED1CE3D6-F751-44C0-A4D8-B2B61EF048B0}"/>
                </a:ext>
              </a:extLst>
            </p:cNvPr>
            <p:cNvSpPr/>
            <p:nvPr/>
          </p:nvSpPr>
          <p:spPr>
            <a:xfrm>
              <a:off x="7367690" y="3635820"/>
              <a:ext cx="91440" cy="914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grpSp>
      <p:grpSp>
        <p:nvGrpSpPr>
          <p:cNvPr id="8" name="Group 61">
            <a:extLst>
              <a:ext uri="{FF2B5EF4-FFF2-40B4-BE49-F238E27FC236}">
                <a16:creationId xmlns:a16="http://schemas.microsoft.com/office/drawing/2014/main" xmlns="" id="{2E39ED87-89D6-4FB7-AF77-85E59614AA61}"/>
              </a:ext>
            </a:extLst>
          </p:cNvPr>
          <p:cNvGrpSpPr/>
          <p:nvPr/>
        </p:nvGrpSpPr>
        <p:grpSpPr>
          <a:xfrm>
            <a:off x="7367690" y="3580925"/>
            <a:ext cx="1540870" cy="212040"/>
            <a:chOff x="7367690" y="2999520"/>
            <a:chExt cx="1540870" cy="212040"/>
          </a:xfrm>
        </p:grpSpPr>
        <p:sp>
          <p:nvSpPr>
            <p:cNvPr id="43" name="CustomShape 35">
              <a:extLst>
                <a:ext uri="{FF2B5EF4-FFF2-40B4-BE49-F238E27FC236}">
                  <a16:creationId xmlns:a16="http://schemas.microsoft.com/office/drawing/2014/main" xmlns="" id="{FD706400-E3EB-4FCD-B20E-50BA22113CC8}"/>
                </a:ext>
              </a:extLst>
            </p:cNvPr>
            <p:cNvSpPr/>
            <p:nvPr/>
          </p:nvSpPr>
          <p:spPr>
            <a:xfrm>
              <a:off x="7408800" y="2999520"/>
              <a:ext cx="1499760" cy="212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1" normalizeH="0" baseline="0" noProof="0">
                  <a:ln>
                    <a:noFill/>
                  </a:ln>
                  <a:solidFill>
                    <a:srgbClr val="000000"/>
                  </a:solidFill>
                  <a:effectLst/>
                  <a:uLnTx/>
                  <a:uFill>
                    <a:solidFill>
                      <a:srgbClr val="FFFFFF"/>
                    </a:solidFill>
                  </a:uFill>
                  <a:latin typeface="Arial"/>
                  <a:ea typeface="+mn-ea"/>
                  <a:cs typeface="+mn-cs"/>
                </a:rPr>
                <a:t>Atrial Fibrillation and Flutter</a:t>
              </a:r>
              <a:endParaRPr kumimoji="0" lang="en-US"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53" name="Rectangle 52">
              <a:extLst>
                <a:ext uri="{FF2B5EF4-FFF2-40B4-BE49-F238E27FC236}">
                  <a16:creationId xmlns:a16="http://schemas.microsoft.com/office/drawing/2014/main" xmlns="" id="{64B0F2BE-7241-4E54-820A-22E355AF17AA}"/>
                </a:ext>
              </a:extLst>
            </p:cNvPr>
            <p:cNvSpPr/>
            <p:nvPr/>
          </p:nvSpPr>
          <p:spPr>
            <a:xfrm>
              <a:off x="7367690" y="3059820"/>
              <a:ext cx="91440"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grpSp>
      <p:grpSp>
        <p:nvGrpSpPr>
          <p:cNvPr id="47" name="Group 59">
            <a:extLst>
              <a:ext uri="{FF2B5EF4-FFF2-40B4-BE49-F238E27FC236}">
                <a16:creationId xmlns:a16="http://schemas.microsoft.com/office/drawing/2014/main" xmlns="" id="{00E572AE-F98F-4081-8351-09CB6E9D1818}"/>
              </a:ext>
            </a:extLst>
          </p:cNvPr>
          <p:cNvGrpSpPr/>
          <p:nvPr/>
        </p:nvGrpSpPr>
        <p:grpSpPr>
          <a:xfrm>
            <a:off x="7367690" y="3028789"/>
            <a:ext cx="1540870" cy="212040"/>
            <a:chOff x="7367690" y="2459520"/>
            <a:chExt cx="1540870" cy="212040"/>
          </a:xfrm>
        </p:grpSpPr>
        <p:sp>
          <p:nvSpPr>
            <p:cNvPr id="45" name="CustomShape 37">
              <a:extLst>
                <a:ext uri="{FF2B5EF4-FFF2-40B4-BE49-F238E27FC236}">
                  <a16:creationId xmlns:a16="http://schemas.microsoft.com/office/drawing/2014/main" xmlns="" id="{8A154B09-57FE-4D93-BCF5-DAA2218707D1}"/>
                </a:ext>
              </a:extLst>
            </p:cNvPr>
            <p:cNvSpPr/>
            <p:nvPr/>
          </p:nvSpPr>
          <p:spPr>
            <a:xfrm>
              <a:off x="7408800" y="2459520"/>
              <a:ext cx="1499760" cy="212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1" normalizeH="0" baseline="0" noProof="0">
                  <a:ln>
                    <a:noFill/>
                  </a:ln>
                  <a:solidFill>
                    <a:srgbClr val="000000"/>
                  </a:solidFill>
                  <a:effectLst/>
                  <a:uLnTx/>
                  <a:uFill>
                    <a:solidFill>
                      <a:srgbClr val="FFFFFF"/>
                    </a:solidFill>
                  </a:uFill>
                  <a:latin typeface="Arial"/>
                  <a:ea typeface="+mn-ea"/>
                  <a:cs typeface="+mn-cs"/>
                </a:rPr>
                <a:t>Peripheral Vascular Disease</a:t>
              </a:r>
              <a:endParaRPr kumimoji="0" lang="en-US"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54" name="Rectangle 53">
              <a:extLst>
                <a:ext uri="{FF2B5EF4-FFF2-40B4-BE49-F238E27FC236}">
                  <a16:creationId xmlns:a16="http://schemas.microsoft.com/office/drawing/2014/main" xmlns="" id="{60B38B50-BDC2-4F0B-8191-2B2233C0E544}"/>
                </a:ext>
              </a:extLst>
            </p:cNvPr>
            <p:cNvSpPr/>
            <p:nvPr/>
          </p:nvSpPr>
          <p:spPr>
            <a:xfrm>
              <a:off x="7367690" y="2519820"/>
              <a:ext cx="91440" cy="9144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grpSp>
      <p:grpSp>
        <p:nvGrpSpPr>
          <p:cNvPr id="48" name="Group 60">
            <a:extLst>
              <a:ext uri="{FF2B5EF4-FFF2-40B4-BE49-F238E27FC236}">
                <a16:creationId xmlns:a16="http://schemas.microsoft.com/office/drawing/2014/main" xmlns="" id="{7166978F-B090-4BFD-B854-F3E0F78826EE}"/>
              </a:ext>
            </a:extLst>
          </p:cNvPr>
          <p:cNvGrpSpPr/>
          <p:nvPr/>
        </p:nvGrpSpPr>
        <p:grpSpPr>
          <a:xfrm>
            <a:off x="7367690" y="3304857"/>
            <a:ext cx="1540870" cy="212040"/>
            <a:chOff x="7367690" y="2711520"/>
            <a:chExt cx="1540870" cy="212040"/>
          </a:xfrm>
        </p:grpSpPr>
        <p:sp>
          <p:nvSpPr>
            <p:cNvPr id="44" name="CustomShape 36">
              <a:extLst>
                <a:ext uri="{FF2B5EF4-FFF2-40B4-BE49-F238E27FC236}">
                  <a16:creationId xmlns:a16="http://schemas.microsoft.com/office/drawing/2014/main" xmlns="" id="{542A67B5-9B12-43BF-A8F6-ED9190BD7B05}"/>
                </a:ext>
              </a:extLst>
            </p:cNvPr>
            <p:cNvSpPr/>
            <p:nvPr/>
          </p:nvSpPr>
          <p:spPr>
            <a:xfrm>
              <a:off x="7408800" y="2711520"/>
              <a:ext cx="1499760" cy="212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1" normalizeH="0" baseline="0" noProof="0">
                  <a:ln>
                    <a:noFill/>
                  </a:ln>
                  <a:solidFill>
                    <a:srgbClr val="000000"/>
                  </a:solidFill>
                  <a:effectLst/>
                  <a:uLnTx/>
                  <a:uFill>
                    <a:solidFill>
                      <a:srgbClr val="FFFFFF"/>
                    </a:solidFill>
                  </a:uFill>
                  <a:latin typeface="Arial"/>
                  <a:ea typeface="+mn-ea"/>
                  <a:cs typeface="+mn-cs"/>
                </a:rPr>
                <a:t>Aortic Aneurysm</a:t>
              </a:r>
              <a:endParaRPr kumimoji="0" lang="en-US"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55" name="Rectangle 54">
              <a:extLst>
                <a:ext uri="{FF2B5EF4-FFF2-40B4-BE49-F238E27FC236}">
                  <a16:creationId xmlns:a16="http://schemas.microsoft.com/office/drawing/2014/main" xmlns="" id="{FFAE68E0-B7D9-4441-972C-874E113EAA10}"/>
                </a:ext>
              </a:extLst>
            </p:cNvPr>
            <p:cNvSpPr/>
            <p:nvPr/>
          </p:nvSpPr>
          <p:spPr>
            <a:xfrm>
              <a:off x="7367690" y="2771820"/>
              <a:ext cx="91440" cy="9144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grpSp>
      <p:grpSp>
        <p:nvGrpSpPr>
          <p:cNvPr id="58" name="Group 62">
            <a:extLst>
              <a:ext uri="{FF2B5EF4-FFF2-40B4-BE49-F238E27FC236}">
                <a16:creationId xmlns:a16="http://schemas.microsoft.com/office/drawing/2014/main" xmlns="" id="{AB304293-507A-4D1C-AA79-5B5AF25E909B}"/>
              </a:ext>
            </a:extLst>
          </p:cNvPr>
          <p:cNvGrpSpPr/>
          <p:nvPr/>
        </p:nvGrpSpPr>
        <p:grpSpPr>
          <a:xfrm>
            <a:off x="7367690" y="3856993"/>
            <a:ext cx="1720510" cy="212040"/>
            <a:chOff x="7367690" y="3290040"/>
            <a:chExt cx="1720510" cy="212040"/>
          </a:xfrm>
        </p:grpSpPr>
        <p:sp>
          <p:nvSpPr>
            <p:cNvPr id="42" name="CustomShape 34">
              <a:extLst>
                <a:ext uri="{FF2B5EF4-FFF2-40B4-BE49-F238E27FC236}">
                  <a16:creationId xmlns:a16="http://schemas.microsoft.com/office/drawing/2014/main" xmlns="" id="{98CCD342-2164-4A0F-BEB3-6054968F9BDE}"/>
                </a:ext>
              </a:extLst>
            </p:cNvPr>
            <p:cNvSpPr/>
            <p:nvPr/>
          </p:nvSpPr>
          <p:spPr>
            <a:xfrm rot="10800">
              <a:off x="7408440" y="3290040"/>
              <a:ext cx="1679760" cy="212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1" normalizeH="0" baseline="0" noProof="0">
                  <a:ln>
                    <a:noFill/>
                  </a:ln>
                  <a:solidFill>
                    <a:srgbClr val="000000"/>
                  </a:solidFill>
                  <a:effectLst/>
                  <a:uLnTx/>
                  <a:uFill>
                    <a:solidFill>
                      <a:srgbClr val="FFFFFF"/>
                    </a:solidFill>
                  </a:uFill>
                  <a:latin typeface="Arial"/>
                  <a:ea typeface="+mn-ea"/>
                  <a:cs typeface="+mn-cs"/>
                </a:rPr>
                <a:t>Cardiomyopathy and Myocarditis</a:t>
              </a:r>
              <a:endParaRPr kumimoji="0" lang="en-US"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56" name="Rectangle 55">
              <a:extLst>
                <a:ext uri="{FF2B5EF4-FFF2-40B4-BE49-F238E27FC236}">
                  <a16:creationId xmlns:a16="http://schemas.microsoft.com/office/drawing/2014/main" xmlns="" id="{08C50656-4D4F-456B-8CB5-14E447D7E59E}"/>
                </a:ext>
              </a:extLst>
            </p:cNvPr>
            <p:cNvSpPr/>
            <p:nvPr/>
          </p:nvSpPr>
          <p:spPr>
            <a:xfrm>
              <a:off x="7367690" y="3350340"/>
              <a:ext cx="91440" cy="9144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grpSp>
      <p:grpSp>
        <p:nvGrpSpPr>
          <p:cNvPr id="59" name="Group 58">
            <a:extLst>
              <a:ext uri="{FF2B5EF4-FFF2-40B4-BE49-F238E27FC236}">
                <a16:creationId xmlns:a16="http://schemas.microsoft.com/office/drawing/2014/main" xmlns="" id="{A9D2CC28-C734-4680-819D-6A370AE965FB}"/>
              </a:ext>
            </a:extLst>
          </p:cNvPr>
          <p:cNvGrpSpPr/>
          <p:nvPr/>
        </p:nvGrpSpPr>
        <p:grpSpPr>
          <a:xfrm>
            <a:off x="7367690" y="2752721"/>
            <a:ext cx="897910" cy="212040"/>
            <a:chOff x="7367690" y="2171520"/>
            <a:chExt cx="897910" cy="212040"/>
          </a:xfrm>
        </p:grpSpPr>
        <p:sp>
          <p:nvSpPr>
            <p:cNvPr id="46" name="CustomShape 38">
              <a:extLst>
                <a:ext uri="{FF2B5EF4-FFF2-40B4-BE49-F238E27FC236}">
                  <a16:creationId xmlns:a16="http://schemas.microsoft.com/office/drawing/2014/main" xmlns="" id="{F0426B82-1BBF-44D6-9C31-4146421E37A0}"/>
                </a:ext>
              </a:extLst>
            </p:cNvPr>
            <p:cNvSpPr/>
            <p:nvPr/>
          </p:nvSpPr>
          <p:spPr>
            <a:xfrm>
              <a:off x="7408800" y="2171520"/>
              <a:ext cx="856800" cy="212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1" normalizeH="0" baseline="0" noProof="0">
                  <a:ln>
                    <a:noFill/>
                  </a:ln>
                  <a:solidFill>
                    <a:srgbClr val="000000"/>
                  </a:solidFill>
                  <a:effectLst/>
                  <a:uLnTx/>
                  <a:uFill>
                    <a:solidFill>
                      <a:srgbClr val="FFFFFF"/>
                    </a:solidFill>
                  </a:uFill>
                  <a:latin typeface="Arial"/>
                  <a:ea typeface="+mn-ea"/>
                  <a:cs typeface="+mn-cs"/>
                </a:rPr>
                <a:t>Endocarditis</a:t>
              </a:r>
              <a:endParaRPr kumimoji="0" lang="en-US"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57" name="Rectangle 56">
              <a:extLst>
                <a:ext uri="{FF2B5EF4-FFF2-40B4-BE49-F238E27FC236}">
                  <a16:creationId xmlns:a16="http://schemas.microsoft.com/office/drawing/2014/main" xmlns="" id="{B0D10FF8-BA54-46A9-B45D-D25F430546B0}"/>
                </a:ext>
              </a:extLst>
            </p:cNvPr>
            <p:cNvSpPr/>
            <p:nvPr/>
          </p:nvSpPr>
          <p:spPr>
            <a:xfrm>
              <a:off x="7367690" y="2231820"/>
              <a:ext cx="91440" cy="91440"/>
            </a:xfrm>
            <a:prstGeom prst="rect">
              <a:avLst/>
            </a:prstGeom>
            <a:solidFill>
              <a:srgbClr val="9696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grpSp>
      <p:grpSp>
        <p:nvGrpSpPr>
          <p:cNvPr id="60" name="Group 65">
            <a:extLst>
              <a:ext uri="{FF2B5EF4-FFF2-40B4-BE49-F238E27FC236}">
                <a16:creationId xmlns:a16="http://schemas.microsoft.com/office/drawing/2014/main" xmlns="" id="{CB3EF336-012E-4F2F-A7E6-0C0FC018DEE5}"/>
              </a:ext>
            </a:extLst>
          </p:cNvPr>
          <p:cNvGrpSpPr/>
          <p:nvPr/>
        </p:nvGrpSpPr>
        <p:grpSpPr>
          <a:xfrm>
            <a:off x="7372040" y="4414317"/>
            <a:ext cx="806470" cy="212040"/>
            <a:chOff x="7367690" y="1883520"/>
            <a:chExt cx="806470" cy="212040"/>
          </a:xfrm>
        </p:grpSpPr>
        <p:sp>
          <p:nvSpPr>
            <p:cNvPr id="67" name="CustomShape 39">
              <a:extLst>
                <a:ext uri="{FF2B5EF4-FFF2-40B4-BE49-F238E27FC236}">
                  <a16:creationId xmlns:a16="http://schemas.microsoft.com/office/drawing/2014/main" xmlns="" id="{669BA296-8BAE-44D3-8244-C8082D41D838}"/>
                </a:ext>
              </a:extLst>
            </p:cNvPr>
            <p:cNvSpPr/>
            <p:nvPr/>
          </p:nvSpPr>
          <p:spPr>
            <a:xfrm>
              <a:off x="7408800" y="1883520"/>
              <a:ext cx="765360" cy="212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1" normalizeH="0" baseline="0" noProof="0" dirty="0">
                  <a:ln>
                    <a:noFill/>
                  </a:ln>
                  <a:solidFill>
                    <a:srgbClr val="000000"/>
                  </a:solidFill>
                  <a:effectLst/>
                  <a:uLnTx/>
                  <a:uFill>
                    <a:solidFill>
                      <a:srgbClr val="FFFFFF"/>
                    </a:solidFill>
                  </a:uFill>
                  <a:latin typeface="Arial"/>
                  <a:ea typeface="+mn-ea"/>
                  <a:cs typeface="+mn-cs"/>
                </a:rPr>
                <a:t>Other CVD</a:t>
              </a:r>
              <a:endParaRPr kumimoji="0" lang="en-US" sz="1800" b="0" i="0" u="none" strike="noStrike" kern="1200" cap="none" spc="-1" normalizeH="0" baseline="0" noProof="0" dirty="0">
                <a:ln>
                  <a:noFill/>
                </a:ln>
                <a:solidFill>
                  <a:srgbClr val="000000"/>
                </a:solidFill>
                <a:effectLst/>
                <a:uLnTx/>
                <a:uFill>
                  <a:solidFill>
                    <a:srgbClr val="FFFFFF"/>
                  </a:solidFill>
                </a:uFill>
                <a:latin typeface="Arial"/>
                <a:ea typeface="+mn-ea"/>
                <a:cs typeface="+mn-cs"/>
              </a:endParaRPr>
            </a:p>
          </p:txBody>
        </p:sp>
        <p:sp>
          <p:nvSpPr>
            <p:cNvPr id="68" name="Rectangle 67">
              <a:extLst>
                <a:ext uri="{FF2B5EF4-FFF2-40B4-BE49-F238E27FC236}">
                  <a16:creationId xmlns:a16="http://schemas.microsoft.com/office/drawing/2014/main" xmlns="" id="{B0C6F41F-92BC-4BE6-A3BC-A6696BBC32F6}"/>
                </a:ext>
              </a:extLst>
            </p:cNvPr>
            <p:cNvSpPr/>
            <p:nvPr/>
          </p:nvSpPr>
          <p:spPr>
            <a:xfrm>
              <a:off x="7367690" y="1943820"/>
              <a:ext cx="91440" cy="914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grpSp>
      <p:sp>
        <p:nvSpPr>
          <p:cNvPr id="69" name="CustomShape 12">
            <a:extLst>
              <a:ext uri="{FF2B5EF4-FFF2-40B4-BE49-F238E27FC236}">
                <a16:creationId xmlns:a16="http://schemas.microsoft.com/office/drawing/2014/main" xmlns="" id="{8AD733E4-6E9C-40FC-AD4A-6B0B5341E0CF}"/>
              </a:ext>
            </a:extLst>
          </p:cNvPr>
          <p:cNvSpPr/>
          <p:nvPr/>
        </p:nvSpPr>
        <p:spPr>
          <a:xfrm rot="19800000">
            <a:off x="-754301" y="5374450"/>
            <a:ext cx="1909440" cy="212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1" normalizeH="0" baseline="0" noProof="0" dirty="0">
                <a:ln>
                  <a:noFill/>
                </a:ln>
                <a:solidFill>
                  <a:srgbClr val="000000"/>
                </a:solidFill>
                <a:effectLst/>
                <a:uLnTx/>
                <a:uFill>
                  <a:solidFill>
                    <a:srgbClr val="FFFFFF"/>
                  </a:solidFill>
                </a:uFill>
                <a:latin typeface="Arial"/>
                <a:ea typeface="+mn-ea"/>
                <a:cs typeface="+mn-cs"/>
              </a:rPr>
              <a:t>Central Asia</a:t>
            </a:r>
            <a:endParaRPr kumimoji="0" lang="en-US" sz="1800" b="0" i="0" u="none" strike="noStrike" kern="1200" cap="none" spc="-1" normalizeH="0" baseline="0" noProof="0" dirty="0">
              <a:ln>
                <a:noFill/>
              </a:ln>
              <a:solidFill>
                <a:srgbClr val="000000"/>
              </a:solidFill>
              <a:effectLst/>
              <a:uLnTx/>
              <a:uFill>
                <a:solidFill>
                  <a:srgbClr val="FFFFFF"/>
                </a:solidFill>
              </a:uFill>
              <a:latin typeface="Arial"/>
              <a:ea typeface="+mn-ea"/>
              <a:cs typeface="+mn-cs"/>
            </a:endParaRPr>
          </a:p>
        </p:txBody>
      </p:sp>
    </p:spTree>
    <p:extLst>
      <p:ext uri="{BB962C8B-B14F-4D97-AF65-F5344CB8AC3E}">
        <p14:creationId xmlns:p14="http://schemas.microsoft.com/office/powerpoint/2010/main" xmlns="" val="151484398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Premature Mortality Due to CVD </a:t>
            </a:r>
            <a:br>
              <a:rPr lang="en-US" dirty="0"/>
            </a:br>
            <a:r>
              <a:rPr lang="en-US" dirty="0"/>
              <a:t>Varies by Global Region</a:t>
            </a:r>
          </a:p>
        </p:txBody>
      </p:sp>
      <p:sp>
        <p:nvSpPr>
          <p:cNvPr id="5" name="Text Box 4"/>
          <p:cNvSpPr txBox="1">
            <a:spLocks noChangeArrowheads="1"/>
          </p:cNvSpPr>
          <p:nvPr/>
        </p:nvSpPr>
        <p:spPr bwMode="gray">
          <a:xfrm>
            <a:off x="512064" y="6144879"/>
            <a:ext cx="8310923" cy="643406"/>
          </a:xfrm>
          <a:prstGeom prst="rect">
            <a:avLst/>
          </a:prstGeom>
          <a:noFill/>
          <a:ln w="9525">
            <a:noFill/>
            <a:miter lim="800000"/>
            <a:headEnd/>
            <a:tailEnd/>
          </a:ln>
          <a:effectLst/>
        </p:spPr>
        <p:txBody>
          <a:bodyPr wrap="square" anchor="b">
            <a:noAutofit/>
          </a:bodyPr>
          <a:lstStyle/>
          <a:p>
            <a:pPr marL="91440" marR="0" lvl="0" indent="0" algn="l" defTabSz="914400" rtl="0" eaLnBrk="1" fontAlgn="auto" latinLnBrk="0" hangingPunct="1">
              <a:lnSpc>
                <a:spcPct val="100000"/>
              </a:lnSpc>
              <a:spcBef>
                <a:spcPts val="0"/>
              </a:spcBef>
              <a:spcAft>
                <a:spcPts val="0"/>
              </a:spcAft>
              <a:buClrTx/>
              <a:buSzPct val="100000"/>
              <a:buFontTx/>
              <a:buNone/>
              <a:tabLst/>
              <a:defRPr/>
            </a:pPr>
            <a:r>
              <a:rPr kumimoji="0" lang="en-US" sz="900" b="0" i="0" u="none" strike="noStrike" kern="1200" cap="none" spc="0" normalizeH="0" baseline="0" noProof="0" dirty="0">
                <a:ln>
                  <a:noFill/>
                </a:ln>
                <a:solidFill>
                  <a:srgbClr val="000000"/>
                </a:solidFill>
                <a:effectLst/>
                <a:uLnTx/>
                <a:uFillTx/>
                <a:latin typeface="Arial"/>
                <a:ea typeface="+mn-ea"/>
                <a:cs typeface="+mn-cs"/>
              </a:rPr>
              <a:t>Roth GA, et al. </a:t>
            </a:r>
            <a:r>
              <a:rPr kumimoji="0" lang="en-US" sz="900" b="0" i="1" u="none" strike="noStrike" kern="1200" cap="none" spc="0" normalizeH="0" baseline="0" noProof="0" dirty="0">
                <a:ln>
                  <a:noFill/>
                </a:ln>
                <a:solidFill>
                  <a:srgbClr val="000000"/>
                </a:solidFill>
                <a:effectLst/>
                <a:uLnTx/>
                <a:uFillTx/>
                <a:latin typeface="Arial"/>
                <a:ea typeface="+mn-ea"/>
                <a:cs typeface="+mn-cs"/>
              </a:rPr>
              <a:t>Circulation.</a:t>
            </a:r>
            <a:r>
              <a:rPr kumimoji="0" lang="en-US" sz="900" b="0" i="0" u="none" strike="noStrike" kern="1200" cap="none" spc="0" normalizeH="0" baseline="0" noProof="0" dirty="0">
                <a:ln>
                  <a:noFill/>
                </a:ln>
                <a:solidFill>
                  <a:srgbClr val="000000"/>
                </a:solidFill>
                <a:effectLst/>
                <a:uLnTx/>
                <a:uFillTx/>
                <a:latin typeface="Arial"/>
                <a:ea typeface="+mn-ea"/>
                <a:cs typeface="+mn-cs"/>
              </a:rPr>
              <a:t> 2015;132:1667-1678.</a:t>
            </a:r>
          </a:p>
        </p:txBody>
      </p:sp>
      <p:grpSp>
        <p:nvGrpSpPr>
          <p:cNvPr id="3" name="Group 48">
            <a:extLst>
              <a:ext uri="{FF2B5EF4-FFF2-40B4-BE49-F238E27FC236}">
                <a16:creationId xmlns:a16="http://schemas.microsoft.com/office/drawing/2014/main" xmlns="" id="{331836F2-D013-4798-B684-161332D4B457}"/>
              </a:ext>
            </a:extLst>
          </p:cNvPr>
          <p:cNvGrpSpPr/>
          <p:nvPr/>
        </p:nvGrpSpPr>
        <p:grpSpPr>
          <a:xfrm>
            <a:off x="1223388" y="1313764"/>
            <a:ext cx="7051932" cy="4792688"/>
            <a:chOff x="1223388" y="1313764"/>
            <a:chExt cx="7051932" cy="4792688"/>
          </a:xfrm>
        </p:grpSpPr>
        <p:pic>
          <p:nvPicPr>
            <p:cNvPr id="8" name="Picture 7">
              <a:extLst>
                <a:ext uri="{FF2B5EF4-FFF2-40B4-BE49-F238E27FC236}">
                  <a16:creationId xmlns:a16="http://schemas.microsoft.com/office/drawing/2014/main" xmlns="" id="{63DCE949-6DC0-40BF-9B9D-D95BF60C16F3}"/>
                </a:ext>
              </a:extLst>
            </p:cNvPr>
            <p:cNvPicPr/>
            <p:nvPr/>
          </p:nvPicPr>
          <p:blipFill>
            <a:blip r:embed="rId3" cstate="print"/>
            <a:stretch/>
          </p:blipFill>
          <p:spPr>
            <a:xfrm>
              <a:off x="1690526" y="1441059"/>
              <a:ext cx="5006066" cy="4514499"/>
            </a:xfrm>
            <a:prstGeom prst="rect">
              <a:avLst/>
            </a:prstGeom>
            <a:ln>
              <a:noFill/>
            </a:ln>
          </p:spPr>
        </p:pic>
        <p:sp>
          <p:nvSpPr>
            <p:cNvPr id="9" name="CustomShape 1">
              <a:extLst>
                <a:ext uri="{FF2B5EF4-FFF2-40B4-BE49-F238E27FC236}">
                  <a16:creationId xmlns:a16="http://schemas.microsoft.com/office/drawing/2014/main" xmlns="" id="{DBFF4469-D275-41B8-950D-336A83863DEA}"/>
                </a:ext>
              </a:extLst>
            </p:cNvPr>
            <p:cNvSpPr/>
            <p:nvPr/>
          </p:nvSpPr>
          <p:spPr>
            <a:xfrm rot="18900000">
              <a:off x="1648315" y="5854520"/>
              <a:ext cx="499875" cy="251932"/>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1" normalizeH="0" baseline="0" noProof="0">
                  <a:ln>
                    <a:noFill/>
                  </a:ln>
                  <a:solidFill>
                    <a:srgbClr val="000000"/>
                  </a:solidFill>
                  <a:effectLst/>
                  <a:uLnTx/>
                  <a:uFill>
                    <a:solidFill>
                      <a:srgbClr val="FFFFFF"/>
                    </a:solidFill>
                  </a:uFill>
                  <a:latin typeface="Arial"/>
                  <a:ea typeface="+mn-ea"/>
                  <a:cs typeface="+mn-cs"/>
                </a:rPr>
                <a:t>1990</a:t>
              </a:r>
              <a:endParaRPr kumimoji="0" lang="en-US" sz="16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10" name="CustomShape 2">
              <a:extLst>
                <a:ext uri="{FF2B5EF4-FFF2-40B4-BE49-F238E27FC236}">
                  <a16:creationId xmlns:a16="http://schemas.microsoft.com/office/drawing/2014/main" xmlns="" id="{4DDCE681-8084-4797-8D03-9A5B21D81E7D}"/>
                </a:ext>
              </a:extLst>
            </p:cNvPr>
            <p:cNvSpPr/>
            <p:nvPr/>
          </p:nvSpPr>
          <p:spPr>
            <a:xfrm>
              <a:off x="1425631" y="1585638"/>
              <a:ext cx="439385" cy="251932"/>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1" normalizeH="0" baseline="0" noProof="0">
                  <a:ln>
                    <a:noFill/>
                  </a:ln>
                  <a:solidFill>
                    <a:srgbClr val="000000"/>
                  </a:solidFill>
                  <a:effectLst/>
                  <a:uLnTx/>
                  <a:uFill>
                    <a:solidFill>
                      <a:srgbClr val="FFFFFF"/>
                    </a:solidFill>
                  </a:uFill>
                  <a:latin typeface="Arial"/>
                  <a:ea typeface="+mn-ea"/>
                  <a:cs typeface="+mn-cs"/>
                </a:rPr>
                <a:t>300</a:t>
              </a:r>
              <a:endParaRPr kumimoji="0" lang="en-US"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11" name="CustomShape 3">
              <a:extLst>
                <a:ext uri="{FF2B5EF4-FFF2-40B4-BE49-F238E27FC236}">
                  <a16:creationId xmlns:a16="http://schemas.microsoft.com/office/drawing/2014/main" xmlns="" id="{72A57B5C-0668-4949-B902-EE9C43D1F956}"/>
                </a:ext>
              </a:extLst>
            </p:cNvPr>
            <p:cNvSpPr/>
            <p:nvPr/>
          </p:nvSpPr>
          <p:spPr>
            <a:xfrm>
              <a:off x="1425631" y="5488587"/>
              <a:ext cx="439385" cy="251932"/>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1" normalizeH="0" baseline="0" noProof="0">
                  <a:ln>
                    <a:noFill/>
                  </a:ln>
                  <a:solidFill>
                    <a:srgbClr val="000000"/>
                  </a:solidFill>
                  <a:effectLst/>
                  <a:uLnTx/>
                  <a:uFill>
                    <a:solidFill>
                      <a:srgbClr val="FFFFFF"/>
                    </a:solidFill>
                  </a:uFill>
                  <a:latin typeface="Arial"/>
                  <a:ea typeface="+mn-ea"/>
                  <a:cs typeface="+mn-cs"/>
                </a:rPr>
                <a:t>0</a:t>
              </a:r>
              <a:endParaRPr kumimoji="0" lang="en-US"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12" name="CustomShape 4">
              <a:extLst>
                <a:ext uri="{FF2B5EF4-FFF2-40B4-BE49-F238E27FC236}">
                  <a16:creationId xmlns:a16="http://schemas.microsoft.com/office/drawing/2014/main" xmlns="" id="{5D898C79-6007-4449-A524-092E7E559D1F}"/>
                </a:ext>
              </a:extLst>
            </p:cNvPr>
            <p:cNvSpPr/>
            <p:nvPr/>
          </p:nvSpPr>
          <p:spPr>
            <a:xfrm rot="16200000">
              <a:off x="-110222" y="3563535"/>
              <a:ext cx="2919152" cy="251932"/>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1" normalizeH="0" baseline="0" noProof="0" dirty="0">
                  <a:ln>
                    <a:noFill/>
                  </a:ln>
                  <a:solidFill>
                    <a:srgbClr val="000000"/>
                  </a:solidFill>
                  <a:effectLst/>
                  <a:uLnTx/>
                  <a:uFill>
                    <a:solidFill>
                      <a:srgbClr val="FFFFFF"/>
                    </a:solidFill>
                  </a:uFill>
                  <a:latin typeface="Arial"/>
                  <a:ea typeface="+mn-ea"/>
                  <a:cs typeface="+mn-cs"/>
                </a:rPr>
                <a:t>YLLs (Millions)</a:t>
              </a:r>
              <a:endParaRPr kumimoji="0" lang="en-US" sz="1800" b="0" i="0" u="none" strike="noStrike" kern="1200" cap="none" spc="-1" normalizeH="0" baseline="0" noProof="0" dirty="0">
                <a:ln>
                  <a:noFill/>
                </a:ln>
                <a:solidFill>
                  <a:srgbClr val="000000"/>
                </a:solidFill>
                <a:effectLst/>
                <a:uLnTx/>
                <a:uFill>
                  <a:solidFill>
                    <a:srgbClr val="FFFFFF"/>
                  </a:solidFill>
                </a:uFill>
                <a:latin typeface="Arial"/>
                <a:ea typeface="+mn-ea"/>
                <a:cs typeface="+mn-cs"/>
              </a:endParaRPr>
            </a:p>
          </p:txBody>
        </p:sp>
        <p:sp>
          <p:nvSpPr>
            <p:cNvPr id="13" name="CustomShape 5">
              <a:extLst>
                <a:ext uri="{FF2B5EF4-FFF2-40B4-BE49-F238E27FC236}">
                  <a16:creationId xmlns:a16="http://schemas.microsoft.com/office/drawing/2014/main" xmlns="" id="{7B2CE923-4FE2-4FDE-890F-BF9B3A7F9AC8}"/>
                </a:ext>
              </a:extLst>
            </p:cNvPr>
            <p:cNvSpPr/>
            <p:nvPr/>
          </p:nvSpPr>
          <p:spPr>
            <a:xfrm>
              <a:off x="1425631" y="4180071"/>
              <a:ext cx="439385" cy="251932"/>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1" normalizeH="0" baseline="0" noProof="0">
                  <a:ln>
                    <a:noFill/>
                  </a:ln>
                  <a:solidFill>
                    <a:srgbClr val="000000"/>
                  </a:solidFill>
                  <a:effectLst/>
                  <a:uLnTx/>
                  <a:uFill>
                    <a:solidFill>
                      <a:srgbClr val="FFFFFF"/>
                    </a:solidFill>
                  </a:uFill>
                  <a:latin typeface="Arial"/>
                  <a:ea typeface="+mn-ea"/>
                  <a:cs typeface="+mn-cs"/>
                </a:rPr>
                <a:t>100</a:t>
              </a:r>
              <a:endParaRPr kumimoji="0" lang="en-US"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14" name="CustomShape 6">
              <a:extLst>
                <a:ext uri="{FF2B5EF4-FFF2-40B4-BE49-F238E27FC236}">
                  <a16:creationId xmlns:a16="http://schemas.microsoft.com/office/drawing/2014/main" xmlns="" id="{5BB0C754-6016-4F3A-BFFB-2FCF11344CB5}"/>
                </a:ext>
              </a:extLst>
            </p:cNvPr>
            <p:cNvSpPr/>
            <p:nvPr/>
          </p:nvSpPr>
          <p:spPr>
            <a:xfrm>
              <a:off x="1425631" y="2912767"/>
              <a:ext cx="439385" cy="251932"/>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1" normalizeH="0" baseline="0" noProof="0">
                  <a:ln>
                    <a:noFill/>
                  </a:ln>
                  <a:solidFill>
                    <a:srgbClr val="000000"/>
                  </a:solidFill>
                  <a:effectLst/>
                  <a:uLnTx/>
                  <a:uFill>
                    <a:solidFill>
                      <a:srgbClr val="FFFFFF"/>
                    </a:solidFill>
                  </a:uFill>
                  <a:latin typeface="Arial"/>
                  <a:ea typeface="+mn-ea"/>
                  <a:cs typeface="+mn-cs"/>
                </a:rPr>
                <a:t>200</a:t>
              </a:r>
              <a:endParaRPr kumimoji="0" lang="en-US"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16" name="CustomShape 8">
              <a:extLst>
                <a:ext uri="{FF2B5EF4-FFF2-40B4-BE49-F238E27FC236}">
                  <a16:creationId xmlns:a16="http://schemas.microsoft.com/office/drawing/2014/main" xmlns="" id="{6D4E1A69-FA19-468F-B461-4B9D0B4DCF27}"/>
                </a:ext>
              </a:extLst>
            </p:cNvPr>
            <p:cNvSpPr/>
            <p:nvPr/>
          </p:nvSpPr>
          <p:spPr>
            <a:xfrm>
              <a:off x="1859366" y="1313764"/>
              <a:ext cx="4305443" cy="251932"/>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1" normalizeH="0" baseline="0" noProof="0" dirty="0">
                  <a:ln>
                    <a:noFill/>
                  </a:ln>
                  <a:solidFill>
                    <a:srgbClr val="007CC2"/>
                  </a:solidFill>
                  <a:effectLst/>
                  <a:uLnTx/>
                  <a:uFill>
                    <a:solidFill>
                      <a:srgbClr val="FFFFFF"/>
                    </a:solidFill>
                  </a:uFill>
                  <a:latin typeface="Arial"/>
                  <a:ea typeface="+mn-ea"/>
                  <a:cs typeface="+mn-cs"/>
                </a:rPr>
                <a:t>Global CVD YLLs During 1990–2013</a:t>
              </a:r>
              <a:endParaRPr kumimoji="0" lang="en-US" sz="2400" b="0" i="0" u="none" strike="noStrike" kern="1200" cap="none" spc="-1" normalizeH="0" baseline="0" noProof="0" dirty="0">
                <a:ln>
                  <a:noFill/>
                </a:ln>
                <a:solidFill>
                  <a:srgbClr val="007CC2"/>
                </a:solidFill>
                <a:effectLst/>
                <a:uLnTx/>
                <a:uFill>
                  <a:solidFill>
                    <a:srgbClr val="FFFFFF"/>
                  </a:solidFill>
                </a:uFill>
                <a:latin typeface="Arial"/>
                <a:ea typeface="+mn-ea"/>
                <a:cs typeface="+mn-cs"/>
              </a:endParaRPr>
            </a:p>
          </p:txBody>
        </p:sp>
        <p:sp>
          <p:nvSpPr>
            <p:cNvPr id="17" name="CustomShape 9">
              <a:extLst>
                <a:ext uri="{FF2B5EF4-FFF2-40B4-BE49-F238E27FC236}">
                  <a16:creationId xmlns:a16="http://schemas.microsoft.com/office/drawing/2014/main" xmlns="" id="{6D2F5F74-4CC1-467D-9456-8FB631B03203}"/>
                </a:ext>
              </a:extLst>
            </p:cNvPr>
            <p:cNvSpPr/>
            <p:nvPr/>
          </p:nvSpPr>
          <p:spPr>
            <a:xfrm>
              <a:off x="6512462" y="5364616"/>
              <a:ext cx="1509597" cy="195762"/>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1" normalizeH="0" baseline="0" noProof="0">
                  <a:ln>
                    <a:noFill/>
                  </a:ln>
                  <a:solidFill>
                    <a:srgbClr val="000000"/>
                  </a:solidFill>
                  <a:effectLst/>
                  <a:uLnTx/>
                  <a:uFill>
                    <a:solidFill>
                      <a:srgbClr val="FFFFFF"/>
                    </a:solidFill>
                  </a:uFill>
                  <a:latin typeface="Arial"/>
                  <a:ea typeface="+mn-ea"/>
                  <a:cs typeface="+mn-cs"/>
                </a:rPr>
                <a:t>Western Sub-Saharan Africa</a:t>
              </a:r>
              <a:endParaRPr kumimoji="0" lang="en-US"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18" name="CustomShape 10">
              <a:extLst>
                <a:ext uri="{FF2B5EF4-FFF2-40B4-BE49-F238E27FC236}">
                  <a16:creationId xmlns:a16="http://schemas.microsoft.com/office/drawing/2014/main" xmlns="" id="{91F9AB7F-0739-4615-A902-C2FF699C7312}"/>
                </a:ext>
              </a:extLst>
            </p:cNvPr>
            <p:cNvSpPr/>
            <p:nvPr/>
          </p:nvSpPr>
          <p:spPr>
            <a:xfrm rot="18900000">
              <a:off x="2034855" y="5854520"/>
              <a:ext cx="499875" cy="251932"/>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1" normalizeH="0" baseline="0" noProof="0">
                  <a:ln>
                    <a:noFill/>
                  </a:ln>
                  <a:solidFill>
                    <a:srgbClr val="000000"/>
                  </a:solidFill>
                  <a:effectLst/>
                  <a:uLnTx/>
                  <a:uFill>
                    <a:solidFill>
                      <a:srgbClr val="FFFFFF"/>
                    </a:solidFill>
                  </a:uFill>
                  <a:latin typeface="Arial"/>
                  <a:ea typeface="+mn-ea"/>
                  <a:cs typeface="+mn-cs"/>
                </a:rPr>
                <a:t>1992</a:t>
              </a:r>
              <a:endParaRPr kumimoji="0" lang="en-US" sz="16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19" name="CustomShape 11">
              <a:extLst>
                <a:ext uri="{FF2B5EF4-FFF2-40B4-BE49-F238E27FC236}">
                  <a16:creationId xmlns:a16="http://schemas.microsoft.com/office/drawing/2014/main" xmlns="" id="{7BFA1C49-20BF-4A55-8531-8E2316688F55}"/>
                </a:ext>
              </a:extLst>
            </p:cNvPr>
            <p:cNvSpPr/>
            <p:nvPr/>
          </p:nvSpPr>
          <p:spPr>
            <a:xfrm rot="18900000">
              <a:off x="2379516" y="5854520"/>
              <a:ext cx="499875" cy="251932"/>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1" normalizeH="0" baseline="0" noProof="0" dirty="0">
                  <a:ln>
                    <a:noFill/>
                  </a:ln>
                  <a:solidFill>
                    <a:srgbClr val="000000"/>
                  </a:solidFill>
                  <a:effectLst/>
                  <a:uLnTx/>
                  <a:uFill>
                    <a:solidFill>
                      <a:srgbClr val="FFFFFF"/>
                    </a:solidFill>
                  </a:uFill>
                  <a:latin typeface="Arial"/>
                  <a:ea typeface="+mn-ea"/>
                  <a:cs typeface="+mn-cs"/>
                </a:rPr>
                <a:t>1994</a:t>
              </a:r>
              <a:endParaRPr kumimoji="0" lang="en-US" sz="1600" b="0" i="0" u="none" strike="noStrike" kern="1200" cap="none" spc="-1" normalizeH="0" baseline="0" noProof="0" dirty="0">
                <a:ln>
                  <a:noFill/>
                </a:ln>
                <a:solidFill>
                  <a:srgbClr val="000000"/>
                </a:solidFill>
                <a:effectLst/>
                <a:uLnTx/>
                <a:uFill>
                  <a:solidFill>
                    <a:srgbClr val="FFFFFF"/>
                  </a:solidFill>
                </a:uFill>
                <a:latin typeface="Arial"/>
                <a:ea typeface="+mn-ea"/>
                <a:cs typeface="+mn-cs"/>
              </a:endParaRPr>
            </a:p>
          </p:txBody>
        </p:sp>
        <p:sp>
          <p:nvSpPr>
            <p:cNvPr id="20" name="CustomShape 12">
              <a:extLst>
                <a:ext uri="{FF2B5EF4-FFF2-40B4-BE49-F238E27FC236}">
                  <a16:creationId xmlns:a16="http://schemas.microsoft.com/office/drawing/2014/main" xmlns="" id="{0D1BCCAD-6671-46ED-94CA-85B09855C5B7}"/>
                </a:ext>
              </a:extLst>
            </p:cNvPr>
            <p:cNvSpPr/>
            <p:nvPr/>
          </p:nvSpPr>
          <p:spPr>
            <a:xfrm rot="18900000">
              <a:off x="2732819" y="5854520"/>
              <a:ext cx="499875" cy="251932"/>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1" normalizeH="0" baseline="0" noProof="0">
                  <a:ln>
                    <a:noFill/>
                  </a:ln>
                  <a:solidFill>
                    <a:srgbClr val="000000"/>
                  </a:solidFill>
                  <a:effectLst/>
                  <a:uLnTx/>
                  <a:uFill>
                    <a:solidFill>
                      <a:srgbClr val="FFFFFF"/>
                    </a:solidFill>
                  </a:uFill>
                  <a:latin typeface="Arial"/>
                  <a:ea typeface="+mn-ea"/>
                  <a:cs typeface="+mn-cs"/>
                </a:rPr>
                <a:t>1996</a:t>
              </a:r>
              <a:endParaRPr kumimoji="0" lang="en-US" sz="16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21" name="CustomShape 13">
              <a:extLst>
                <a:ext uri="{FF2B5EF4-FFF2-40B4-BE49-F238E27FC236}">
                  <a16:creationId xmlns:a16="http://schemas.microsoft.com/office/drawing/2014/main" xmlns="" id="{2C1C6DD4-8139-458E-9FD8-0683C13383AC}"/>
                </a:ext>
              </a:extLst>
            </p:cNvPr>
            <p:cNvSpPr/>
            <p:nvPr/>
          </p:nvSpPr>
          <p:spPr>
            <a:xfrm rot="18900000">
              <a:off x="3110717" y="5854520"/>
              <a:ext cx="499875" cy="251932"/>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1" normalizeH="0" baseline="0" noProof="0">
                  <a:ln>
                    <a:noFill/>
                  </a:ln>
                  <a:solidFill>
                    <a:srgbClr val="000000"/>
                  </a:solidFill>
                  <a:effectLst/>
                  <a:uLnTx/>
                  <a:uFill>
                    <a:solidFill>
                      <a:srgbClr val="FFFFFF"/>
                    </a:solidFill>
                  </a:uFill>
                  <a:latin typeface="Arial"/>
                  <a:ea typeface="+mn-ea"/>
                  <a:cs typeface="+mn-cs"/>
                </a:rPr>
                <a:t>1998</a:t>
              </a:r>
              <a:endParaRPr kumimoji="0" lang="en-US" sz="16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22" name="CustomShape 14">
              <a:extLst>
                <a:ext uri="{FF2B5EF4-FFF2-40B4-BE49-F238E27FC236}">
                  <a16:creationId xmlns:a16="http://schemas.microsoft.com/office/drawing/2014/main" xmlns="" id="{BC3BE9DE-16CC-4AC2-A138-53B5398D051F}"/>
                </a:ext>
              </a:extLst>
            </p:cNvPr>
            <p:cNvSpPr/>
            <p:nvPr/>
          </p:nvSpPr>
          <p:spPr>
            <a:xfrm rot="18900000">
              <a:off x="3497256" y="5854520"/>
              <a:ext cx="499875" cy="251932"/>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1" normalizeH="0" baseline="0" noProof="0">
                  <a:ln>
                    <a:noFill/>
                  </a:ln>
                  <a:solidFill>
                    <a:srgbClr val="000000"/>
                  </a:solidFill>
                  <a:effectLst/>
                  <a:uLnTx/>
                  <a:uFill>
                    <a:solidFill>
                      <a:srgbClr val="FFFFFF"/>
                    </a:solidFill>
                  </a:uFill>
                  <a:latin typeface="Arial"/>
                  <a:ea typeface="+mn-ea"/>
                  <a:cs typeface="+mn-cs"/>
                </a:rPr>
                <a:t>2000</a:t>
              </a:r>
              <a:endParaRPr kumimoji="0" lang="en-US" sz="16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23" name="CustomShape 15">
              <a:extLst>
                <a:ext uri="{FF2B5EF4-FFF2-40B4-BE49-F238E27FC236}">
                  <a16:creationId xmlns:a16="http://schemas.microsoft.com/office/drawing/2014/main" xmlns="" id="{564B3287-2BB4-4EDD-A137-3EE54145112B}"/>
                </a:ext>
              </a:extLst>
            </p:cNvPr>
            <p:cNvSpPr/>
            <p:nvPr/>
          </p:nvSpPr>
          <p:spPr>
            <a:xfrm rot="18900000">
              <a:off x="3841917" y="5854520"/>
              <a:ext cx="499875" cy="251932"/>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1" normalizeH="0" baseline="0" noProof="0">
                  <a:ln>
                    <a:noFill/>
                  </a:ln>
                  <a:solidFill>
                    <a:srgbClr val="000000"/>
                  </a:solidFill>
                  <a:effectLst/>
                  <a:uLnTx/>
                  <a:uFill>
                    <a:solidFill>
                      <a:srgbClr val="FFFFFF"/>
                    </a:solidFill>
                  </a:uFill>
                  <a:latin typeface="Arial"/>
                  <a:ea typeface="+mn-ea"/>
                  <a:cs typeface="+mn-cs"/>
                </a:rPr>
                <a:t>2002</a:t>
              </a:r>
              <a:endParaRPr kumimoji="0" lang="en-US" sz="16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24" name="CustomShape 16">
              <a:extLst>
                <a:ext uri="{FF2B5EF4-FFF2-40B4-BE49-F238E27FC236}">
                  <a16:creationId xmlns:a16="http://schemas.microsoft.com/office/drawing/2014/main" xmlns="" id="{8A42BCCB-7730-4044-86E1-98FFC1988798}"/>
                </a:ext>
              </a:extLst>
            </p:cNvPr>
            <p:cNvSpPr/>
            <p:nvPr/>
          </p:nvSpPr>
          <p:spPr>
            <a:xfrm rot="18900000">
              <a:off x="4195220" y="5854520"/>
              <a:ext cx="499875" cy="251932"/>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1" normalizeH="0" baseline="0" noProof="0">
                  <a:ln>
                    <a:noFill/>
                  </a:ln>
                  <a:solidFill>
                    <a:srgbClr val="000000"/>
                  </a:solidFill>
                  <a:effectLst/>
                  <a:uLnTx/>
                  <a:uFill>
                    <a:solidFill>
                      <a:srgbClr val="FFFFFF"/>
                    </a:solidFill>
                  </a:uFill>
                  <a:latin typeface="Arial"/>
                  <a:ea typeface="+mn-ea"/>
                  <a:cs typeface="+mn-cs"/>
                </a:rPr>
                <a:t>2004</a:t>
              </a:r>
              <a:endParaRPr kumimoji="0" lang="en-US" sz="16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25" name="CustomShape 17">
              <a:extLst>
                <a:ext uri="{FF2B5EF4-FFF2-40B4-BE49-F238E27FC236}">
                  <a16:creationId xmlns:a16="http://schemas.microsoft.com/office/drawing/2014/main" xmlns="" id="{9DD28E8D-78FC-4B1D-9226-EDAF65648969}"/>
                </a:ext>
              </a:extLst>
            </p:cNvPr>
            <p:cNvSpPr/>
            <p:nvPr/>
          </p:nvSpPr>
          <p:spPr>
            <a:xfrm rot="18900000">
              <a:off x="4539882" y="5854520"/>
              <a:ext cx="499875" cy="251932"/>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1" normalizeH="0" baseline="0" noProof="0">
                  <a:ln>
                    <a:noFill/>
                  </a:ln>
                  <a:solidFill>
                    <a:srgbClr val="000000"/>
                  </a:solidFill>
                  <a:effectLst/>
                  <a:uLnTx/>
                  <a:uFill>
                    <a:solidFill>
                      <a:srgbClr val="FFFFFF"/>
                    </a:solidFill>
                  </a:uFill>
                  <a:latin typeface="Arial"/>
                  <a:ea typeface="+mn-ea"/>
                  <a:cs typeface="+mn-cs"/>
                </a:rPr>
                <a:t>2006</a:t>
              </a:r>
              <a:endParaRPr kumimoji="0" lang="en-US" sz="16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26" name="CustomShape 18">
              <a:extLst>
                <a:ext uri="{FF2B5EF4-FFF2-40B4-BE49-F238E27FC236}">
                  <a16:creationId xmlns:a16="http://schemas.microsoft.com/office/drawing/2014/main" xmlns="" id="{B42937D6-027F-4100-AE70-82DCBD7F1F4C}"/>
                </a:ext>
              </a:extLst>
            </p:cNvPr>
            <p:cNvSpPr/>
            <p:nvPr/>
          </p:nvSpPr>
          <p:spPr>
            <a:xfrm rot="18900000">
              <a:off x="4926421" y="5854520"/>
              <a:ext cx="499875" cy="251932"/>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1" normalizeH="0" baseline="0" noProof="0">
                  <a:ln>
                    <a:noFill/>
                  </a:ln>
                  <a:solidFill>
                    <a:srgbClr val="000000"/>
                  </a:solidFill>
                  <a:effectLst/>
                  <a:uLnTx/>
                  <a:uFill>
                    <a:solidFill>
                      <a:srgbClr val="FFFFFF"/>
                    </a:solidFill>
                  </a:uFill>
                  <a:latin typeface="Arial"/>
                  <a:ea typeface="+mn-ea"/>
                  <a:cs typeface="+mn-cs"/>
                </a:rPr>
                <a:t>2008</a:t>
              </a:r>
              <a:endParaRPr kumimoji="0" lang="en-US" sz="16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27" name="CustomShape 19">
              <a:extLst>
                <a:ext uri="{FF2B5EF4-FFF2-40B4-BE49-F238E27FC236}">
                  <a16:creationId xmlns:a16="http://schemas.microsoft.com/office/drawing/2014/main" xmlns="" id="{11FA003D-BB84-4AA7-81BD-FA8FEF5D4AC2}"/>
                </a:ext>
              </a:extLst>
            </p:cNvPr>
            <p:cNvSpPr/>
            <p:nvPr/>
          </p:nvSpPr>
          <p:spPr>
            <a:xfrm rot="18900000">
              <a:off x="5271082" y="5854520"/>
              <a:ext cx="499875" cy="251932"/>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1" normalizeH="0" baseline="0" noProof="0">
                  <a:ln>
                    <a:noFill/>
                  </a:ln>
                  <a:solidFill>
                    <a:srgbClr val="000000"/>
                  </a:solidFill>
                  <a:effectLst/>
                  <a:uLnTx/>
                  <a:uFill>
                    <a:solidFill>
                      <a:srgbClr val="FFFFFF"/>
                    </a:solidFill>
                  </a:uFill>
                  <a:latin typeface="Arial"/>
                  <a:ea typeface="+mn-ea"/>
                  <a:cs typeface="+mn-cs"/>
                </a:rPr>
                <a:t>2010</a:t>
              </a:r>
              <a:endParaRPr kumimoji="0" lang="en-US" sz="16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28" name="CustomShape 20">
              <a:extLst>
                <a:ext uri="{FF2B5EF4-FFF2-40B4-BE49-F238E27FC236}">
                  <a16:creationId xmlns:a16="http://schemas.microsoft.com/office/drawing/2014/main" xmlns="" id="{CADBAF6F-4D14-4195-ABE1-DD8732126687}"/>
                </a:ext>
              </a:extLst>
            </p:cNvPr>
            <p:cNvSpPr/>
            <p:nvPr/>
          </p:nvSpPr>
          <p:spPr>
            <a:xfrm rot="18900000">
              <a:off x="5624385" y="5854520"/>
              <a:ext cx="499875" cy="251932"/>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1" normalizeH="0" baseline="0" noProof="0" dirty="0">
                  <a:ln>
                    <a:noFill/>
                  </a:ln>
                  <a:solidFill>
                    <a:srgbClr val="000000"/>
                  </a:solidFill>
                  <a:effectLst/>
                  <a:uLnTx/>
                  <a:uFill>
                    <a:solidFill>
                      <a:srgbClr val="FFFFFF"/>
                    </a:solidFill>
                  </a:uFill>
                  <a:latin typeface="Arial"/>
                  <a:ea typeface="+mn-ea"/>
                  <a:cs typeface="+mn-cs"/>
                </a:rPr>
                <a:t>2012</a:t>
              </a:r>
              <a:endParaRPr kumimoji="0" lang="en-US" sz="1600" b="0" i="0" u="none" strike="noStrike" kern="1200" cap="none" spc="-1" normalizeH="0" baseline="0" noProof="0" dirty="0">
                <a:ln>
                  <a:noFill/>
                </a:ln>
                <a:solidFill>
                  <a:srgbClr val="000000"/>
                </a:solidFill>
                <a:effectLst/>
                <a:uLnTx/>
                <a:uFill>
                  <a:solidFill>
                    <a:srgbClr val="FFFFFF"/>
                  </a:solidFill>
                </a:uFill>
                <a:latin typeface="Arial"/>
                <a:ea typeface="+mn-ea"/>
                <a:cs typeface="+mn-cs"/>
              </a:endParaRPr>
            </a:p>
          </p:txBody>
        </p:sp>
        <p:sp>
          <p:nvSpPr>
            <p:cNvPr id="29" name="CustomShape 21">
              <a:extLst>
                <a:ext uri="{FF2B5EF4-FFF2-40B4-BE49-F238E27FC236}">
                  <a16:creationId xmlns:a16="http://schemas.microsoft.com/office/drawing/2014/main" xmlns="" id="{F95F4397-D646-46D7-97C5-1A069BC0B217}"/>
                </a:ext>
              </a:extLst>
            </p:cNvPr>
            <p:cNvSpPr/>
            <p:nvPr/>
          </p:nvSpPr>
          <p:spPr>
            <a:xfrm>
              <a:off x="6512462" y="5198434"/>
              <a:ext cx="1762858" cy="195762"/>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1" normalizeH="0" baseline="0" noProof="0">
                  <a:ln>
                    <a:noFill/>
                  </a:ln>
                  <a:solidFill>
                    <a:srgbClr val="000000"/>
                  </a:solidFill>
                  <a:effectLst/>
                  <a:uLnTx/>
                  <a:uFill>
                    <a:solidFill>
                      <a:srgbClr val="FFFFFF"/>
                    </a:solidFill>
                  </a:uFill>
                  <a:latin typeface="Arial"/>
                  <a:ea typeface="+mn-ea"/>
                  <a:cs typeface="+mn-cs"/>
                </a:rPr>
                <a:t>Southern Sub-Saharan Africa</a:t>
              </a:r>
              <a:endParaRPr kumimoji="0" lang="en-US"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30" name="CustomShape 22">
              <a:extLst>
                <a:ext uri="{FF2B5EF4-FFF2-40B4-BE49-F238E27FC236}">
                  <a16:creationId xmlns:a16="http://schemas.microsoft.com/office/drawing/2014/main" xmlns="" id="{092DD4E3-E292-473F-8C96-AAA670B804F1}"/>
                </a:ext>
              </a:extLst>
            </p:cNvPr>
            <p:cNvSpPr/>
            <p:nvPr/>
          </p:nvSpPr>
          <p:spPr>
            <a:xfrm>
              <a:off x="6512462" y="4999015"/>
              <a:ext cx="1762858" cy="195762"/>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1" normalizeH="0" baseline="0" noProof="0">
                  <a:ln>
                    <a:noFill/>
                  </a:ln>
                  <a:solidFill>
                    <a:srgbClr val="000000"/>
                  </a:solidFill>
                  <a:effectLst/>
                  <a:uLnTx/>
                  <a:uFill>
                    <a:solidFill>
                      <a:srgbClr val="FFFFFF"/>
                    </a:solidFill>
                  </a:uFill>
                  <a:latin typeface="Arial"/>
                  <a:ea typeface="+mn-ea"/>
                  <a:cs typeface="+mn-cs"/>
                </a:rPr>
                <a:t>Eastern Sub-Saharan Africa</a:t>
              </a:r>
              <a:endParaRPr kumimoji="0" lang="en-US"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31" name="CustomShape 23">
              <a:extLst>
                <a:ext uri="{FF2B5EF4-FFF2-40B4-BE49-F238E27FC236}">
                  <a16:creationId xmlns:a16="http://schemas.microsoft.com/office/drawing/2014/main" xmlns="" id="{17DAD71C-DBCA-40A5-BD7F-91E4D2F3E57B}"/>
                </a:ext>
              </a:extLst>
            </p:cNvPr>
            <p:cNvSpPr/>
            <p:nvPr/>
          </p:nvSpPr>
          <p:spPr>
            <a:xfrm>
              <a:off x="6512462" y="4799597"/>
              <a:ext cx="1762858" cy="195762"/>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1" normalizeH="0" baseline="0" noProof="0">
                  <a:ln>
                    <a:noFill/>
                  </a:ln>
                  <a:solidFill>
                    <a:srgbClr val="000000"/>
                  </a:solidFill>
                  <a:effectLst/>
                  <a:uLnTx/>
                  <a:uFill>
                    <a:solidFill>
                      <a:srgbClr val="FFFFFF"/>
                    </a:solidFill>
                  </a:uFill>
                  <a:latin typeface="Arial"/>
                  <a:ea typeface="+mn-ea"/>
                  <a:cs typeface="+mn-cs"/>
                </a:rPr>
                <a:t>Central Sub-Saharan Africa</a:t>
              </a:r>
              <a:endParaRPr kumimoji="0" lang="en-US"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32" name="CustomShape 24">
              <a:extLst>
                <a:ext uri="{FF2B5EF4-FFF2-40B4-BE49-F238E27FC236}">
                  <a16:creationId xmlns:a16="http://schemas.microsoft.com/office/drawing/2014/main" xmlns="" id="{FC263B63-6185-4468-8B9F-77D5665B5E9B}"/>
                </a:ext>
              </a:extLst>
            </p:cNvPr>
            <p:cNvSpPr/>
            <p:nvPr/>
          </p:nvSpPr>
          <p:spPr>
            <a:xfrm>
              <a:off x="6512462" y="4633415"/>
              <a:ext cx="1762858" cy="195762"/>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1" normalizeH="0" baseline="0" noProof="0">
                  <a:ln>
                    <a:noFill/>
                  </a:ln>
                  <a:solidFill>
                    <a:srgbClr val="000000"/>
                  </a:solidFill>
                  <a:effectLst/>
                  <a:uLnTx/>
                  <a:uFill>
                    <a:solidFill>
                      <a:srgbClr val="FFFFFF"/>
                    </a:solidFill>
                  </a:uFill>
                  <a:latin typeface="Arial"/>
                  <a:ea typeface="+mn-ea"/>
                  <a:cs typeface="+mn-cs"/>
                </a:rPr>
                <a:t>North Africa and Middle East</a:t>
              </a:r>
              <a:endParaRPr kumimoji="0" lang="en-US"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33" name="CustomShape 25">
              <a:extLst>
                <a:ext uri="{FF2B5EF4-FFF2-40B4-BE49-F238E27FC236}">
                  <a16:creationId xmlns:a16="http://schemas.microsoft.com/office/drawing/2014/main" xmlns="" id="{510A1358-139C-40D4-A7E3-633B96B93956}"/>
                </a:ext>
              </a:extLst>
            </p:cNvPr>
            <p:cNvSpPr/>
            <p:nvPr/>
          </p:nvSpPr>
          <p:spPr>
            <a:xfrm>
              <a:off x="6512462" y="4433997"/>
              <a:ext cx="1762858" cy="195762"/>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1" normalizeH="0" baseline="0" noProof="0">
                  <a:ln>
                    <a:noFill/>
                  </a:ln>
                  <a:solidFill>
                    <a:srgbClr val="000000"/>
                  </a:solidFill>
                  <a:effectLst/>
                  <a:uLnTx/>
                  <a:uFill>
                    <a:solidFill>
                      <a:srgbClr val="FFFFFF"/>
                    </a:solidFill>
                  </a:uFill>
                  <a:latin typeface="Arial"/>
                  <a:ea typeface="+mn-ea"/>
                  <a:cs typeface="+mn-cs"/>
                </a:rPr>
                <a:t>South Asia</a:t>
              </a:r>
              <a:endParaRPr kumimoji="0" lang="en-US"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34" name="CustomShape 26">
              <a:extLst>
                <a:ext uri="{FF2B5EF4-FFF2-40B4-BE49-F238E27FC236}">
                  <a16:creationId xmlns:a16="http://schemas.microsoft.com/office/drawing/2014/main" xmlns="" id="{AB2AAD86-CDE4-4AD8-B557-BF5F2715AAD5}"/>
                </a:ext>
              </a:extLst>
            </p:cNvPr>
            <p:cNvSpPr/>
            <p:nvPr/>
          </p:nvSpPr>
          <p:spPr>
            <a:xfrm>
              <a:off x="6512462" y="4267815"/>
              <a:ext cx="1762858" cy="195762"/>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1" normalizeH="0" baseline="0" noProof="0">
                  <a:ln>
                    <a:noFill/>
                  </a:ln>
                  <a:solidFill>
                    <a:srgbClr val="000000"/>
                  </a:solidFill>
                  <a:effectLst/>
                  <a:uLnTx/>
                  <a:uFill>
                    <a:solidFill>
                      <a:srgbClr val="FFFFFF"/>
                    </a:solidFill>
                  </a:uFill>
                  <a:latin typeface="Arial"/>
                  <a:ea typeface="+mn-ea"/>
                  <a:cs typeface="+mn-cs"/>
                </a:rPr>
                <a:t>Southeast Asia</a:t>
              </a:r>
              <a:endParaRPr kumimoji="0" lang="en-US"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35" name="CustomShape 27">
              <a:extLst>
                <a:ext uri="{FF2B5EF4-FFF2-40B4-BE49-F238E27FC236}">
                  <a16:creationId xmlns:a16="http://schemas.microsoft.com/office/drawing/2014/main" xmlns="" id="{CD68FF18-02AE-43A3-9B01-2F5E0CCB8444}"/>
                </a:ext>
              </a:extLst>
            </p:cNvPr>
            <p:cNvSpPr/>
            <p:nvPr/>
          </p:nvSpPr>
          <p:spPr>
            <a:xfrm>
              <a:off x="6512462" y="4068396"/>
              <a:ext cx="1762858" cy="195762"/>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1" normalizeH="0" baseline="0" noProof="0">
                  <a:ln>
                    <a:noFill/>
                  </a:ln>
                  <a:solidFill>
                    <a:srgbClr val="000000"/>
                  </a:solidFill>
                  <a:effectLst/>
                  <a:uLnTx/>
                  <a:uFill>
                    <a:solidFill>
                      <a:srgbClr val="FFFFFF"/>
                    </a:solidFill>
                  </a:uFill>
                  <a:latin typeface="Arial"/>
                  <a:ea typeface="+mn-ea"/>
                  <a:cs typeface="+mn-cs"/>
                </a:rPr>
                <a:t>East Asia</a:t>
              </a:r>
              <a:endParaRPr kumimoji="0" lang="en-US"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36" name="CustomShape 28">
              <a:extLst>
                <a:ext uri="{FF2B5EF4-FFF2-40B4-BE49-F238E27FC236}">
                  <a16:creationId xmlns:a16="http://schemas.microsoft.com/office/drawing/2014/main" xmlns="" id="{BEF91624-3802-4D49-93A0-B27EE9E05AB8}"/>
                </a:ext>
              </a:extLst>
            </p:cNvPr>
            <p:cNvSpPr/>
            <p:nvPr/>
          </p:nvSpPr>
          <p:spPr>
            <a:xfrm>
              <a:off x="6512462" y="3868978"/>
              <a:ext cx="1762858" cy="195762"/>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1" normalizeH="0" baseline="0" noProof="0">
                  <a:ln>
                    <a:noFill/>
                  </a:ln>
                  <a:solidFill>
                    <a:srgbClr val="000000"/>
                  </a:solidFill>
                  <a:effectLst/>
                  <a:uLnTx/>
                  <a:uFill>
                    <a:solidFill>
                      <a:srgbClr val="FFFFFF"/>
                    </a:solidFill>
                  </a:uFill>
                  <a:latin typeface="Arial"/>
                  <a:ea typeface="+mn-ea"/>
                  <a:cs typeface="+mn-cs"/>
                </a:rPr>
                <a:t>Oceania</a:t>
              </a:r>
              <a:endParaRPr kumimoji="0" lang="en-US"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37" name="CustomShape 29">
              <a:extLst>
                <a:ext uri="{FF2B5EF4-FFF2-40B4-BE49-F238E27FC236}">
                  <a16:creationId xmlns:a16="http://schemas.microsoft.com/office/drawing/2014/main" xmlns="" id="{1BE66B9C-9114-4A7F-8083-F43BF8E1AE8B}"/>
                </a:ext>
              </a:extLst>
            </p:cNvPr>
            <p:cNvSpPr/>
            <p:nvPr/>
          </p:nvSpPr>
          <p:spPr>
            <a:xfrm>
              <a:off x="6512462" y="3702796"/>
              <a:ext cx="1762858" cy="195762"/>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1" normalizeH="0" baseline="0" noProof="0">
                  <a:ln>
                    <a:noFill/>
                  </a:ln>
                  <a:solidFill>
                    <a:srgbClr val="000000"/>
                  </a:solidFill>
                  <a:effectLst/>
                  <a:uLnTx/>
                  <a:uFill>
                    <a:solidFill>
                      <a:srgbClr val="FFFFFF"/>
                    </a:solidFill>
                  </a:uFill>
                  <a:latin typeface="Arial"/>
                  <a:ea typeface="+mn-ea"/>
                  <a:cs typeface="+mn-cs"/>
                </a:rPr>
                <a:t>Caribbean</a:t>
              </a:r>
              <a:endParaRPr kumimoji="0" lang="en-US"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38" name="CustomShape 30">
              <a:extLst>
                <a:ext uri="{FF2B5EF4-FFF2-40B4-BE49-F238E27FC236}">
                  <a16:creationId xmlns:a16="http://schemas.microsoft.com/office/drawing/2014/main" xmlns="" id="{F1D9CC94-D3C5-4906-A224-6CB6A1C078DC}"/>
                </a:ext>
              </a:extLst>
            </p:cNvPr>
            <p:cNvSpPr/>
            <p:nvPr/>
          </p:nvSpPr>
          <p:spPr>
            <a:xfrm>
              <a:off x="6512462" y="3503378"/>
              <a:ext cx="1762858" cy="195762"/>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1" normalizeH="0" baseline="0" noProof="0">
                  <a:ln>
                    <a:noFill/>
                  </a:ln>
                  <a:solidFill>
                    <a:srgbClr val="000000"/>
                  </a:solidFill>
                  <a:effectLst/>
                  <a:uLnTx/>
                  <a:uFill>
                    <a:solidFill>
                      <a:srgbClr val="FFFFFF"/>
                    </a:solidFill>
                  </a:uFill>
                  <a:latin typeface="Arial"/>
                  <a:ea typeface="+mn-ea"/>
                  <a:cs typeface="+mn-cs"/>
                </a:rPr>
                <a:t>Tropical Latin America</a:t>
              </a:r>
              <a:endParaRPr kumimoji="0" lang="en-US"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39" name="CustomShape 31">
              <a:extLst>
                <a:ext uri="{FF2B5EF4-FFF2-40B4-BE49-F238E27FC236}">
                  <a16:creationId xmlns:a16="http://schemas.microsoft.com/office/drawing/2014/main" xmlns="" id="{617226A0-C98C-49CE-8210-9A20FF28C3CE}"/>
                </a:ext>
              </a:extLst>
            </p:cNvPr>
            <p:cNvSpPr/>
            <p:nvPr/>
          </p:nvSpPr>
          <p:spPr>
            <a:xfrm>
              <a:off x="6512462" y="3337196"/>
              <a:ext cx="1762858" cy="195762"/>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1" normalizeH="0" baseline="0" noProof="0">
                  <a:ln>
                    <a:noFill/>
                  </a:ln>
                  <a:solidFill>
                    <a:srgbClr val="000000"/>
                  </a:solidFill>
                  <a:effectLst/>
                  <a:uLnTx/>
                  <a:uFill>
                    <a:solidFill>
                      <a:srgbClr val="FFFFFF"/>
                    </a:solidFill>
                  </a:uFill>
                  <a:latin typeface="Arial"/>
                  <a:ea typeface="+mn-ea"/>
                  <a:cs typeface="+mn-cs"/>
                </a:rPr>
                <a:t>Central Latin America</a:t>
              </a:r>
              <a:endParaRPr kumimoji="0" lang="en-US"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40" name="CustomShape 32">
              <a:extLst>
                <a:ext uri="{FF2B5EF4-FFF2-40B4-BE49-F238E27FC236}">
                  <a16:creationId xmlns:a16="http://schemas.microsoft.com/office/drawing/2014/main" xmlns="" id="{934ECE24-6768-46CF-9907-C7BB125C7CEE}"/>
                </a:ext>
              </a:extLst>
            </p:cNvPr>
            <p:cNvSpPr/>
            <p:nvPr/>
          </p:nvSpPr>
          <p:spPr>
            <a:xfrm>
              <a:off x="6512462" y="3137777"/>
              <a:ext cx="1762858" cy="195762"/>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1" normalizeH="0" baseline="0" noProof="0">
                  <a:ln>
                    <a:noFill/>
                  </a:ln>
                  <a:solidFill>
                    <a:srgbClr val="000000"/>
                  </a:solidFill>
                  <a:effectLst/>
                  <a:uLnTx/>
                  <a:uFill>
                    <a:solidFill>
                      <a:srgbClr val="FFFFFF"/>
                    </a:solidFill>
                  </a:uFill>
                  <a:latin typeface="Arial"/>
                  <a:ea typeface="+mn-ea"/>
                  <a:cs typeface="+mn-cs"/>
                </a:rPr>
                <a:t>Andean Latin America</a:t>
              </a:r>
              <a:endParaRPr kumimoji="0" lang="en-US"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41" name="CustomShape 33">
              <a:extLst>
                <a:ext uri="{FF2B5EF4-FFF2-40B4-BE49-F238E27FC236}">
                  <a16:creationId xmlns:a16="http://schemas.microsoft.com/office/drawing/2014/main" xmlns="" id="{4023B574-46D3-428B-8DD7-78C880D7AF2D}"/>
                </a:ext>
              </a:extLst>
            </p:cNvPr>
            <p:cNvSpPr/>
            <p:nvPr/>
          </p:nvSpPr>
          <p:spPr>
            <a:xfrm>
              <a:off x="6512462" y="2938359"/>
              <a:ext cx="1762858" cy="195762"/>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1" normalizeH="0" baseline="0" noProof="0">
                  <a:ln>
                    <a:noFill/>
                  </a:ln>
                  <a:solidFill>
                    <a:srgbClr val="000000"/>
                  </a:solidFill>
                  <a:effectLst/>
                  <a:uLnTx/>
                  <a:uFill>
                    <a:solidFill>
                      <a:srgbClr val="FFFFFF"/>
                    </a:solidFill>
                  </a:uFill>
                  <a:latin typeface="Arial"/>
                  <a:ea typeface="+mn-ea"/>
                  <a:cs typeface="+mn-cs"/>
                </a:rPr>
                <a:t>Southern Latin America</a:t>
              </a:r>
              <a:endParaRPr kumimoji="0" lang="en-US"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42" name="CustomShape 34">
              <a:extLst>
                <a:ext uri="{FF2B5EF4-FFF2-40B4-BE49-F238E27FC236}">
                  <a16:creationId xmlns:a16="http://schemas.microsoft.com/office/drawing/2014/main" xmlns="" id="{369034A3-4A65-45BE-B29A-2B84FBFAE108}"/>
                </a:ext>
              </a:extLst>
            </p:cNvPr>
            <p:cNvSpPr/>
            <p:nvPr/>
          </p:nvSpPr>
          <p:spPr>
            <a:xfrm>
              <a:off x="6512462" y="2772177"/>
              <a:ext cx="1762858" cy="195762"/>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1" normalizeH="0" baseline="0" noProof="0">
                  <a:ln>
                    <a:noFill/>
                  </a:ln>
                  <a:solidFill>
                    <a:srgbClr val="000000"/>
                  </a:solidFill>
                  <a:effectLst/>
                  <a:uLnTx/>
                  <a:uFill>
                    <a:solidFill>
                      <a:srgbClr val="FFFFFF"/>
                    </a:solidFill>
                  </a:uFill>
                  <a:latin typeface="Arial"/>
                  <a:ea typeface="+mn-ea"/>
                  <a:cs typeface="+mn-cs"/>
                </a:rPr>
                <a:t>Australasia</a:t>
              </a:r>
              <a:endParaRPr kumimoji="0" lang="en-US"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43" name="CustomShape 35">
              <a:extLst>
                <a:ext uri="{FF2B5EF4-FFF2-40B4-BE49-F238E27FC236}">
                  <a16:creationId xmlns:a16="http://schemas.microsoft.com/office/drawing/2014/main" xmlns="" id="{28A36F15-2F51-4518-A7DC-EA3C4B56B6EF}"/>
                </a:ext>
              </a:extLst>
            </p:cNvPr>
            <p:cNvSpPr/>
            <p:nvPr/>
          </p:nvSpPr>
          <p:spPr>
            <a:xfrm>
              <a:off x="6512462" y="2572759"/>
              <a:ext cx="1762858" cy="195762"/>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1" normalizeH="0" baseline="0" noProof="0">
                  <a:ln>
                    <a:noFill/>
                  </a:ln>
                  <a:solidFill>
                    <a:srgbClr val="000000"/>
                  </a:solidFill>
                  <a:effectLst/>
                  <a:uLnTx/>
                  <a:uFill>
                    <a:solidFill>
                      <a:srgbClr val="FFFFFF"/>
                    </a:solidFill>
                  </a:uFill>
                  <a:latin typeface="Arial"/>
                  <a:ea typeface="+mn-ea"/>
                  <a:cs typeface="+mn-cs"/>
                </a:rPr>
                <a:t>High-Income Asia Pacific</a:t>
              </a:r>
              <a:endParaRPr kumimoji="0" lang="en-US"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44" name="CustomShape 36">
              <a:extLst>
                <a:ext uri="{FF2B5EF4-FFF2-40B4-BE49-F238E27FC236}">
                  <a16:creationId xmlns:a16="http://schemas.microsoft.com/office/drawing/2014/main" xmlns="" id="{33D9A920-9E46-4F3F-B6FA-0BCB6FC9E8C2}"/>
                </a:ext>
              </a:extLst>
            </p:cNvPr>
            <p:cNvSpPr/>
            <p:nvPr/>
          </p:nvSpPr>
          <p:spPr>
            <a:xfrm>
              <a:off x="6512462" y="2406577"/>
              <a:ext cx="1762858" cy="195762"/>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1" normalizeH="0" baseline="0" noProof="0">
                  <a:ln>
                    <a:noFill/>
                  </a:ln>
                  <a:solidFill>
                    <a:srgbClr val="000000"/>
                  </a:solidFill>
                  <a:effectLst/>
                  <a:uLnTx/>
                  <a:uFill>
                    <a:solidFill>
                      <a:srgbClr val="FFFFFF"/>
                    </a:solidFill>
                  </a:uFill>
                  <a:latin typeface="Arial"/>
                  <a:ea typeface="+mn-ea"/>
                  <a:cs typeface="+mn-cs"/>
                </a:rPr>
                <a:t>High-Income North America</a:t>
              </a:r>
              <a:endParaRPr kumimoji="0" lang="en-US"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45" name="CustomShape 37">
              <a:extLst>
                <a:ext uri="{FF2B5EF4-FFF2-40B4-BE49-F238E27FC236}">
                  <a16:creationId xmlns:a16="http://schemas.microsoft.com/office/drawing/2014/main" xmlns="" id="{451A48E3-1953-4BEE-88DD-676C0B713B64}"/>
                </a:ext>
              </a:extLst>
            </p:cNvPr>
            <p:cNvSpPr/>
            <p:nvPr/>
          </p:nvSpPr>
          <p:spPr>
            <a:xfrm>
              <a:off x="6512462" y="2207158"/>
              <a:ext cx="1762858" cy="195762"/>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1" normalizeH="0" baseline="0" noProof="0">
                  <a:ln>
                    <a:noFill/>
                  </a:ln>
                  <a:solidFill>
                    <a:srgbClr val="000000"/>
                  </a:solidFill>
                  <a:effectLst/>
                  <a:uLnTx/>
                  <a:uFill>
                    <a:solidFill>
                      <a:srgbClr val="FFFFFF"/>
                    </a:solidFill>
                  </a:uFill>
                  <a:latin typeface="Arial"/>
                  <a:ea typeface="+mn-ea"/>
                  <a:cs typeface="+mn-cs"/>
                </a:rPr>
                <a:t>Western Europe</a:t>
              </a:r>
              <a:endParaRPr kumimoji="0" lang="en-US"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46" name="CustomShape 38">
              <a:extLst>
                <a:ext uri="{FF2B5EF4-FFF2-40B4-BE49-F238E27FC236}">
                  <a16:creationId xmlns:a16="http://schemas.microsoft.com/office/drawing/2014/main" xmlns="" id="{A5AF2EA8-FB11-4E51-B401-C02B2BD9AF47}"/>
                </a:ext>
              </a:extLst>
            </p:cNvPr>
            <p:cNvSpPr/>
            <p:nvPr/>
          </p:nvSpPr>
          <p:spPr>
            <a:xfrm>
              <a:off x="6512462" y="2040976"/>
              <a:ext cx="1762858" cy="195762"/>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1" normalizeH="0" baseline="0" noProof="0">
                  <a:ln>
                    <a:noFill/>
                  </a:ln>
                  <a:solidFill>
                    <a:srgbClr val="000000"/>
                  </a:solidFill>
                  <a:effectLst/>
                  <a:uLnTx/>
                  <a:uFill>
                    <a:solidFill>
                      <a:srgbClr val="FFFFFF"/>
                    </a:solidFill>
                  </a:uFill>
                  <a:latin typeface="Arial"/>
                  <a:ea typeface="+mn-ea"/>
                  <a:cs typeface="+mn-cs"/>
                </a:rPr>
                <a:t>Central Europe</a:t>
              </a:r>
              <a:endParaRPr kumimoji="0" lang="en-US"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47" name="CustomShape 39">
              <a:extLst>
                <a:ext uri="{FF2B5EF4-FFF2-40B4-BE49-F238E27FC236}">
                  <a16:creationId xmlns:a16="http://schemas.microsoft.com/office/drawing/2014/main" xmlns="" id="{F4AE1C11-F859-435B-B320-937B179E475A}"/>
                </a:ext>
              </a:extLst>
            </p:cNvPr>
            <p:cNvSpPr/>
            <p:nvPr/>
          </p:nvSpPr>
          <p:spPr>
            <a:xfrm>
              <a:off x="6512462" y="1841558"/>
              <a:ext cx="1762858" cy="195762"/>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1" normalizeH="0" baseline="0" noProof="0">
                  <a:ln>
                    <a:noFill/>
                  </a:ln>
                  <a:solidFill>
                    <a:srgbClr val="000000"/>
                  </a:solidFill>
                  <a:effectLst/>
                  <a:uLnTx/>
                  <a:uFill>
                    <a:solidFill>
                      <a:srgbClr val="FFFFFF"/>
                    </a:solidFill>
                  </a:uFill>
                  <a:latin typeface="Arial"/>
                  <a:ea typeface="+mn-ea"/>
                  <a:cs typeface="+mn-cs"/>
                </a:rPr>
                <a:t>Eastern Europe</a:t>
              </a:r>
              <a:endParaRPr kumimoji="0" lang="en-US"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sp>
          <p:nvSpPr>
            <p:cNvPr id="48" name="CustomShape 40">
              <a:extLst>
                <a:ext uri="{FF2B5EF4-FFF2-40B4-BE49-F238E27FC236}">
                  <a16:creationId xmlns:a16="http://schemas.microsoft.com/office/drawing/2014/main" xmlns="" id="{4B4DC2E3-8F85-4A40-9952-CD13366D84BF}"/>
                </a:ext>
              </a:extLst>
            </p:cNvPr>
            <p:cNvSpPr/>
            <p:nvPr/>
          </p:nvSpPr>
          <p:spPr>
            <a:xfrm>
              <a:off x="6512462" y="1642140"/>
              <a:ext cx="1762858" cy="195762"/>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1" normalizeH="0" baseline="0" noProof="0">
                  <a:ln>
                    <a:noFill/>
                  </a:ln>
                  <a:solidFill>
                    <a:srgbClr val="000000"/>
                  </a:solidFill>
                  <a:effectLst/>
                  <a:uLnTx/>
                  <a:uFill>
                    <a:solidFill>
                      <a:srgbClr val="FFFFFF"/>
                    </a:solidFill>
                  </a:uFill>
                  <a:latin typeface="Arial"/>
                  <a:ea typeface="+mn-ea"/>
                  <a:cs typeface="+mn-cs"/>
                </a:rPr>
                <a:t>Central Asia</a:t>
              </a:r>
              <a:endParaRPr kumimoji="0" lang="en-US" sz="1800" b="0" i="0" u="none" strike="noStrike" kern="1200" cap="none" spc="-1" normalizeH="0" baseline="0" noProof="0">
                <a:ln>
                  <a:noFill/>
                </a:ln>
                <a:solidFill>
                  <a:srgbClr val="000000"/>
                </a:solidFill>
                <a:effectLst/>
                <a:uLnTx/>
                <a:uFill>
                  <a:solidFill>
                    <a:srgbClr val="FFFFFF"/>
                  </a:solidFill>
                </a:uFill>
                <a:latin typeface="Arial"/>
                <a:ea typeface="+mn-ea"/>
                <a:cs typeface="+mn-cs"/>
              </a:endParaRPr>
            </a:p>
          </p:txBody>
        </p:sp>
      </p:grpSp>
    </p:spTree>
    <p:extLst>
      <p:ext uri="{BB962C8B-B14F-4D97-AF65-F5344CB8AC3E}">
        <p14:creationId xmlns:p14="http://schemas.microsoft.com/office/powerpoint/2010/main" xmlns="" val="22574148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03"/>
          <p:cNvGrpSpPr/>
          <p:nvPr/>
        </p:nvGrpSpPr>
        <p:grpSpPr>
          <a:xfrm>
            <a:off x="601679" y="1279877"/>
            <a:ext cx="8320881" cy="4529308"/>
            <a:chOff x="601679" y="1279877"/>
            <a:chExt cx="8320881" cy="4529308"/>
          </a:xfrm>
        </p:grpSpPr>
        <p:grpSp>
          <p:nvGrpSpPr>
            <p:cNvPr id="4" name="Group 404">
              <a:extLst>
                <a:ext uri="{FF2B5EF4-FFF2-40B4-BE49-F238E27FC236}">
                  <a16:creationId xmlns:a16="http://schemas.microsoft.com/office/drawing/2014/main" xmlns="" id="{B5A3CB89-0232-4C19-9B54-30509A005EF6}"/>
                </a:ext>
              </a:extLst>
            </p:cNvPr>
            <p:cNvGrpSpPr/>
            <p:nvPr/>
          </p:nvGrpSpPr>
          <p:grpSpPr>
            <a:xfrm>
              <a:off x="872493" y="2077946"/>
              <a:ext cx="354586" cy="3278314"/>
              <a:chOff x="361345" y="2290737"/>
              <a:chExt cx="386635" cy="3278314"/>
            </a:xfrm>
          </p:grpSpPr>
          <p:sp>
            <p:nvSpPr>
              <p:cNvPr id="691" name="TextBox 690">
                <a:extLst>
                  <a:ext uri="{FF2B5EF4-FFF2-40B4-BE49-F238E27FC236}">
                    <a16:creationId xmlns:a16="http://schemas.microsoft.com/office/drawing/2014/main" xmlns="" id="{7CF50DF1-3433-4C10-87A6-F80E7789BE57}"/>
                  </a:ext>
                </a:extLst>
              </p:cNvPr>
              <p:cNvSpPr txBox="1"/>
              <p:nvPr/>
            </p:nvSpPr>
            <p:spPr>
              <a:xfrm>
                <a:off x="453984" y="5292052"/>
                <a:ext cx="293996" cy="276999"/>
              </a:xfrm>
              <a:prstGeom prst="rect">
                <a:avLst/>
              </a:prstGeom>
              <a:noFill/>
            </p:spPr>
            <p:txBody>
              <a:bodyPr wrap="none" rtlCol="0" anchor="ctr">
                <a:spAutoFit/>
              </a:bodyPr>
              <a:lstStyle/>
              <a:p>
                <a:pPr algn="r" defTabSz="914360">
                  <a:defRPr/>
                </a:pPr>
                <a:r>
                  <a:rPr lang="en-US" sz="1200" dirty="0">
                    <a:solidFill>
                      <a:srgbClr val="000000"/>
                    </a:solidFill>
                    <a:latin typeface="Arial"/>
                  </a:rPr>
                  <a:t>0</a:t>
                </a:r>
              </a:p>
            </p:txBody>
          </p:sp>
          <p:sp>
            <p:nvSpPr>
              <p:cNvPr id="692" name="TextBox 691">
                <a:extLst>
                  <a:ext uri="{FF2B5EF4-FFF2-40B4-BE49-F238E27FC236}">
                    <a16:creationId xmlns:a16="http://schemas.microsoft.com/office/drawing/2014/main" xmlns="" id="{ABBEAACD-BBDB-44AF-940A-5F79180E42AF}"/>
                  </a:ext>
                </a:extLst>
              </p:cNvPr>
              <p:cNvSpPr txBox="1"/>
              <p:nvPr/>
            </p:nvSpPr>
            <p:spPr>
              <a:xfrm>
                <a:off x="361345" y="2290737"/>
                <a:ext cx="386633" cy="276999"/>
              </a:xfrm>
              <a:prstGeom prst="rect">
                <a:avLst/>
              </a:prstGeom>
              <a:noFill/>
            </p:spPr>
            <p:txBody>
              <a:bodyPr wrap="none" rtlCol="0" anchor="ctr">
                <a:spAutoFit/>
              </a:bodyPr>
              <a:lstStyle/>
              <a:p>
                <a:pPr algn="r" defTabSz="914360">
                  <a:defRPr/>
                </a:pPr>
                <a:r>
                  <a:rPr lang="en-US" sz="1200" dirty="0">
                    <a:solidFill>
                      <a:srgbClr val="000000"/>
                    </a:solidFill>
                    <a:latin typeface="Arial"/>
                  </a:rPr>
                  <a:t>12</a:t>
                </a:r>
              </a:p>
            </p:txBody>
          </p:sp>
          <p:sp>
            <p:nvSpPr>
              <p:cNvPr id="693" name="TextBox 692">
                <a:extLst>
                  <a:ext uri="{FF2B5EF4-FFF2-40B4-BE49-F238E27FC236}">
                    <a16:creationId xmlns:a16="http://schemas.microsoft.com/office/drawing/2014/main" xmlns="" id="{8C417DC5-99F0-4C58-A811-84AD8AD3D84A}"/>
                  </a:ext>
                </a:extLst>
              </p:cNvPr>
              <p:cNvSpPr txBox="1"/>
              <p:nvPr/>
            </p:nvSpPr>
            <p:spPr>
              <a:xfrm>
                <a:off x="361345" y="2790956"/>
                <a:ext cx="386633" cy="276999"/>
              </a:xfrm>
              <a:prstGeom prst="rect">
                <a:avLst/>
              </a:prstGeom>
              <a:noFill/>
            </p:spPr>
            <p:txBody>
              <a:bodyPr wrap="none" rtlCol="0" anchor="ctr">
                <a:spAutoFit/>
              </a:bodyPr>
              <a:lstStyle/>
              <a:p>
                <a:pPr algn="r" defTabSz="914360">
                  <a:defRPr/>
                </a:pPr>
                <a:r>
                  <a:rPr lang="en-US" sz="1200" dirty="0">
                    <a:solidFill>
                      <a:srgbClr val="000000"/>
                    </a:solidFill>
                    <a:latin typeface="Arial"/>
                  </a:rPr>
                  <a:t>10</a:t>
                </a:r>
              </a:p>
            </p:txBody>
          </p:sp>
          <p:sp>
            <p:nvSpPr>
              <p:cNvPr id="694" name="TextBox 693">
                <a:extLst>
                  <a:ext uri="{FF2B5EF4-FFF2-40B4-BE49-F238E27FC236}">
                    <a16:creationId xmlns:a16="http://schemas.microsoft.com/office/drawing/2014/main" xmlns="" id="{E36AD6DA-5215-4227-BF04-89545AE50D11}"/>
                  </a:ext>
                </a:extLst>
              </p:cNvPr>
              <p:cNvSpPr txBox="1"/>
              <p:nvPr/>
            </p:nvSpPr>
            <p:spPr>
              <a:xfrm>
                <a:off x="453983" y="3291175"/>
                <a:ext cx="293996" cy="276999"/>
              </a:xfrm>
              <a:prstGeom prst="rect">
                <a:avLst/>
              </a:prstGeom>
              <a:noFill/>
            </p:spPr>
            <p:txBody>
              <a:bodyPr wrap="none" rtlCol="0" anchor="ctr">
                <a:spAutoFit/>
              </a:bodyPr>
              <a:lstStyle/>
              <a:p>
                <a:pPr algn="r" defTabSz="914360">
                  <a:defRPr/>
                </a:pPr>
                <a:r>
                  <a:rPr lang="en-US" sz="1200" dirty="0">
                    <a:solidFill>
                      <a:srgbClr val="000000"/>
                    </a:solidFill>
                    <a:latin typeface="Arial"/>
                  </a:rPr>
                  <a:t>8</a:t>
                </a:r>
              </a:p>
            </p:txBody>
          </p:sp>
          <p:sp>
            <p:nvSpPr>
              <p:cNvPr id="695" name="TextBox 694">
                <a:extLst>
                  <a:ext uri="{FF2B5EF4-FFF2-40B4-BE49-F238E27FC236}">
                    <a16:creationId xmlns:a16="http://schemas.microsoft.com/office/drawing/2014/main" xmlns="" id="{FEADC684-EB96-408A-900B-B463C76C6053}"/>
                  </a:ext>
                </a:extLst>
              </p:cNvPr>
              <p:cNvSpPr txBox="1"/>
              <p:nvPr/>
            </p:nvSpPr>
            <p:spPr>
              <a:xfrm>
                <a:off x="453983" y="3791394"/>
                <a:ext cx="293996" cy="276999"/>
              </a:xfrm>
              <a:prstGeom prst="rect">
                <a:avLst/>
              </a:prstGeom>
              <a:noFill/>
            </p:spPr>
            <p:txBody>
              <a:bodyPr wrap="none" rtlCol="0" anchor="ctr">
                <a:spAutoFit/>
              </a:bodyPr>
              <a:lstStyle/>
              <a:p>
                <a:pPr algn="r" defTabSz="914360">
                  <a:defRPr/>
                </a:pPr>
                <a:r>
                  <a:rPr lang="en-US" sz="1200" dirty="0">
                    <a:solidFill>
                      <a:srgbClr val="000000"/>
                    </a:solidFill>
                    <a:latin typeface="Arial"/>
                  </a:rPr>
                  <a:t>6</a:t>
                </a:r>
              </a:p>
            </p:txBody>
          </p:sp>
          <p:sp>
            <p:nvSpPr>
              <p:cNvPr id="696" name="TextBox 695">
                <a:extLst>
                  <a:ext uri="{FF2B5EF4-FFF2-40B4-BE49-F238E27FC236}">
                    <a16:creationId xmlns:a16="http://schemas.microsoft.com/office/drawing/2014/main" xmlns="" id="{55ADDDE7-2A39-412D-BA4A-5BA7FD0F88D7}"/>
                  </a:ext>
                </a:extLst>
              </p:cNvPr>
              <p:cNvSpPr txBox="1"/>
              <p:nvPr/>
            </p:nvSpPr>
            <p:spPr>
              <a:xfrm>
                <a:off x="453983" y="4291614"/>
                <a:ext cx="293996" cy="276999"/>
              </a:xfrm>
              <a:prstGeom prst="rect">
                <a:avLst/>
              </a:prstGeom>
              <a:noFill/>
            </p:spPr>
            <p:txBody>
              <a:bodyPr wrap="none" rtlCol="0" anchor="ctr">
                <a:spAutoFit/>
              </a:bodyPr>
              <a:lstStyle/>
              <a:p>
                <a:pPr algn="r" defTabSz="914360">
                  <a:defRPr/>
                </a:pPr>
                <a:r>
                  <a:rPr lang="en-US" sz="1200" dirty="0">
                    <a:solidFill>
                      <a:srgbClr val="000000"/>
                    </a:solidFill>
                    <a:latin typeface="Arial"/>
                  </a:rPr>
                  <a:t>4</a:t>
                </a:r>
              </a:p>
            </p:txBody>
          </p:sp>
          <p:sp>
            <p:nvSpPr>
              <p:cNvPr id="697" name="TextBox 696">
                <a:extLst>
                  <a:ext uri="{FF2B5EF4-FFF2-40B4-BE49-F238E27FC236}">
                    <a16:creationId xmlns:a16="http://schemas.microsoft.com/office/drawing/2014/main" xmlns="" id="{26A0F2B5-3CA0-4511-A680-006FEB19FE71}"/>
                  </a:ext>
                </a:extLst>
              </p:cNvPr>
              <p:cNvSpPr txBox="1"/>
              <p:nvPr/>
            </p:nvSpPr>
            <p:spPr>
              <a:xfrm>
                <a:off x="453983" y="4791833"/>
                <a:ext cx="293996" cy="276999"/>
              </a:xfrm>
              <a:prstGeom prst="rect">
                <a:avLst/>
              </a:prstGeom>
              <a:noFill/>
            </p:spPr>
            <p:txBody>
              <a:bodyPr wrap="none" rtlCol="0" anchor="ctr">
                <a:spAutoFit/>
              </a:bodyPr>
              <a:lstStyle/>
              <a:p>
                <a:pPr algn="r" defTabSz="914360">
                  <a:defRPr/>
                </a:pPr>
                <a:r>
                  <a:rPr lang="en-US" sz="1200" dirty="0">
                    <a:solidFill>
                      <a:srgbClr val="000000"/>
                    </a:solidFill>
                    <a:latin typeface="Arial"/>
                  </a:rPr>
                  <a:t>2</a:t>
                </a:r>
              </a:p>
            </p:txBody>
          </p:sp>
        </p:grpSp>
        <p:grpSp>
          <p:nvGrpSpPr>
            <p:cNvPr id="5" name="Group 405">
              <a:extLst>
                <a:ext uri="{FF2B5EF4-FFF2-40B4-BE49-F238E27FC236}">
                  <a16:creationId xmlns:a16="http://schemas.microsoft.com/office/drawing/2014/main" xmlns="" id="{501DC8FB-F472-4705-822A-ED0FEE1D5E6F}"/>
                </a:ext>
              </a:extLst>
            </p:cNvPr>
            <p:cNvGrpSpPr/>
            <p:nvPr/>
          </p:nvGrpSpPr>
          <p:grpSpPr>
            <a:xfrm>
              <a:off x="1191768" y="2216697"/>
              <a:ext cx="80895" cy="3001315"/>
              <a:chOff x="693420" y="2288540"/>
              <a:chExt cx="91440" cy="2202180"/>
            </a:xfrm>
          </p:grpSpPr>
          <p:cxnSp>
            <p:nvCxnSpPr>
              <p:cNvPr id="683" name="Straight Connector 682">
                <a:extLst>
                  <a:ext uri="{FF2B5EF4-FFF2-40B4-BE49-F238E27FC236}">
                    <a16:creationId xmlns:a16="http://schemas.microsoft.com/office/drawing/2014/main" xmlns="" id="{34A3F043-1BB4-43B2-9088-7099AFEF6551}"/>
                  </a:ext>
                </a:extLst>
              </p:cNvPr>
              <p:cNvCxnSpPr>
                <a:cxnSpLocks/>
              </p:cNvCxnSpPr>
              <p:nvPr/>
            </p:nvCxnSpPr>
            <p:spPr>
              <a:xfrm>
                <a:off x="784860" y="2288540"/>
                <a:ext cx="0" cy="220218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4" name="Straight Connector 683">
                <a:extLst>
                  <a:ext uri="{FF2B5EF4-FFF2-40B4-BE49-F238E27FC236}">
                    <a16:creationId xmlns:a16="http://schemas.microsoft.com/office/drawing/2014/main" xmlns="" id="{6A69BF2E-DD22-48FB-9B33-885EFC639EAD}"/>
                  </a:ext>
                </a:extLst>
              </p:cNvPr>
              <p:cNvCxnSpPr/>
              <p:nvPr/>
            </p:nvCxnSpPr>
            <p:spPr>
              <a:xfrm>
                <a:off x="693420" y="228854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5" name="Straight Connector 684">
                <a:extLst>
                  <a:ext uri="{FF2B5EF4-FFF2-40B4-BE49-F238E27FC236}">
                    <a16:creationId xmlns:a16="http://schemas.microsoft.com/office/drawing/2014/main" xmlns="" id="{55ADC239-CDDF-4DDF-9FDF-1A7E23FEB40F}"/>
                  </a:ext>
                </a:extLst>
              </p:cNvPr>
              <p:cNvCxnSpPr/>
              <p:nvPr/>
            </p:nvCxnSpPr>
            <p:spPr>
              <a:xfrm>
                <a:off x="693420" y="265557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6" name="Straight Connector 685">
                <a:extLst>
                  <a:ext uri="{FF2B5EF4-FFF2-40B4-BE49-F238E27FC236}">
                    <a16:creationId xmlns:a16="http://schemas.microsoft.com/office/drawing/2014/main" xmlns="" id="{19EFD0E4-D4BB-46FD-87EC-32429385A5B8}"/>
                  </a:ext>
                </a:extLst>
              </p:cNvPr>
              <p:cNvCxnSpPr/>
              <p:nvPr/>
            </p:nvCxnSpPr>
            <p:spPr>
              <a:xfrm>
                <a:off x="693420" y="302260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7" name="Straight Connector 686">
                <a:extLst>
                  <a:ext uri="{FF2B5EF4-FFF2-40B4-BE49-F238E27FC236}">
                    <a16:creationId xmlns:a16="http://schemas.microsoft.com/office/drawing/2014/main" xmlns="" id="{38DB3EDE-120E-4735-98E5-68F81575D40A}"/>
                  </a:ext>
                </a:extLst>
              </p:cNvPr>
              <p:cNvCxnSpPr/>
              <p:nvPr/>
            </p:nvCxnSpPr>
            <p:spPr>
              <a:xfrm>
                <a:off x="693420" y="338963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8" name="Straight Connector 687">
                <a:extLst>
                  <a:ext uri="{FF2B5EF4-FFF2-40B4-BE49-F238E27FC236}">
                    <a16:creationId xmlns:a16="http://schemas.microsoft.com/office/drawing/2014/main" xmlns="" id="{60D37BA5-292A-4347-99A6-1B262EDF0A40}"/>
                  </a:ext>
                </a:extLst>
              </p:cNvPr>
              <p:cNvCxnSpPr/>
              <p:nvPr/>
            </p:nvCxnSpPr>
            <p:spPr>
              <a:xfrm>
                <a:off x="693420" y="37566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9" name="Straight Connector 688">
                <a:extLst>
                  <a:ext uri="{FF2B5EF4-FFF2-40B4-BE49-F238E27FC236}">
                    <a16:creationId xmlns:a16="http://schemas.microsoft.com/office/drawing/2014/main" xmlns="" id="{F39BCED1-ADEC-4B87-AF59-2E7E330F00D0}"/>
                  </a:ext>
                </a:extLst>
              </p:cNvPr>
              <p:cNvCxnSpPr/>
              <p:nvPr/>
            </p:nvCxnSpPr>
            <p:spPr>
              <a:xfrm>
                <a:off x="693420" y="412369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0" name="Straight Connector 689">
                <a:extLst>
                  <a:ext uri="{FF2B5EF4-FFF2-40B4-BE49-F238E27FC236}">
                    <a16:creationId xmlns:a16="http://schemas.microsoft.com/office/drawing/2014/main" xmlns="" id="{F1E0FDF3-7795-4882-B635-1AAC0D00B535}"/>
                  </a:ext>
                </a:extLst>
              </p:cNvPr>
              <p:cNvCxnSpPr/>
              <p:nvPr/>
            </p:nvCxnSpPr>
            <p:spPr>
              <a:xfrm>
                <a:off x="693420" y="449072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07" name="TextBox 406">
              <a:extLst>
                <a:ext uri="{FF2B5EF4-FFF2-40B4-BE49-F238E27FC236}">
                  <a16:creationId xmlns:a16="http://schemas.microsoft.com/office/drawing/2014/main" xmlns="" id="{618DE4B3-4454-4B98-A891-1C7CA75172A7}"/>
                </a:ext>
              </a:extLst>
            </p:cNvPr>
            <p:cNvSpPr txBox="1"/>
            <p:nvPr/>
          </p:nvSpPr>
          <p:spPr>
            <a:xfrm rot="16200000">
              <a:off x="-193570" y="3429056"/>
              <a:ext cx="1898276" cy="307777"/>
            </a:xfrm>
            <a:prstGeom prst="rect">
              <a:avLst/>
            </a:prstGeom>
            <a:noFill/>
          </p:spPr>
          <p:txBody>
            <a:bodyPr wrap="none" rtlCol="0" anchor="ctr">
              <a:spAutoFit/>
            </a:bodyPr>
            <a:lstStyle/>
            <a:p>
              <a:pPr algn="ctr" defTabSz="914360">
                <a:defRPr/>
              </a:pPr>
              <a:r>
                <a:rPr lang="en-US" sz="1400" b="1" dirty="0">
                  <a:solidFill>
                    <a:srgbClr val="000000"/>
                  </a:solidFill>
                  <a:latin typeface="Arial"/>
                </a:rPr>
                <a:t>CHD Prevalence (%)</a:t>
              </a:r>
            </a:p>
          </p:txBody>
        </p:sp>
        <p:grpSp>
          <p:nvGrpSpPr>
            <p:cNvPr id="6" name="Group 407">
              <a:extLst>
                <a:ext uri="{FF2B5EF4-FFF2-40B4-BE49-F238E27FC236}">
                  <a16:creationId xmlns:a16="http://schemas.microsoft.com/office/drawing/2014/main" xmlns="" id="{AC8030D5-5B58-4AD8-B5D9-E8F607024C14}"/>
                </a:ext>
              </a:extLst>
            </p:cNvPr>
            <p:cNvGrpSpPr/>
            <p:nvPr/>
          </p:nvGrpSpPr>
          <p:grpSpPr>
            <a:xfrm>
              <a:off x="1199740" y="5337215"/>
              <a:ext cx="3475014" cy="184728"/>
              <a:chOff x="702432" y="4512642"/>
              <a:chExt cx="3927957" cy="135541"/>
            </a:xfrm>
          </p:grpSpPr>
          <p:sp>
            <p:nvSpPr>
              <p:cNvPr id="677" name="TextBox 676">
                <a:extLst>
                  <a:ext uri="{FF2B5EF4-FFF2-40B4-BE49-F238E27FC236}">
                    <a16:creationId xmlns:a16="http://schemas.microsoft.com/office/drawing/2014/main" xmlns="" id="{B2A36B8F-C810-4495-8278-B7FB90073395}"/>
                  </a:ext>
                </a:extLst>
              </p:cNvPr>
              <p:cNvSpPr txBox="1"/>
              <p:nvPr/>
            </p:nvSpPr>
            <p:spPr>
              <a:xfrm>
                <a:off x="702432" y="4512686"/>
                <a:ext cx="384133" cy="135497"/>
              </a:xfrm>
              <a:prstGeom prst="rect">
                <a:avLst/>
              </a:prstGeom>
              <a:noFill/>
            </p:spPr>
            <p:txBody>
              <a:bodyPr wrap="none" lIns="0" tIns="0" rIns="0" bIns="0" rtlCol="0">
                <a:spAutoFit/>
              </a:bodyPr>
              <a:lstStyle/>
              <a:p>
                <a:pPr algn="ctr" defTabSz="914360">
                  <a:defRPr/>
                </a:pPr>
                <a:r>
                  <a:rPr lang="en-US" sz="1200" dirty="0">
                    <a:solidFill>
                      <a:srgbClr val="000000"/>
                    </a:solidFill>
                    <a:latin typeface="Arial"/>
                  </a:rPr>
                  <a:t>2015</a:t>
                </a:r>
              </a:p>
            </p:txBody>
          </p:sp>
          <p:sp>
            <p:nvSpPr>
              <p:cNvPr id="678" name="TextBox 677">
                <a:extLst>
                  <a:ext uri="{FF2B5EF4-FFF2-40B4-BE49-F238E27FC236}">
                    <a16:creationId xmlns:a16="http://schemas.microsoft.com/office/drawing/2014/main" xmlns="" id="{0DE9BB27-AB3A-4262-8488-51C82D399C0B}"/>
                  </a:ext>
                </a:extLst>
              </p:cNvPr>
              <p:cNvSpPr txBox="1"/>
              <p:nvPr/>
            </p:nvSpPr>
            <p:spPr>
              <a:xfrm>
                <a:off x="1411196" y="4512676"/>
                <a:ext cx="384133" cy="135496"/>
              </a:xfrm>
              <a:prstGeom prst="rect">
                <a:avLst/>
              </a:prstGeom>
              <a:noFill/>
            </p:spPr>
            <p:txBody>
              <a:bodyPr wrap="none" lIns="0" tIns="0" rIns="0" bIns="0" rtlCol="0">
                <a:spAutoFit/>
              </a:bodyPr>
              <a:lstStyle/>
              <a:p>
                <a:pPr algn="ctr" defTabSz="914360">
                  <a:defRPr/>
                </a:pPr>
                <a:r>
                  <a:rPr lang="en-US" sz="1200" dirty="0">
                    <a:solidFill>
                      <a:srgbClr val="000000"/>
                    </a:solidFill>
                    <a:latin typeface="Arial"/>
                  </a:rPr>
                  <a:t>2019</a:t>
                </a:r>
              </a:p>
            </p:txBody>
          </p:sp>
          <p:sp>
            <p:nvSpPr>
              <p:cNvPr id="679" name="TextBox 678">
                <a:extLst>
                  <a:ext uri="{FF2B5EF4-FFF2-40B4-BE49-F238E27FC236}">
                    <a16:creationId xmlns:a16="http://schemas.microsoft.com/office/drawing/2014/main" xmlns="" id="{9BCA4934-7EA0-4714-BD74-A9A28533186F}"/>
                  </a:ext>
                </a:extLst>
              </p:cNvPr>
              <p:cNvSpPr txBox="1"/>
              <p:nvPr/>
            </p:nvSpPr>
            <p:spPr>
              <a:xfrm>
                <a:off x="2119961" y="4512669"/>
                <a:ext cx="384133" cy="135496"/>
              </a:xfrm>
              <a:prstGeom prst="rect">
                <a:avLst/>
              </a:prstGeom>
              <a:noFill/>
            </p:spPr>
            <p:txBody>
              <a:bodyPr wrap="none" lIns="0" tIns="0" rIns="0" bIns="0" rtlCol="0">
                <a:spAutoFit/>
              </a:bodyPr>
              <a:lstStyle/>
              <a:p>
                <a:pPr algn="ctr" defTabSz="914360">
                  <a:defRPr/>
                </a:pPr>
                <a:r>
                  <a:rPr lang="en-US" sz="1200" dirty="0">
                    <a:solidFill>
                      <a:srgbClr val="000000"/>
                    </a:solidFill>
                    <a:latin typeface="Arial"/>
                  </a:rPr>
                  <a:t>2023</a:t>
                </a:r>
              </a:p>
            </p:txBody>
          </p:sp>
          <p:sp>
            <p:nvSpPr>
              <p:cNvPr id="680" name="TextBox 679">
                <a:extLst>
                  <a:ext uri="{FF2B5EF4-FFF2-40B4-BE49-F238E27FC236}">
                    <a16:creationId xmlns:a16="http://schemas.microsoft.com/office/drawing/2014/main" xmlns="" id="{08E7331F-C154-4464-852E-3628A9622BDF}"/>
                  </a:ext>
                </a:extLst>
              </p:cNvPr>
              <p:cNvSpPr txBox="1"/>
              <p:nvPr/>
            </p:nvSpPr>
            <p:spPr>
              <a:xfrm>
                <a:off x="2828724" y="4512659"/>
                <a:ext cx="384133" cy="135496"/>
              </a:xfrm>
              <a:prstGeom prst="rect">
                <a:avLst/>
              </a:prstGeom>
              <a:noFill/>
            </p:spPr>
            <p:txBody>
              <a:bodyPr wrap="none" lIns="0" tIns="0" rIns="0" bIns="0" rtlCol="0">
                <a:spAutoFit/>
              </a:bodyPr>
              <a:lstStyle/>
              <a:p>
                <a:pPr algn="ctr" defTabSz="914360">
                  <a:defRPr/>
                </a:pPr>
                <a:r>
                  <a:rPr lang="en-US" sz="1200" dirty="0">
                    <a:solidFill>
                      <a:srgbClr val="000000"/>
                    </a:solidFill>
                    <a:latin typeface="Arial"/>
                  </a:rPr>
                  <a:t>2027</a:t>
                </a:r>
              </a:p>
            </p:txBody>
          </p:sp>
          <p:sp>
            <p:nvSpPr>
              <p:cNvPr id="681" name="TextBox 680">
                <a:extLst>
                  <a:ext uri="{FF2B5EF4-FFF2-40B4-BE49-F238E27FC236}">
                    <a16:creationId xmlns:a16="http://schemas.microsoft.com/office/drawing/2014/main" xmlns="" id="{90B4BA63-7866-4092-AF77-1EB544246126}"/>
                  </a:ext>
                </a:extLst>
              </p:cNvPr>
              <p:cNvSpPr txBox="1"/>
              <p:nvPr/>
            </p:nvSpPr>
            <p:spPr>
              <a:xfrm>
                <a:off x="3537490" y="4512652"/>
                <a:ext cx="384133" cy="135496"/>
              </a:xfrm>
              <a:prstGeom prst="rect">
                <a:avLst/>
              </a:prstGeom>
              <a:noFill/>
            </p:spPr>
            <p:txBody>
              <a:bodyPr wrap="none" lIns="0" tIns="0" rIns="0" bIns="0" rtlCol="0">
                <a:spAutoFit/>
              </a:bodyPr>
              <a:lstStyle/>
              <a:p>
                <a:pPr algn="ctr" defTabSz="914360">
                  <a:defRPr/>
                </a:pPr>
                <a:r>
                  <a:rPr lang="en-US" sz="1200" dirty="0">
                    <a:solidFill>
                      <a:srgbClr val="000000"/>
                    </a:solidFill>
                    <a:latin typeface="Arial"/>
                  </a:rPr>
                  <a:t>2031</a:t>
                </a:r>
              </a:p>
            </p:txBody>
          </p:sp>
          <p:sp>
            <p:nvSpPr>
              <p:cNvPr id="682" name="TextBox 681">
                <a:extLst>
                  <a:ext uri="{FF2B5EF4-FFF2-40B4-BE49-F238E27FC236}">
                    <a16:creationId xmlns:a16="http://schemas.microsoft.com/office/drawing/2014/main" xmlns="" id="{EAC35BFA-FBF9-4374-B117-0149192C53A6}"/>
                  </a:ext>
                </a:extLst>
              </p:cNvPr>
              <p:cNvSpPr txBox="1"/>
              <p:nvPr/>
            </p:nvSpPr>
            <p:spPr>
              <a:xfrm>
                <a:off x="4246256" y="4512642"/>
                <a:ext cx="384133" cy="135495"/>
              </a:xfrm>
              <a:prstGeom prst="rect">
                <a:avLst/>
              </a:prstGeom>
              <a:noFill/>
            </p:spPr>
            <p:txBody>
              <a:bodyPr wrap="none" lIns="0" tIns="0" rIns="0" bIns="0" rtlCol="0">
                <a:spAutoFit/>
              </a:bodyPr>
              <a:lstStyle/>
              <a:p>
                <a:pPr algn="ctr" defTabSz="914360">
                  <a:defRPr/>
                </a:pPr>
                <a:r>
                  <a:rPr lang="en-US" sz="1200" dirty="0">
                    <a:solidFill>
                      <a:srgbClr val="000000"/>
                    </a:solidFill>
                    <a:latin typeface="Arial"/>
                  </a:rPr>
                  <a:t>2035</a:t>
                </a:r>
              </a:p>
            </p:txBody>
          </p:sp>
        </p:grpSp>
        <p:grpSp>
          <p:nvGrpSpPr>
            <p:cNvPr id="7" name="Group 408">
              <a:extLst>
                <a:ext uri="{FF2B5EF4-FFF2-40B4-BE49-F238E27FC236}">
                  <a16:creationId xmlns:a16="http://schemas.microsoft.com/office/drawing/2014/main" xmlns="" id="{9997687C-6393-48FC-9F72-0EC3F838D8EB}"/>
                </a:ext>
              </a:extLst>
            </p:cNvPr>
            <p:cNvGrpSpPr/>
            <p:nvPr/>
          </p:nvGrpSpPr>
          <p:grpSpPr>
            <a:xfrm>
              <a:off x="1252439" y="5211089"/>
              <a:ext cx="3321223" cy="91440"/>
              <a:chOff x="762000" y="4485640"/>
              <a:chExt cx="3754120" cy="91440"/>
            </a:xfrm>
          </p:grpSpPr>
          <p:cxnSp>
            <p:nvCxnSpPr>
              <p:cNvPr id="655" name="Straight Connector 654">
                <a:extLst>
                  <a:ext uri="{FF2B5EF4-FFF2-40B4-BE49-F238E27FC236}">
                    <a16:creationId xmlns:a16="http://schemas.microsoft.com/office/drawing/2014/main" xmlns="" id="{3931D705-8CFC-4628-90C6-2A7152928186}"/>
                  </a:ext>
                </a:extLst>
              </p:cNvPr>
              <p:cNvCxnSpPr>
                <a:cxnSpLocks/>
              </p:cNvCxnSpPr>
              <p:nvPr/>
            </p:nvCxnSpPr>
            <p:spPr>
              <a:xfrm>
                <a:off x="762000" y="4490720"/>
                <a:ext cx="375412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6" name="Straight Connector 655">
                <a:extLst>
                  <a:ext uri="{FF2B5EF4-FFF2-40B4-BE49-F238E27FC236}">
                    <a16:creationId xmlns:a16="http://schemas.microsoft.com/office/drawing/2014/main" xmlns="" id="{210DBA40-A8E7-49EE-8664-B1C7FE64D331}"/>
                  </a:ext>
                </a:extLst>
              </p:cNvPr>
              <p:cNvCxnSpPr>
                <a:cxnSpLocks/>
              </p:cNvCxnSpPr>
              <p:nvPr/>
            </p:nvCxnSpPr>
            <p:spPr>
              <a:xfrm rot="5400000">
                <a:off x="833120" y="45313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7" name="Straight Connector 656">
                <a:extLst>
                  <a:ext uri="{FF2B5EF4-FFF2-40B4-BE49-F238E27FC236}">
                    <a16:creationId xmlns:a16="http://schemas.microsoft.com/office/drawing/2014/main" xmlns="" id="{C54292ED-5012-49D1-83F6-D9E7A3FB3196}"/>
                  </a:ext>
                </a:extLst>
              </p:cNvPr>
              <p:cNvCxnSpPr>
                <a:cxnSpLocks/>
              </p:cNvCxnSpPr>
              <p:nvPr/>
            </p:nvCxnSpPr>
            <p:spPr>
              <a:xfrm rot="5400000">
                <a:off x="1010412" y="45313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8" name="Straight Connector 657">
                <a:extLst>
                  <a:ext uri="{FF2B5EF4-FFF2-40B4-BE49-F238E27FC236}">
                    <a16:creationId xmlns:a16="http://schemas.microsoft.com/office/drawing/2014/main" xmlns="" id="{D14F59B2-D315-4BC8-AB49-0E05D72CDC9D}"/>
                  </a:ext>
                </a:extLst>
              </p:cNvPr>
              <p:cNvCxnSpPr>
                <a:cxnSpLocks/>
              </p:cNvCxnSpPr>
              <p:nvPr/>
            </p:nvCxnSpPr>
            <p:spPr>
              <a:xfrm rot="5400000">
                <a:off x="1187704" y="45313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9" name="Straight Connector 658">
                <a:extLst>
                  <a:ext uri="{FF2B5EF4-FFF2-40B4-BE49-F238E27FC236}">
                    <a16:creationId xmlns:a16="http://schemas.microsoft.com/office/drawing/2014/main" xmlns="" id="{8769A22A-E228-43F9-8EF6-3E92B9793444}"/>
                  </a:ext>
                </a:extLst>
              </p:cNvPr>
              <p:cNvCxnSpPr>
                <a:cxnSpLocks/>
              </p:cNvCxnSpPr>
              <p:nvPr/>
            </p:nvCxnSpPr>
            <p:spPr>
              <a:xfrm rot="5400000">
                <a:off x="1364996" y="45313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0" name="Straight Connector 659">
                <a:extLst>
                  <a:ext uri="{FF2B5EF4-FFF2-40B4-BE49-F238E27FC236}">
                    <a16:creationId xmlns:a16="http://schemas.microsoft.com/office/drawing/2014/main" xmlns="" id="{8577E08C-BF97-487D-81AA-5C2CAC7DCF71}"/>
                  </a:ext>
                </a:extLst>
              </p:cNvPr>
              <p:cNvCxnSpPr>
                <a:cxnSpLocks/>
              </p:cNvCxnSpPr>
              <p:nvPr/>
            </p:nvCxnSpPr>
            <p:spPr>
              <a:xfrm rot="5400000">
                <a:off x="1542288" y="45313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1" name="Straight Connector 660">
                <a:extLst>
                  <a:ext uri="{FF2B5EF4-FFF2-40B4-BE49-F238E27FC236}">
                    <a16:creationId xmlns:a16="http://schemas.microsoft.com/office/drawing/2014/main" xmlns="" id="{1EDC7C8F-6A97-4296-8AF0-F06F78A6254B}"/>
                  </a:ext>
                </a:extLst>
              </p:cNvPr>
              <p:cNvCxnSpPr>
                <a:cxnSpLocks/>
              </p:cNvCxnSpPr>
              <p:nvPr/>
            </p:nvCxnSpPr>
            <p:spPr>
              <a:xfrm rot="5400000">
                <a:off x="1719580" y="45313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2" name="Straight Connector 661">
                <a:extLst>
                  <a:ext uri="{FF2B5EF4-FFF2-40B4-BE49-F238E27FC236}">
                    <a16:creationId xmlns:a16="http://schemas.microsoft.com/office/drawing/2014/main" xmlns="" id="{DD4C6D29-9CAD-4D93-956E-412E73BA9097}"/>
                  </a:ext>
                </a:extLst>
              </p:cNvPr>
              <p:cNvCxnSpPr>
                <a:cxnSpLocks/>
              </p:cNvCxnSpPr>
              <p:nvPr/>
            </p:nvCxnSpPr>
            <p:spPr>
              <a:xfrm rot="5400000">
                <a:off x="1896872" y="45313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3" name="Straight Connector 662">
                <a:extLst>
                  <a:ext uri="{FF2B5EF4-FFF2-40B4-BE49-F238E27FC236}">
                    <a16:creationId xmlns:a16="http://schemas.microsoft.com/office/drawing/2014/main" xmlns="" id="{359BF52B-3D2F-4D57-BC75-DD675A9D2F41}"/>
                  </a:ext>
                </a:extLst>
              </p:cNvPr>
              <p:cNvCxnSpPr>
                <a:cxnSpLocks/>
              </p:cNvCxnSpPr>
              <p:nvPr/>
            </p:nvCxnSpPr>
            <p:spPr>
              <a:xfrm rot="5400000">
                <a:off x="2074164" y="45313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4" name="Straight Connector 663">
                <a:extLst>
                  <a:ext uri="{FF2B5EF4-FFF2-40B4-BE49-F238E27FC236}">
                    <a16:creationId xmlns:a16="http://schemas.microsoft.com/office/drawing/2014/main" xmlns="" id="{FA0AE9A8-5D4E-4059-A748-CB7FA4A36621}"/>
                  </a:ext>
                </a:extLst>
              </p:cNvPr>
              <p:cNvCxnSpPr>
                <a:cxnSpLocks/>
              </p:cNvCxnSpPr>
              <p:nvPr/>
            </p:nvCxnSpPr>
            <p:spPr>
              <a:xfrm rot="5400000">
                <a:off x="2251456" y="45313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5" name="Straight Connector 664">
                <a:extLst>
                  <a:ext uri="{FF2B5EF4-FFF2-40B4-BE49-F238E27FC236}">
                    <a16:creationId xmlns:a16="http://schemas.microsoft.com/office/drawing/2014/main" xmlns="" id="{9F16F9BA-38E3-47E5-BAFA-D889B4672CB2}"/>
                  </a:ext>
                </a:extLst>
              </p:cNvPr>
              <p:cNvCxnSpPr>
                <a:cxnSpLocks/>
              </p:cNvCxnSpPr>
              <p:nvPr/>
            </p:nvCxnSpPr>
            <p:spPr>
              <a:xfrm rot="5400000">
                <a:off x="2428748" y="45313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6" name="Straight Connector 665">
                <a:extLst>
                  <a:ext uri="{FF2B5EF4-FFF2-40B4-BE49-F238E27FC236}">
                    <a16:creationId xmlns:a16="http://schemas.microsoft.com/office/drawing/2014/main" xmlns="" id="{FF14D65B-6FF6-4B75-81A6-5440B7249CE1}"/>
                  </a:ext>
                </a:extLst>
              </p:cNvPr>
              <p:cNvCxnSpPr>
                <a:cxnSpLocks/>
              </p:cNvCxnSpPr>
              <p:nvPr/>
            </p:nvCxnSpPr>
            <p:spPr>
              <a:xfrm rot="5400000">
                <a:off x="2606040" y="45313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7" name="Straight Connector 666">
                <a:extLst>
                  <a:ext uri="{FF2B5EF4-FFF2-40B4-BE49-F238E27FC236}">
                    <a16:creationId xmlns:a16="http://schemas.microsoft.com/office/drawing/2014/main" xmlns="" id="{91B78370-343A-47E9-B36E-1D00DAEDDA81}"/>
                  </a:ext>
                </a:extLst>
              </p:cNvPr>
              <p:cNvCxnSpPr>
                <a:cxnSpLocks/>
              </p:cNvCxnSpPr>
              <p:nvPr/>
            </p:nvCxnSpPr>
            <p:spPr>
              <a:xfrm rot="5400000">
                <a:off x="2783332" y="45313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8" name="Straight Connector 667">
                <a:extLst>
                  <a:ext uri="{FF2B5EF4-FFF2-40B4-BE49-F238E27FC236}">
                    <a16:creationId xmlns:a16="http://schemas.microsoft.com/office/drawing/2014/main" xmlns="" id="{93E61BC3-8A7F-4322-900A-6B0584B7C7AC}"/>
                  </a:ext>
                </a:extLst>
              </p:cNvPr>
              <p:cNvCxnSpPr>
                <a:cxnSpLocks/>
              </p:cNvCxnSpPr>
              <p:nvPr/>
            </p:nvCxnSpPr>
            <p:spPr>
              <a:xfrm rot="5400000">
                <a:off x="2960624" y="45313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9" name="Straight Connector 668">
                <a:extLst>
                  <a:ext uri="{FF2B5EF4-FFF2-40B4-BE49-F238E27FC236}">
                    <a16:creationId xmlns:a16="http://schemas.microsoft.com/office/drawing/2014/main" xmlns="" id="{D56D55AD-83DB-4A51-951A-BCBC3F0BA1F3}"/>
                  </a:ext>
                </a:extLst>
              </p:cNvPr>
              <p:cNvCxnSpPr>
                <a:cxnSpLocks/>
              </p:cNvCxnSpPr>
              <p:nvPr/>
            </p:nvCxnSpPr>
            <p:spPr>
              <a:xfrm rot="5400000">
                <a:off x="3137916" y="45313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0" name="Straight Connector 669">
                <a:extLst>
                  <a:ext uri="{FF2B5EF4-FFF2-40B4-BE49-F238E27FC236}">
                    <a16:creationId xmlns:a16="http://schemas.microsoft.com/office/drawing/2014/main" xmlns="" id="{B39299C0-B3ED-48A0-A042-D8FA928CF207}"/>
                  </a:ext>
                </a:extLst>
              </p:cNvPr>
              <p:cNvCxnSpPr>
                <a:cxnSpLocks/>
              </p:cNvCxnSpPr>
              <p:nvPr/>
            </p:nvCxnSpPr>
            <p:spPr>
              <a:xfrm rot="5400000">
                <a:off x="3315208" y="45313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1" name="Straight Connector 670">
                <a:extLst>
                  <a:ext uri="{FF2B5EF4-FFF2-40B4-BE49-F238E27FC236}">
                    <a16:creationId xmlns:a16="http://schemas.microsoft.com/office/drawing/2014/main" xmlns="" id="{1B11180A-D474-42F9-95F1-3215FB7D21DE}"/>
                  </a:ext>
                </a:extLst>
              </p:cNvPr>
              <p:cNvCxnSpPr>
                <a:cxnSpLocks/>
              </p:cNvCxnSpPr>
              <p:nvPr/>
            </p:nvCxnSpPr>
            <p:spPr>
              <a:xfrm rot="5400000">
                <a:off x="3492500" y="45313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2" name="Straight Connector 671">
                <a:extLst>
                  <a:ext uri="{FF2B5EF4-FFF2-40B4-BE49-F238E27FC236}">
                    <a16:creationId xmlns:a16="http://schemas.microsoft.com/office/drawing/2014/main" xmlns="" id="{945528B4-B191-4FAB-91DA-169CADEC347F}"/>
                  </a:ext>
                </a:extLst>
              </p:cNvPr>
              <p:cNvCxnSpPr>
                <a:cxnSpLocks/>
              </p:cNvCxnSpPr>
              <p:nvPr/>
            </p:nvCxnSpPr>
            <p:spPr>
              <a:xfrm rot="5400000">
                <a:off x="3669792" y="45313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3" name="Straight Connector 672">
                <a:extLst>
                  <a:ext uri="{FF2B5EF4-FFF2-40B4-BE49-F238E27FC236}">
                    <a16:creationId xmlns:a16="http://schemas.microsoft.com/office/drawing/2014/main" xmlns="" id="{5D43714C-010F-42AF-AC1F-E2D85D72BA07}"/>
                  </a:ext>
                </a:extLst>
              </p:cNvPr>
              <p:cNvCxnSpPr>
                <a:cxnSpLocks/>
              </p:cNvCxnSpPr>
              <p:nvPr/>
            </p:nvCxnSpPr>
            <p:spPr>
              <a:xfrm rot="5400000">
                <a:off x="3847084" y="45313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4" name="Straight Connector 673">
                <a:extLst>
                  <a:ext uri="{FF2B5EF4-FFF2-40B4-BE49-F238E27FC236}">
                    <a16:creationId xmlns:a16="http://schemas.microsoft.com/office/drawing/2014/main" xmlns="" id="{41A0828E-573C-49EE-8E48-0CB5EEB28E5B}"/>
                  </a:ext>
                </a:extLst>
              </p:cNvPr>
              <p:cNvCxnSpPr>
                <a:cxnSpLocks/>
              </p:cNvCxnSpPr>
              <p:nvPr/>
            </p:nvCxnSpPr>
            <p:spPr>
              <a:xfrm rot="5400000">
                <a:off x="4024376" y="45313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5" name="Straight Connector 674">
                <a:extLst>
                  <a:ext uri="{FF2B5EF4-FFF2-40B4-BE49-F238E27FC236}">
                    <a16:creationId xmlns:a16="http://schemas.microsoft.com/office/drawing/2014/main" xmlns="" id="{23A72FB9-F7DA-4B02-A2F3-3C30F70410FD}"/>
                  </a:ext>
                </a:extLst>
              </p:cNvPr>
              <p:cNvCxnSpPr>
                <a:cxnSpLocks/>
              </p:cNvCxnSpPr>
              <p:nvPr/>
            </p:nvCxnSpPr>
            <p:spPr>
              <a:xfrm rot="5400000">
                <a:off x="4201668" y="45313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6" name="Straight Connector 675">
                <a:extLst>
                  <a:ext uri="{FF2B5EF4-FFF2-40B4-BE49-F238E27FC236}">
                    <a16:creationId xmlns:a16="http://schemas.microsoft.com/office/drawing/2014/main" xmlns="" id="{849F0ED4-ED8E-4A85-8153-386E8B164323}"/>
                  </a:ext>
                </a:extLst>
              </p:cNvPr>
              <p:cNvCxnSpPr>
                <a:cxnSpLocks/>
              </p:cNvCxnSpPr>
              <p:nvPr/>
            </p:nvCxnSpPr>
            <p:spPr>
              <a:xfrm rot="5400000">
                <a:off x="4378960" y="45313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10" name="Freeform: Shape 64">
              <a:extLst>
                <a:ext uri="{FF2B5EF4-FFF2-40B4-BE49-F238E27FC236}">
                  <a16:creationId xmlns:a16="http://schemas.microsoft.com/office/drawing/2014/main" xmlns="" id="{D8D9ABA6-045F-45B3-9578-7113212EB042}"/>
                </a:ext>
              </a:extLst>
            </p:cNvPr>
            <p:cNvSpPr/>
            <p:nvPr/>
          </p:nvSpPr>
          <p:spPr>
            <a:xfrm>
              <a:off x="1353559" y="3791782"/>
              <a:ext cx="3143702" cy="311555"/>
            </a:xfrm>
            <a:custGeom>
              <a:avLst/>
              <a:gdLst>
                <a:gd name="connsiteX0" fmla="*/ 0 w 3553460"/>
                <a:gd name="connsiteY0" fmla="*/ 228600 h 228600"/>
                <a:gd name="connsiteX1" fmla="*/ 193040 w 3553460"/>
                <a:gd name="connsiteY1" fmla="*/ 220980 h 228600"/>
                <a:gd name="connsiteX2" fmla="*/ 365760 w 3553460"/>
                <a:gd name="connsiteY2" fmla="*/ 208280 h 228600"/>
                <a:gd name="connsiteX3" fmla="*/ 533400 w 3553460"/>
                <a:gd name="connsiteY3" fmla="*/ 195580 h 228600"/>
                <a:gd name="connsiteX4" fmla="*/ 716280 w 3553460"/>
                <a:gd name="connsiteY4" fmla="*/ 185420 h 228600"/>
                <a:gd name="connsiteX5" fmla="*/ 889000 w 3553460"/>
                <a:gd name="connsiteY5" fmla="*/ 175260 h 228600"/>
                <a:gd name="connsiteX6" fmla="*/ 1066800 w 3553460"/>
                <a:gd name="connsiteY6" fmla="*/ 160020 h 228600"/>
                <a:gd name="connsiteX7" fmla="*/ 1247140 w 3553460"/>
                <a:gd name="connsiteY7" fmla="*/ 149860 h 228600"/>
                <a:gd name="connsiteX8" fmla="*/ 1422400 w 3553460"/>
                <a:gd name="connsiteY8" fmla="*/ 144780 h 228600"/>
                <a:gd name="connsiteX9" fmla="*/ 1607820 w 3553460"/>
                <a:gd name="connsiteY9" fmla="*/ 134620 h 228600"/>
                <a:gd name="connsiteX10" fmla="*/ 1780540 w 3553460"/>
                <a:gd name="connsiteY10" fmla="*/ 124460 h 228600"/>
                <a:gd name="connsiteX11" fmla="*/ 1955800 w 3553460"/>
                <a:gd name="connsiteY11" fmla="*/ 106680 h 228600"/>
                <a:gd name="connsiteX12" fmla="*/ 2125980 w 3553460"/>
                <a:gd name="connsiteY12" fmla="*/ 93980 h 228600"/>
                <a:gd name="connsiteX13" fmla="*/ 2306320 w 3553460"/>
                <a:gd name="connsiteY13" fmla="*/ 81280 h 228600"/>
                <a:gd name="connsiteX14" fmla="*/ 2491740 w 3553460"/>
                <a:gd name="connsiteY14" fmla="*/ 73660 h 228600"/>
                <a:gd name="connsiteX15" fmla="*/ 2667000 w 3553460"/>
                <a:gd name="connsiteY15" fmla="*/ 53340 h 228600"/>
                <a:gd name="connsiteX16" fmla="*/ 2847340 w 3553460"/>
                <a:gd name="connsiteY16" fmla="*/ 48260 h 228600"/>
                <a:gd name="connsiteX17" fmla="*/ 3022600 w 3553460"/>
                <a:gd name="connsiteY17" fmla="*/ 27940 h 228600"/>
                <a:gd name="connsiteX18" fmla="*/ 3195320 w 3553460"/>
                <a:gd name="connsiteY18" fmla="*/ 22860 h 228600"/>
                <a:gd name="connsiteX19" fmla="*/ 3375660 w 3553460"/>
                <a:gd name="connsiteY19" fmla="*/ 12700 h 228600"/>
                <a:gd name="connsiteX20" fmla="*/ 3553460 w 3553460"/>
                <a:gd name="connsiteY20" fmla="*/ 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553460" h="228600">
                  <a:moveTo>
                    <a:pt x="0" y="228600"/>
                  </a:moveTo>
                  <a:lnTo>
                    <a:pt x="193040" y="220980"/>
                  </a:lnTo>
                  <a:lnTo>
                    <a:pt x="365760" y="208280"/>
                  </a:lnTo>
                  <a:lnTo>
                    <a:pt x="533400" y="195580"/>
                  </a:lnTo>
                  <a:lnTo>
                    <a:pt x="716280" y="185420"/>
                  </a:lnTo>
                  <a:lnTo>
                    <a:pt x="889000" y="175260"/>
                  </a:lnTo>
                  <a:lnTo>
                    <a:pt x="1066800" y="160020"/>
                  </a:lnTo>
                  <a:lnTo>
                    <a:pt x="1247140" y="149860"/>
                  </a:lnTo>
                  <a:lnTo>
                    <a:pt x="1422400" y="144780"/>
                  </a:lnTo>
                  <a:lnTo>
                    <a:pt x="1607820" y="134620"/>
                  </a:lnTo>
                  <a:lnTo>
                    <a:pt x="1780540" y="124460"/>
                  </a:lnTo>
                  <a:lnTo>
                    <a:pt x="1955800" y="106680"/>
                  </a:lnTo>
                  <a:lnTo>
                    <a:pt x="2125980" y="93980"/>
                  </a:lnTo>
                  <a:lnTo>
                    <a:pt x="2306320" y="81280"/>
                  </a:lnTo>
                  <a:lnTo>
                    <a:pt x="2491740" y="73660"/>
                  </a:lnTo>
                  <a:lnTo>
                    <a:pt x="2667000" y="53340"/>
                  </a:lnTo>
                  <a:lnTo>
                    <a:pt x="2847340" y="48260"/>
                  </a:lnTo>
                  <a:lnTo>
                    <a:pt x="3022600" y="27940"/>
                  </a:lnTo>
                  <a:lnTo>
                    <a:pt x="3195320" y="22860"/>
                  </a:lnTo>
                  <a:lnTo>
                    <a:pt x="3375660" y="12700"/>
                  </a:lnTo>
                  <a:lnTo>
                    <a:pt x="3553460" y="0"/>
                  </a:lnTo>
                </a:path>
              </a:pathLst>
            </a:cu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411" name="Freeform: Shape 65">
              <a:extLst>
                <a:ext uri="{FF2B5EF4-FFF2-40B4-BE49-F238E27FC236}">
                  <a16:creationId xmlns:a16="http://schemas.microsoft.com/office/drawing/2014/main" xmlns="" id="{780BF4EC-078F-464E-A52A-EE336BECB6CB}"/>
                </a:ext>
              </a:extLst>
            </p:cNvPr>
            <p:cNvSpPr/>
            <p:nvPr/>
          </p:nvSpPr>
          <p:spPr>
            <a:xfrm>
              <a:off x="1353559" y="3795244"/>
              <a:ext cx="3139207" cy="242321"/>
            </a:xfrm>
            <a:custGeom>
              <a:avLst/>
              <a:gdLst>
                <a:gd name="connsiteX0" fmla="*/ 0 w 3548380"/>
                <a:gd name="connsiteY0" fmla="*/ 177800 h 177800"/>
                <a:gd name="connsiteX1" fmla="*/ 187960 w 3548380"/>
                <a:gd name="connsiteY1" fmla="*/ 167640 h 177800"/>
                <a:gd name="connsiteX2" fmla="*/ 365760 w 3548380"/>
                <a:gd name="connsiteY2" fmla="*/ 152400 h 177800"/>
                <a:gd name="connsiteX3" fmla="*/ 535940 w 3548380"/>
                <a:gd name="connsiteY3" fmla="*/ 142240 h 177800"/>
                <a:gd name="connsiteX4" fmla="*/ 711200 w 3548380"/>
                <a:gd name="connsiteY4" fmla="*/ 139700 h 177800"/>
                <a:gd name="connsiteX5" fmla="*/ 886460 w 3548380"/>
                <a:gd name="connsiteY5" fmla="*/ 124460 h 177800"/>
                <a:gd name="connsiteX6" fmla="*/ 1066800 w 3548380"/>
                <a:gd name="connsiteY6" fmla="*/ 119380 h 177800"/>
                <a:gd name="connsiteX7" fmla="*/ 1244600 w 3548380"/>
                <a:gd name="connsiteY7" fmla="*/ 106680 h 177800"/>
                <a:gd name="connsiteX8" fmla="*/ 1427480 w 3548380"/>
                <a:gd name="connsiteY8" fmla="*/ 104140 h 177800"/>
                <a:gd name="connsiteX9" fmla="*/ 1602740 w 3548380"/>
                <a:gd name="connsiteY9" fmla="*/ 93980 h 177800"/>
                <a:gd name="connsiteX10" fmla="*/ 1778000 w 3548380"/>
                <a:gd name="connsiteY10" fmla="*/ 81280 h 177800"/>
                <a:gd name="connsiteX11" fmla="*/ 1945640 w 3548380"/>
                <a:gd name="connsiteY11" fmla="*/ 76200 h 177800"/>
                <a:gd name="connsiteX12" fmla="*/ 2138680 w 3548380"/>
                <a:gd name="connsiteY12" fmla="*/ 66040 h 177800"/>
                <a:gd name="connsiteX13" fmla="*/ 2313940 w 3548380"/>
                <a:gd name="connsiteY13" fmla="*/ 55880 h 177800"/>
                <a:gd name="connsiteX14" fmla="*/ 2491740 w 3548380"/>
                <a:gd name="connsiteY14" fmla="*/ 50800 h 177800"/>
                <a:gd name="connsiteX15" fmla="*/ 2672080 w 3548380"/>
                <a:gd name="connsiteY15" fmla="*/ 45720 h 177800"/>
                <a:gd name="connsiteX16" fmla="*/ 2842260 w 3548380"/>
                <a:gd name="connsiteY16" fmla="*/ 43180 h 177800"/>
                <a:gd name="connsiteX17" fmla="*/ 3020060 w 3548380"/>
                <a:gd name="connsiteY17" fmla="*/ 27940 h 177800"/>
                <a:gd name="connsiteX18" fmla="*/ 3192780 w 3548380"/>
                <a:gd name="connsiteY18" fmla="*/ 15240 h 177800"/>
                <a:gd name="connsiteX19" fmla="*/ 3375660 w 3548380"/>
                <a:gd name="connsiteY19" fmla="*/ 10160 h 177800"/>
                <a:gd name="connsiteX20" fmla="*/ 3548380 w 3548380"/>
                <a:gd name="connsiteY20" fmla="*/ 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548380" h="177800">
                  <a:moveTo>
                    <a:pt x="0" y="177800"/>
                  </a:moveTo>
                  <a:lnTo>
                    <a:pt x="187960" y="167640"/>
                  </a:lnTo>
                  <a:lnTo>
                    <a:pt x="365760" y="152400"/>
                  </a:lnTo>
                  <a:lnTo>
                    <a:pt x="535940" y="142240"/>
                  </a:lnTo>
                  <a:lnTo>
                    <a:pt x="711200" y="139700"/>
                  </a:lnTo>
                  <a:lnTo>
                    <a:pt x="886460" y="124460"/>
                  </a:lnTo>
                  <a:lnTo>
                    <a:pt x="1066800" y="119380"/>
                  </a:lnTo>
                  <a:lnTo>
                    <a:pt x="1244600" y="106680"/>
                  </a:lnTo>
                  <a:lnTo>
                    <a:pt x="1427480" y="104140"/>
                  </a:lnTo>
                  <a:lnTo>
                    <a:pt x="1602740" y="93980"/>
                  </a:lnTo>
                  <a:lnTo>
                    <a:pt x="1778000" y="81280"/>
                  </a:lnTo>
                  <a:lnTo>
                    <a:pt x="1945640" y="76200"/>
                  </a:lnTo>
                  <a:lnTo>
                    <a:pt x="2138680" y="66040"/>
                  </a:lnTo>
                  <a:lnTo>
                    <a:pt x="2313940" y="55880"/>
                  </a:lnTo>
                  <a:lnTo>
                    <a:pt x="2491740" y="50800"/>
                  </a:lnTo>
                  <a:lnTo>
                    <a:pt x="2672080" y="45720"/>
                  </a:lnTo>
                  <a:lnTo>
                    <a:pt x="2842260" y="43180"/>
                  </a:lnTo>
                  <a:lnTo>
                    <a:pt x="3020060" y="27940"/>
                  </a:lnTo>
                  <a:lnTo>
                    <a:pt x="3192780" y="15240"/>
                  </a:lnTo>
                  <a:lnTo>
                    <a:pt x="3375660" y="10160"/>
                  </a:lnTo>
                  <a:lnTo>
                    <a:pt x="3548380" y="0"/>
                  </a:lnTo>
                </a:path>
              </a:pathLst>
            </a:custGeom>
            <a:no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412" name="Freeform: Shape 66">
              <a:extLst>
                <a:ext uri="{FF2B5EF4-FFF2-40B4-BE49-F238E27FC236}">
                  <a16:creationId xmlns:a16="http://schemas.microsoft.com/office/drawing/2014/main" xmlns="" id="{945A5D74-454F-4550-8B53-17B27E778ED5}"/>
                </a:ext>
              </a:extLst>
            </p:cNvPr>
            <p:cNvSpPr/>
            <p:nvPr/>
          </p:nvSpPr>
          <p:spPr>
            <a:xfrm>
              <a:off x="1351312" y="3445609"/>
              <a:ext cx="3143702" cy="332326"/>
            </a:xfrm>
            <a:custGeom>
              <a:avLst/>
              <a:gdLst>
                <a:gd name="connsiteX0" fmla="*/ 0 w 3553460"/>
                <a:gd name="connsiteY0" fmla="*/ 243840 h 243840"/>
                <a:gd name="connsiteX1" fmla="*/ 185420 w 3553460"/>
                <a:gd name="connsiteY1" fmla="*/ 231140 h 243840"/>
                <a:gd name="connsiteX2" fmla="*/ 358140 w 3553460"/>
                <a:gd name="connsiteY2" fmla="*/ 226060 h 243840"/>
                <a:gd name="connsiteX3" fmla="*/ 551180 w 3553460"/>
                <a:gd name="connsiteY3" fmla="*/ 215900 h 243840"/>
                <a:gd name="connsiteX4" fmla="*/ 713740 w 3553460"/>
                <a:gd name="connsiteY4" fmla="*/ 203200 h 243840"/>
                <a:gd name="connsiteX5" fmla="*/ 891540 w 3553460"/>
                <a:gd name="connsiteY5" fmla="*/ 198120 h 243840"/>
                <a:gd name="connsiteX6" fmla="*/ 1071880 w 3553460"/>
                <a:gd name="connsiteY6" fmla="*/ 193040 h 243840"/>
                <a:gd name="connsiteX7" fmla="*/ 1244600 w 3553460"/>
                <a:gd name="connsiteY7" fmla="*/ 177800 h 243840"/>
                <a:gd name="connsiteX8" fmla="*/ 1422400 w 3553460"/>
                <a:gd name="connsiteY8" fmla="*/ 172720 h 243840"/>
                <a:gd name="connsiteX9" fmla="*/ 1602740 w 3553460"/>
                <a:gd name="connsiteY9" fmla="*/ 152400 h 243840"/>
                <a:gd name="connsiteX10" fmla="*/ 1778000 w 3553460"/>
                <a:gd name="connsiteY10" fmla="*/ 142240 h 243840"/>
                <a:gd name="connsiteX11" fmla="*/ 1953260 w 3553460"/>
                <a:gd name="connsiteY11" fmla="*/ 129540 h 243840"/>
                <a:gd name="connsiteX12" fmla="*/ 2131060 w 3553460"/>
                <a:gd name="connsiteY12" fmla="*/ 116840 h 243840"/>
                <a:gd name="connsiteX13" fmla="*/ 2313940 w 3553460"/>
                <a:gd name="connsiteY13" fmla="*/ 99060 h 243840"/>
                <a:gd name="connsiteX14" fmla="*/ 2489200 w 3553460"/>
                <a:gd name="connsiteY14" fmla="*/ 88900 h 243840"/>
                <a:gd name="connsiteX15" fmla="*/ 2661920 w 3553460"/>
                <a:gd name="connsiteY15" fmla="*/ 73660 h 243840"/>
                <a:gd name="connsiteX16" fmla="*/ 2844800 w 3553460"/>
                <a:gd name="connsiteY16" fmla="*/ 66040 h 243840"/>
                <a:gd name="connsiteX17" fmla="*/ 3014980 w 3553460"/>
                <a:gd name="connsiteY17" fmla="*/ 43180 h 243840"/>
                <a:gd name="connsiteX18" fmla="*/ 3192780 w 3553460"/>
                <a:gd name="connsiteY18" fmla="*/ 40640 h 243840"/>
                <a:gd name="connsiteX19" fmla="*/ 3383280 w 3553460"/>
                <a:gd name="connsiteY19" fmla="*/ 17780 h 243840"/>
                <a:gd name="connsiteX20" fmla="*/ 3553460 w 3553460"/>
                <a:gd name="connsiteY20" fmla="*/ 0 h 24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553460" h="243840">
                  <a:moveTo>
                    <a:pt x="0" y="243840"/>
                  </a:moveTo>
                  <a:lnTo>
                    <a:pt x="185420" y="231140"/>
                  </a:lnTo>
                  <a:lnTo>
                    <a:pt x="358140" y="226060"/>
                  </a:lnTo>
                  <a:lnTo>
                    <a:pt x="551180" y="215900"/>
                  </a:lnTo>
                  <a:lnTo>
                    <a:pt x="713740" y="203200"/>
                  </a:lnTo>
                  <a:lnTo>
                    <a:pt x="891540" y="198120"/>
                  </a:lnTo>
                  <a:lnTo>
                    <a:pt x="1071880" y="193040"/>
                  </a:lnTo>
                  <a:lnTo>
                    <a:pt x="1244600" y="177800"/>
                  </a:lnTo>
                  <a:lnTo>
                    <a:pt x="1422400" y="172720"/>
                  </a:lnTo>
                  <a:lnTo>
                    <a:pt x="1602740" y="152400"/>
                  </a:lnTo>
                  <a:lnTo>
                    <a:pt x="1778000" y="142240"/>
                  </a:lnTo>
                  <a:lnTo>
                    <a:pt x="1953260" y="129540"/>
                  </a:lnTo>
                  <a:lnTo>
                    <a:pt x="2131060" y="116840"/>
                  </a:lnTo>
                  <a:lnTo>
                    <a:pt x="2313940" y="99060"/>
                  </a:lnTo>
                  <a:lnTo>
                    <a:pt x="2489200" y="88900"/>
                  </a:lnTo>
                  <a:lnTo>
                    <a:pt x="2661920" y="73660"/>
                  </a:lnTo>
                  <a:lnTo>
                    <a:pt x="2844800" y="66040"/>
                  </a:lnTo>
                  <a:lnTo>
                    <a:pt x="3014980" y="43180"/>
                  </a:lnTo>
                  <a:lnTo>
                    <a:pt x="3192780" y="40640"/>
                  </a:lnTo>
                  <a:lnTo>
                    <a:pt x="3383280" y="17780"/>
                  </a:lnTo>
                  <a:lnTo>
                    <a:pt x="3553460" y="0"/>
                  </a:lnTo>
                </a:path>
              </a:pathLst>
            </a:cu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413" name="Freeform: Shape 67">
              <a:extLst>
                <a:ext uri="{FF2B5EF4-FFF2-40B4-BE49-F238E27FC236}">
                  <a16:creationId xmlns:a16="http://schemas.microsoft.com/office/drawing/2014/main" xmlns="" id="{9D58B814-F89C-4CB4-86B9-A1F43D6DBF72}"/>
                </a:ext>
              </a:extLst>
            </p:cNvPr>
            <p:cNvSpPr/>
            <p:nvPr/>
          </p:nvSpPr>
          <p:spPr>
            <a:xfrm>
              <a:off x="1351312" y="2746341"/>
              <a:ext cx="3145949" cy="526182"/>
            </a:xfrm>
            <a:custGeom>
              <a:avLst/>
              <a:gdLst>
                <a:gd name="connsiteX0" fmla="*/ 0 w 3556000"/>
                <a:gd name="connsiteY0" fmla="*/ 386080 h 386080"/>
                <a:gd name="connsiteX1" fmla="*/ 185420 w 3556000"/>
                <a:gd name="connsiteY1" fmla="*/ 368300 h 386080"/>
                <a:gd name="connsiteX2" fmla="*/ 360680 w 3556000"/>
                <a:gd name="connsiteY2" fmla="*/ 350520 h 386080"/>
                <a:gd name="connsiteX3" fmla="*/ 538480 w 3556000"/>
                <a:gd name="connsiteY3" fmla="*/ 332740 h 386080"/>
                <a:gd name="connsiteX4" fmla="*/ 718820 w 3556000"/>
                <a:gd name="connsiteY4" fmla="*/ 312420 h 386080"/>
                <a:gd name="connsiteX5" fmla="*/ 896620 w 3556000"/>
                <a:gd name="connsiteY5" fmla="*/ 289560 h 386080"/>
                <a:gd name="connsiteX6" fmla="*/ 1076960 w 3556000"/>
                <a:gd name="connsiteY6" fmla="*/ 276860 h 386080"/>
                <a:gd name="connsiteX7" fmla="*/ 1249680 w 3556000"/>
                <a:gd name="connsiteY7" fmla="*/ 261620 h 386080"/>
                <a:gd name="connsiteX8" fmla="*/ 1417320 w 3556000"/>
                <a:gd name="connsiteY8" fmla="*/ 233680 h 386080"/>
                <a:gd name="connsiteX9" fmla="*/ 1610360 w 3556000"/>
                <a:gd name="connsiteY9" fmla="*/ 210820 h 386080"/>
                <a:gd name="connsiteX10" fmla="*/ 1780540 w 3556000"/>
                <a:gd name="connsiteY10" fmla="*/ 182880 h 386080"/>
                <a:gd name="connsiteX11" fmla="*/ 1955800 w 3556000"/>
                <a:gd name="connsiteY11" fmla="*/ 165100 h 386080"/>
                <a:gd name="connsiteX12" fmla="*/ 2136140 w 3556000"/>
                <a:gd name="connsiteY12" fmla="*/ 137160 h 386080"/>
                <a:gd name="connsiteX13" fmla="*/ 2316480 w 3556000"/>
                <a:gd name="connsiteY13" fmla="*/ 121920 h 386080"/>
                <a:gd name="connsiteX14" fmla="*/ 2484120 w 3556000"/>
                <a:gd name="connsiteY14" fmla="*/ 96520 h 386080"/>
                <a:gd name="connsiteX15" fmla="*/ 2669540 w 3556000"/>
                <a:gd name="connsiteY15" fmla="*/ 71120 h 386080"/>
                <a:gd name="connsiteX16" fmla="*/ 2839720 w 3556000"/>
                <a:gd name="connsiteY16" fmla="*/ 55880 h 386080"/>
                <a:gd name="connsiteX17" fmla="*/ 3020060 w 3556000"/>
                <a:gd name="connsiteY17" fmla="*/ 50800 h 386080"/>
                <a:gd name="connsiteX18" fmla="*/ 3202940 w 3556000"/>
                <a:gd name="connsiteY18" fmla="*/ 27940 h 386080"/>
                <a:gd name="connsiteX19" fmla="*/ 3380740 w 3556000"/>
                <a:gd name="connsiteY19" fmla="*/ 15240 h 386080"/>
                <a:gd name="connsiteX20" fmla="*/ 3556000 w 3556000"/>
                <a:gd name="connsiteY20" fmla="*/ 0 h 386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556000" h="386080">
                  <a:moveTo>
                    <a:pt x="0" y="386080"/>
                  </a:moveTo>
                  <a:lnTo>
                    <a:pt x="185420" y="368300"/>
                  </a:lnTo>
                  <a:lnTo>
                    <a:pt x="360680" y="350520"/>
                  </a:lnTo>
                  <a:lnTo>
                    <a:pt x="538480" y="332740"/>
                  </a:lnTo>
                  <a:lnTo>
                    <a:pt x="718820" y="312420"/>
                  </a:lnTo>
                  <a:lnTo>
                    <a:pt x="896620" y="289560"/>
                  </a:lnTo>
                  <a:lnTo>
                    <a:pt x="1076960" y="276860"/>
                  </a:lnTo>
                  <a:lnTo>
                    <a:pt x="1249680" y="261620"/>
                  </a:lnTo>
                  <a:lnTo>
                    <a:pt x="1417320" y="233680"/>
                  </a:lnTo>
                  <a:lnTo>
                    <a:pt x="1610360" y="210820"/>
                  </a:lnTo>
                  <a:lnTo>
                    <a:pt x="1780540" y="182880"/>
                  </a:lnTo>
                  <a:lnTo>
                    <a:pt x="1955800" y="165100"/>
                  </a:lnTo>
                  <a:lnTo>
                    <a:pt x="2136140" y="137160"/>
                  </a:lnTo>
                  <a:lnTo>
                    <a:pt x="2316480" y="121920"/>
                  </a:lnTo>
                  <a:lnTo>
                    <a:pt x="2484120" y="96520"/>
                  </a:lnTo>
                  <a:lnTo>
                    <a:pt x="2669540" y="71120"/>
                  </a:lnTo>
                  <a:lnTo>
                    <a:pt x="2839720" y="55880"/>
                  </a:lnTo>
                  <a:lnTo>
                    <a:pt x="3020060" y="50800"/>
                  </a:lnTo>
                  <a:lnTo>
                    <a:pt x="3202940" y="27940"/>
                  </a:lnTo>
                  <a:lnTo>
                    <a:pt x="3380740" y="15240"/>
                  </a:lnTo>
                  <a:lnTo>
                    <a:pt x="3556000" y="0"/>
                  </a:ln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414" name="TextBox 413">
              <a:extLst>
                <a:ext uri="{FF2B5EF4-FFF2-40B4-BE49-F238E27FC236}">
                  <a16:creationId xmlns:a16="http://schemas.microsoft.com/office/drawing/2014/main" xmlns="" id="{05968A17-51A8-46A1-A914-1517DFE41745}"/>
                </a:ext>
              </a:extLst>
            </p:cNvPr>
            <p:cNvSpPr txBox="1"/>
            <p:nvPr/>
          </p:nvSpPr>
          <p:spPr>
            <a:xfrm>
              <a:off x="2788447" y="5532186"/>
              <a:ext cx="487378" cy="276999"/>
            </a:xfrm>
            <a:prstGeom prst="rect">
              <a:avLst/>
            </a:prstGeom>
            <a:noFill/>
          </p:spPr>
          <p:txBody>
            <a:bodyPr wrap="none" lIns="0" tIns="0" rIns="0" bIns="0" rtlCol="0">
              <a:spAutoFit/>
            </a:bodyPr>
            <a:lstStyle/>
            <a:p>
              <a:pPr algn="ctr" defTabSz="914360">
                <a:defRPr/>
              </a:pPr>
              <a:r>
                <a:rPr lang="en-US" b="1" dirty="0">
                  <a:solidFill>
                    <a:srgbClr val="000000"/>
                  </a:solidFill>
                  <a:latin typeface="Arial"/>
                </a:rPr>
                <a:t>Year</a:t>
              </a:r>
            </a:p>
          </p:txBody>
        </p:sp>
        <p:grpSp>
          <p:nvGrpSpPr>
            <p:cNvPr id="8" name="Group 414">
              <a:extLst>
                <a:ext uri="{FF2B5EF4-FFF2-40B4-BE49-F238E27FC236}">
                  <a16:creationId xmlns:a16="http://schemas.microsoft.com/office/drawing/2014/main" xmlns="" id="{AB43B3C2-F9B2-4ED4-AD2D-FBFB0980FF37}"/>
                </a:ext>
              </a:extLst>
            </p:cNvPr>
            <p:cNvGrpSpPr/>
            <p:nvPr/>
          </p:nvGrpSpPr>
          <p:grpSpPr>
            <a:xfrm>
              <a:off x="4980306" y="2077946"/>
              <a:ext cx="269627" cy="3278314"/>
              <a:chOff x="453983" y="2290737"/>
              <a:chExt cx="293997" cy="3278314"/>
            </a:xfrm>
          </p:grpSpPr>
          <p:sp>
            <p:nvSpPr>
              <p:cNvPr id="648" name="TextBox 647">
                <a:extLst>
                  <a:ext uri="{FF2B5EF4-FFF2-40B4-BE49-F238E27FC236}">
                    <a16:creationId xmlns:a16="http://schemas.microsoft.com/office/drawing/2014/main" xmlns="" id="{9278A543-BD6D-4B1D-9F04-07DB7947439E}"/>
                  </a:ext>
                </a:extLst>
              </p:cNvPr>
              <p:cNvSpPr txBox="1"/>
              <p:nvPr/>
            </p:nvSpPr>
            <p:spPr>
              <a:xfrm>
                <a:off x="453983" y="5292052"/>
                <a:ext cx="293996" cy="276999"/>
              </a:xfrm>
              <a:prstGeom prst="rect">
                <a:avLst/>
              </a:prstGeom>
              <a:noFill/>
            </p:spPr>
            <p:txBody>
              <a:bodyPr wrap="none" rtlCol="0" anchor="ctr">
                <a:spAutoFit/>
              </a:bodyPr>
              <a:lstStyle/>
              <a:p>
                <a:pPr algn="r" defTabSz="914360">
                  <a:defRPr/>
                </a:pPr>
                <a:r>
                  <a:rPr lang="en-US" sz="1200" dirty="0">
                    <a:solidFill>
                      <a:srgbClr val="000000"/>
                    </a:solidFill>
                    <a:latin typeface="Arial"/>
                  </a:rPr>
                  <a:t>0</a:t>
                </a:r>
              </a:p>
            </p:txBody>
          </p:sp>
          <p:sp>
            <p:nvSpPr>
              <p:cNvPr id="649" name="TextBox 648">
                <a:extLst>
                  <a:ext uri="{FF2B5EF4-FFF2-40B4-BE49-F238E27FC236}">
                    <a16:creationId xmlns:a16="http://schemas.microsoft.com/office/drawing/2014/main" xmlns="" id="{C3A89D17-828E-4583-A23B-FE7C6782A3D4}"/>
                  </a:ext>
                </a:extLst>
              </p:cNvPr>
              <p:cNvSpPr txBox="1"/>
              <p:nvPr/>
            </p:nvSpPr>
            <p:spPr>
              <a:xfrm>
                <a:off x="453984" y="2290737"/>
                <a:ext cx="293996" cy="276999"/>
              </a:xfrm>
              <a:prstGeom prst="rect">
                <a:avLst/>
              </a:prstGeom>
              <a:noFill/>
            </p:spPr>
            <p:txBody>
              <a:bodyPr wrap="none" rtlCol="0" anchor="ctr">
                <a:spAutoFit/>
              </a:bodyPr>
              <a:lstStyle/>
              <a:p>
                <a:pPr algn="r" defTabSz="914360">
                  <a:defRPr/>
                </a:pPr>
                <a:r>
                  <a:rPr lang="en-US" sz="1200" dirty="0">
                    <a:solidFill>
                      <a:srgbClr val="000000"/>
                    </a:solidFill>
                    <a:latin typeface="Arial"/>
                  </a:rPr>
                  <a:t>6</a:t>
                </a:r>
              </a:p>
            </p:txBody>
          </p:sp>
          <p:sp>
            <p:nvSpPr>
              <p:cNvPr id="650" name="TextBox 649">
                <a:extLst>
                  <a:ext uri="{FF2B5EF4-FFF2-40B4-BE49-F238E27FC236}">
                    <a16:creationId xmlns:a16="http://schemas.microsoft.com/office/drawing/2014/main" xmlns="" id="{91754028-291B-46E5-8BF9-AA224C0D4E69}"/>
                  </a:ext>
                </a:extLst>
              </p:cNvPr>
              <p:cNvSpPr txBox="1"/>
              <p:nvPr/>
            </p:nvSpPr>
            <p:spPr>
              <a:xfrm>
                <a:off x="453984" y="2790956"/>
                <a:ext cx="293996" cy="276999"/>
              </a:xfrm>
              <a:prstGeom prst="rect">
                <a:avLst/>
              </a:prstGeom>
              <a:noFill/>
            </p:spPr>
            <p:txBody>
              <a:bodyPr wrap="none" rtlCol="0" anchor="ctr">
                <a:spAutoFit/>
              </a:bodyPr>
              <a:lstStyle/>
              <a:p>
                <a:pPr algn="r" defTabSz="914360">
                  <a:defRPr/>
                </a:pPr>
                <a:r>
                  <a:rPr lang="en-US" sz="1200" dirty="0">
                    <a:solidFill>
                      <a:srgbClr val="000000"/>
                    </a:solidFill>
                    <a:latin typeface="Arial"/>
                  </a:rPr>
                  <a:t>5</a:t>
                </a:r>
              </a:p>
            </p:txBody>
          </p:sp>
          <p:sp>
            <p:nvSpPr>
              <p:cNvPr id="651" name="TextBox 650">
                <a:extLst>
                  <a:ext uri="{FF2B5EF4-FFF2-40B4-BE49-F238E27FC236}">
                    <a16:creationId xmlns:a16="http://schemas.microsoft.com/office/drawing/2014/main" xmlns="" id="{0178C862-2C5E-425C-9485-9B104DC8B248}"/>
                  </a:ext>
                </a:extLst>
              </p:cNvPr>
              <p:cNvSpPr txBox="1"/>
              <p:nvPr/>
            </p:nvSpPr>
            <p:spPr>
              <a:xfrm>
                <a:off x="453984" y="3291175"/>
                <a:ext cx="293996" cy="276999"/>
              </a:xfrm>
              <a:prstGeom prst="rect">
                <a:avLst/>
              </a:prstGeom>
              <a:noFill/>
            </p:spPr>
            <p:txBody>
              <a:bodyPr wrap="none" rtlCol="0" anchor="ctr">
                <a:spAutoFit/>
              </a:bodyPr>
              <a:lstStyle/>
              <a:p>
                <a:pPr algn="r" defTabSz="914360">
                  <a:defRPr/>
                </a:pPr>
                <a:r>
                  <a:rPr lang="en-US" sz="1200" dirty="0">
                    <a:solidFill>
                      <a:srgbClr val="000000"/>
                    </a:solidFill>
                    <a:latin typeface="Arial"/>
                  </a:rPr>
                  <a:t>4</a:t>
                </a:r>
              </a:p>
            </p:txBody>
          </p:sp>
          <p:sp>
            <p:nvSpPr>
              <p:cNvPr id="652" name="TextBox 651">
                <a:extLst>
                  <a:ext uri="{FF2B5EF4-FFF2-40B4-BE49-F238E27FC236}">
                    <a16:creationId xmlns:a16="http://schemas.microsoft.com/office/drawing/2014/main" xmlns="" id="{95BEA335-24FC-4037-A964-2CFF6154AF3A}"/>
                  </a:ext>
                </a:extLst>
              </p:cNvPr>
              <p:cNvSpPr txBox="1"/>
              <p:nvPr/>
            </p:nvSpPr>
            <p:spPr>
              <a:xfrm>
                <a:off x="453984" y="3791394"/>
                <a:ext cx="293996" cy="276999"/>
              </a:xfrm>
              <a:prstGeom prst="rect">
                <a:avLst/>
              </a:prstGeom>
              <a:noFill/>
            </p:spPr>
            <p:txBody>
              <a:bodyPr wrap="none" rtlCol="0" anchor="ctr">
                <a:spAutoFit/>
              </a:bodyPr>
              <a:lstStyle/>
              <a:p>
                <a:pPr algn="r" defTabSz="914360">
                  <a:defRPr/>
                </a:pPr>
                <a:r>
                  <a:rPr lang="en-US" sz="1200" dirty="0">
                    <a:solidFill>
                      <a:srgbClr val="000000"/>
                    </a:solidFill>
                    <a:latin typeface="Arial"/>
                  </a:rPr>
                  <a:t>3</a:t>
                </a:r>
              </a:p>
            </p:txBody>
          </p:sp>
          <p:sp>
            <p:nvSpPr>
              <p:cNvPr id="653" name="TextBox 652">
                <a:extLst>
                  <a:ext uri="{FF2B5EF4-FFF2-40B4-BE49-F238E27FC236}">
                    <a16:creationId xmlns:a16="http://schemas.microsoft.com/office/drawing/2014/main" xmlns="" id="{4AD11728-86E1-4F74-9550-C39DF8017FA8}"/>
                  </a:ext>
                </a:extLst>
              </p:cNvPr>
              <p:cNvSpPr txBox="1"/>
              <p:nvPr/>
            </p:nvSpPr>
            <p:spPr>
              <a:xfrm>
                <a:off x="453984" y="4291614"/>
                <a:ext cx="293996" cy="276999"/>
              </a:xfrm>
              <a:prstGeom prst="rect">
                <a:avLst/>
              </a:prstGeom>
              <a:noFill/>
            </p:spPr>
            <p:txBody>
              <a:bodyPr wrap="none" rtlCol="0" anchor="ctr">
                <a:spAutoFit/>
              </a:bodyPr>
              <a:lstStyle/>
              <a:p>
                <a:pPr algn="r" defTabSz="914360">
                  <a:defRPr/>
                </a:pPr>
                <a:r>
                  <a:rPr lang="en-US" sz="1200" dirty="0">
                    <a:solidFill>
                      <a:srgbClr val="000000"/>
                    </a:solidFill>
                    <a:latin typeface="Arial"/>
                  </a:rPr>
                  <a:t>2</a:t>
                </a:r>
              </a:p>
            </p:txBody>
          </p:sp>
          <p:sp>
            <p:nvSpPr>
              <p:cNvPr id="654" name="TextBox 653">
                <a:extLst>
                  <a:ext uri="{FF2B5EF4-FFF2-40B4-BE49-F238E27FC236}">
                    <a16:creationId xmlns:a16="http://schemas.microsoft.com/office/drawing/2014/main" xmlns="" id="{A233EA29-C7A3-434E-81E6-43F802167931}"/>
                  </a:ext>
                </a:extLst>
              </p:cNvPr>
              <p:cNvSpPr txBox="1"/>
              <p:nvPr/>
            </p:nvSpPr>
            <p:spPr>
              <a:xfrm>
                <a:off x="453984" y="4791833"/>
                <a:ext cx="293996" cy="276999"/>
              </a:xfrm>
              <a:prstGeom prst="rect">
                <a:avLst/>
              </a:prstGeom>
              <a:noFill/>
            </p:spPr>
            <p:txBody>
              <a:bodyPr wrap="none" rtlCol="0" anchor="ctr">
                <a:spAutoFit/>
              </a:bodyPr>
              <a:lstStyle/>
              <a:p>
                <a:pPr algn="r" defTabSz="914360">
                  <a:defRPr/>
                </a:pPr>
                <a:r>
                  <a:rPr lang="en-US" sz="1200" dirty="0">
                    <a:solidFill>
                      <a:srgbClr val="000000"/>
                    </a:solidFill>
                    <a:latin typeface="Arial"/>
                  </a:rPr>
                  <a:t>1</a:t>
                </a:r>
              </a:p>
            </p:txBody>
          </p:sp>
        </p:grpSp>
        <p:grpSp>
          <p:nvGrpSpPr>
            <p:cNvPr id="9" name="Group 415">
              <a:extLst>
                <a:ext uri="{FF2B5EF4-FFF2-40B4-BE49-F238E27FC236}">
                  <a16:creationId xmlns:a16="http://schemas.microsoft.com/office/drawing/2014/main" xmlns="" id="{0C7A85B1-61BA-45C1-B7E6-47CBFEE08646}"/>
                </a:ext>
              </a:extLst>
            </p:cNvPr>
            <p:cNvGrpSpPr/>
            <p:nvPr/>
          </p:nvGrpSpPr>
          <p:grpSpPr>
            <a:xfrm>
              <a:off x="5214623" y="2216697"/>
              <a:ext cx="80895" cy="3001315"/>
              <a:chOff x="693420" y="2288540"/>
              <a:chExt cx="91440" cy="2202180"/>
            </a:xfrm>
          </p:grpSpPr>
          <p:cxnSp>
            <p:nvCxnSpPr>
              <p:cNvPr id="640" name="Straight Connector 639">
                <a:extLst>
                  <a:ext uri="{FF2B5EF4-FFF2-40B4-BE49-F238E27FC236}">
                    <a16:creationId xmlns:a16="http://schemas.microsoft.com/office/drawing/2014/main" xmlns="" id="{EC4DA5E4-5A5E-4ADD-A0CA-91740C11CD6E}"/>
                  </a:ext>
                </a:extLst>
              </p:cNvPr>
              <p:cNvCxnSpPr>
                <a:cxnSpLocks/>
              </p:cNvCxnSpPr>
              <p:nvPr/>
            </p:nvCxnSpPr>
            <p:spPr>
              <a:xfrm>
                <a:off x="784860" y="2288540"/>
                <a:ext cx="0" cy="220218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1" name="Straight Connector 640">
                <a:extLst>
                  <a:ext uri="{FF2B5EF4-FFF2-40B4-BE49-F238E27FC236}">
                    <a16:creationId xmlns:a16="http://schemas.microsoft.com/office/drawing/2014/main" xmlns="" id="{88E541B8-AB86-4F28-BDFE-EA7977B94DBA}"/>
                  </a:ext>
                </a:extLst>
              </p:cNvPr>
              <p:cNvCxnSpPr/>
              <p:nvPr/>
            </p:nvCxnSpPr>
            <p:spPr>
              <a:xfrm>
                <a:off x="693420" y="228854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2" name="Straight Connector 641">
                <a:extLst>
                  <a:ext uri="{FF2B5EF4-FFF2-40B4-BE49-F238E27FC236}">
                    <a16:creationId xmlns:a16="http://schemas.microsoft.com/office/drawing/2014/main" xmlns="" id="{FA369C21-1951-4684-A4E6-7196E3499C2F}"/>
                  </a:ext>
                </a:extLst>
              </p:cNvPr>
              <p:cNvCxnSpPr/>
              <p:nvPr/>
            </p:nvCxnSpPr>
            <p:spPr>
              <a:xfrm>
                <a:off x="693420" y="265557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3" name="Straight Connector 642">
                <a:extLst>
                  <a:ext uri="{FF2B5EF4-FFF2-40B4-BE49-F238E27FC236}">
                    <a16:creationId xmlns:a16="http://schemas.microsoft.com/office/drawing/2014/main" xmlns="" id="{4EDE3CEE-41FD-41ED-951F-148ACD3EAFA9}"/>
                  </a:ext>
                </a:extLst>
              </p:cNvPr>
              <p:cNvCxnSpPr/>
              <p:nvPr/>
            </p:nvCxnSpPr>
            <p:spPr>
              <a:xfrm>
                <a:off x="693420" y="302260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4" name="Straight Connector 643">
                <a:extLst>
                  <a:ext uri="{FF2B5EF4-FFF2-40B4-BE49-F238E27FC236}">
                    <a16:creationId xmlns:a16="http://schemas.microsoft.com/office/drawing/2014/main" xmlns="" id="{23E4CC52-F563-4E9E-B058-ACC5D480E358}"/>
                  </a:ext>
                </a:extLst>
              </p:cNvPr>
              <p:cNvCxnSpPr/>
              <p:nvPr/>
            </p:nvCxnSpPr>
            <p:spPr>
              <a:xfrm>
                <a:off x="693420" y="338963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5" name="Straight Connector 644">
                <a:extLst>
                  <a:ext uri="{FF2B5EF4-FFF2-40B4-BE49-F238E27FC236}">
                    <a16:creationId xmlns:a16="http://schemas.microsoft.com/office/drawing/2014/main" xmlns="" id="{B1168197-4585-4EAC-827A-DC3DA5E1741D}"/>
                  </a:ext>
                </a:extLst>
              </p:cNvPr>
              <p:cNvCxnSpPr/>
              <p:nvPr/>
            </p:nvCxnSpPr>
            <p:spPr>
              <a:xfrm>
                <a:off x="693420" y="37566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6" name="Straight Connector 645">
                <a:extLst>
                  <a:ext uri="{FF2B5EF4-FFF2-40B4-BE49-F238E27FC236}">
                    <a16:creationId xmlns:a16="http://schemas.microsoft.com/office/drawing/2014/main" xmlns="" id="{07EE193E-6087-4956-87D4-5AEC1823CDDB}"/>
                  </a:ext>
                </a:extLst>
              </p:cNvPr>
              <p:cNvCxnSpPr/>
              <p:nvPr/>
            </p:nvCxnSpPr>
            <p:spPr>
              <a:xfrm>
                <a:off x="693420" y="412369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7" name="Straight Connector 646">
                <a:extLst>
                  <a:ext uri="{FF2B5EF4-FFF2-40B4-BE49-F238E27FC236}">
                    <a16:creationId xmlns:a16="http://schemas.microsoft.com/office/drawing/2014/main" xmlns="" id="{87C53367-9D01-4AFA-939B-7F66A2664676}"/>
                  </a:ext>
                </a:extLst>
              </p:cNvPr>
              <p:cNvCxnSpPr/>
              <p:nvPr/>
            </p:nvCxnSpPr>
            <p:spPr>
              <a:xfrm>
                <a:off x="693420" y="449072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17" name="TextBox 416">
              <a:extLst>
                <a:ext uri="{FF2B5EF4-FFF2-40B4-BE49-F238E27FC236}">
                  <a16:creationId xmlns:a16="http://schemas.microsoft.com/office/drawing/2014/main" xmlns="" id="{08285E64-D1F4-4101-BFE8-68094219BC05}"/>
                </a:ext>
              </a:extLst>
            </p:cNvPr>
            <p:cNvSpPr txBox="1"/>
            <p:nvPr/>
          </p:nvSpPr>
          <p:spPr>
            <a:xfrm rot="16200000">
              <a:off x="3816695" y="3418172"/>
              <a:ext cx="2066591" cy="307777"/>
            </a:xfrm>
            <a:prstGeom prst="rect">
              <a:avLst/>
            </a:prstGeom>
            <a:noFill/>
          </p:spPr>
          <p:txBody>
            <a:bodyPr wrap="none" rtlCol="0" anchor="ctr">
              <a:spAutoFit/>
            </a:bodyPr>
            <a:lstStyle/>
            <a:p>
              <a:pPr algn="r" defTabSz="914360">
                <a:defRPr/>
              </a:pPr>
              <a:r>
                <a:rPr lang="en-US" sz="1400" b="1" dirty="0">
                  <a:solidFill>
                    <a:srgbClr val="000000"/>
                  </a:solidFill>
                  <a:latin typeface="Arial"/>
                </a:rPr>
                <a:t>Stroke Prevalence (%)</a:t>
              </a:r>
            </a:p>
          </p:txBody>
        </p:sp>
        <p:grpSp>
          <p:nvGrpSpPr>
            <p:cNvPr id="10" name="Group 417">
              <a:extLst>
                <a:ext uri="{FF2B5EF4-FFF2-40B4-BE49-F238E27FC236}">
                  <a16:creationId xmlns:a16="http://schemas.microsoft.com/office/drawing/2014/main" xmlns="" id="{2C20D15E-BCF2-4291-96DB-2819B35BA3EF}"/>
                </a:ext>
              </a:extLst>
            </p:cNvPr>
            <p:cNvGrpSpPr/>
            <p:nvPr/>
          </p:nvGrpSpPr>
          <p:grpSpPr>
            <a:xfrm>
              <a:off x="5222596" y="5337215"/>
              <a:ext cx="3475014" cy="184728"/>
              <a:chOff x="702432" y="4512642"/>
              <a:chExt cx="3927957" cy="135541"/>
            </a:xfrm>
          </p:grpSpPr>
          <p:sp>
            <p:nvSpPr>
              <p:cNvPr id="634" name="TextBox 633">
                <a:extLst>
                  <a:ext uri="{FF2B5EF4-FFF2-40B4-BE49-F238E27FC236}">
                    <a16:creationId xmlns:a16="http://schemas.microsoft.com/office/drawing/2014/main" xmlns="" id="{DDCA448D-A985-422E-BBA4-BC85940E0B53}"/>
                  </a:ext>
                </a:extLst>
              </p:cNvPr>
              <p:cNvSpPr txBox="1"/>
              <p:nvPr/>
            </p:nvSpPr>
            <p:spPr>
              <a:xfrm>
                <a:off x="702432" y="4512686"/>
                <a:ext cx="384133" cy="135497"/>
              </a:xfrm>
              <a:prstGeom prst="rect">
                <a:avLst/>
              </a:prstGeom>
              <a:noFill/>
            </p:spPr>
            <p:txBody>
              <a:bodyPr wrap="none" lIns="0" tIns="0" rIns="0" bIns="0" rtlCol="0">
                <a:spAutoFit/>
              </a:bodyPr>
              <a:lstStyle/>
              <a:p>
                <a:pPr algn="ctr" defTabSz="914360">
                  <a:defRPr/>
                </a:pPr>
                <a:r>
                  <a:rPr lang="en-US" sz="1200" dirty="0">
                    <a:solidFill>
                      <a:srgbClr val="000000"/>
                    </a:solidFill>
                    <a:latin typeface="Arial"/>
                  </a:rPr>
                  <a:t>2015</a:t>
                </a:r>
              </a:p>
            </p:txBody>
          </p:sp>
          <p:sp>
            <p:nvSpPr>
              <p:cNvPr id="635" name="TextBox 634">
                <a:extLst>
                  <a:ext uri="{FF2B5EF4-FFF2-40B4-BE49-F238E27FC236}">
                    <a16:creationId xmlns:a16="http://schemas.microsoft.com/office/drawing/2014/main" xmlns="" id="{F9797E65-11E7-46AD-BB86-EF5D5F7DE622}"/>
                  </a:ext>
                </a:extLst>
              </p:cNvPr>
              <p:cNvSpPr txBox="1"/>
              <p:nvPr/>
            </p:nvSpPr>
            <p:spPr>
              <a:xfrm>
                <a:off x="1411196" y="4512676"/>
                <a:ext cx="384133" cy="135496"/>
              </a:xfrm>
              <a:prstGeom prst="rect">
                <a:avLst/>
              </a:prstGeom>
              <a:noFill/>
            </p:spPr>
            <p:txBody>
              <a:bodyPr wrap="none" lIns="0" tIns="0" rIns="0" bIns="0" rtlCol="0">
                <a:spAutoFit/>
              </a:bodyPr>
              <a:lstStyle/>
              <a:p>
                <a:pPr algn="ctr" defTabSz="914360">
                  <a:defRPr/>
                </a:pPr>
                <a:r>
                  <a:rPr lang="en-US" sz="1200" dirty="0">
                    <a:solidFill>
                      <a:srgbClr val="000000"/>
                    </a:solidFill>
                    <a:latin typeface="Arial"/>
                  </a:rPr>
                  <a:t>2019</a:t>
                </a:r>
              </a:p>
            </p:txBody>
          </p:sp>
          <p:sp>
            <p:nvSpPr>
              <p:cNvPr id="636" name="TextBox 635">
                <a:extLst>
                  <a:ext uri="{FF2B5EF4-FFF2-40B4-BE49-F238E27FC236}">
                    <a16:creationId xmlns:a16="http://schemas.microsoft.com/office/drawing/2014/main" xmlns="" id="{E16F6BC1-49F4-4969-A941-EBAF91EAD771}"/>
                  </a:ext>
                </a:extLst>
              </p:cNvPr>
              <p:cNvSpPr txBox="1"/>
              <p:nvPr/>
            </p:nvSpPr>
            <p:spPr>
              <a:xfrm>
                <a:off x="2119961" y="4512669"/>
                <a:ext cx="384133" cy="135496"/>
              </a:xfrm>
              <a:prstGeom prst="rect">
                <a:avLst/>
              </a:prstGeom>
              <a:noFill/>
            </p:spPr>
            <p:txBody>
              <a:bodyPr wrap="none" lIns="0" tIns="0" rIns="0" bIns="0" rtlCol="0">
                <a:spAutoFit/>
              </a:bodyPr>
              <a:lstStyle/>
              <a:p>
                <a:pPr algn="ctr" defTabSz="914360">
                  <a:defRPr/>
                </a:pPr>
                <a:r>
                  <a:rPr lang="en-US" sz="1200" dirty="0">
                    <a:solidFill>
                      <a:srgbClr val="000000"/>
                    </a:solidFill>
                    <a:latin typeface="Arial"/>
                  </a:rPr>
                  <a:t>2023</a:t>
                </a:r>
              </a:p>
            </p:txBody>
          </p:sp>
          <p:sp>
            <p:nvSpPr>
              <p:cNvPr id="637" name="TextBox 636">
                <a:extLst>
                  <a:ext uri="{FF2B5EF4-FFF2-40B4-BE49-F238E27FC236}">
                    <a16:creationId xmlns:a16="http://schemas.microsoft.com/office/drawing/2014/main" xmlns="" id="{AD918424-C132-4350-B20D-7008FAF6D74A}"/>
                  </a:ext>
                </a:extLst>
              </p:cNvPr>
              <p:cNvSpPr txBox="1"/>
              <p:nvPr/>
            </p:nvSpPr>
            <p:spPr>
              <a:xfrm>
                <a:off x="2828724" y="4512659"/>
                <a:ext cx="384133" cy="135496"/>
              </a:xfrm>
              <a:prstGeom prst="rect">
                <a:avLst/>
              </a:prstGeom>
              <a:noFill/>
            </p:spPr>
            <p:txBody>
              <a:bodyPr wrap="none" lIns="0" tIns="0" rIns="0" bIns="0" rtlCol="0">
                <a:spAutoFit/>
              </a:bodyPr>
              <a:lstStyle/>
              <a:p>
                <a:pPr algn="ctr" defTabSz="914360">
                  <a:defRPr/>
                </a:pPr>
                <a:r>
                  <a:rPr lang="en-US" sz="1200" dirty="0">
                    <a:solidFill>
                      <a:srgbClr val="000000"/>
                    </a:solidFill>
                    <a:latin typeface="Arial"/>
                  </a:rPr>
                  <a:t>2027</a:t>
                </a:r>
              </a:p>
            </p:txBody>
          </p:sp>
          <p:sp>
            <p:nvSpPr>
              <p:cNvPr id="638" name="TextBox 637">
                <a:extLst>
                  <a:ext uri="{FF2B5EF4-FFF2-40B4-BE49-F238E27FC236}">
                    <a16:creationId xmlns:a16="http://schemas.microsoft.com/office/drawing/2014/main" xmlns="" id="{39D0B391-7C6B-4579-96F3-47865A8A114C}"/>
                  </a:ext>
                </a:extLst>
              </p:cNvPr>
              <p:cNvSpPr txBox="1"/>
              <p:nvPr/>
            </p:nvSpPr>
            <p:spPr>
              <a:xfrm>
                <a:off x="3537490" y="4512652"/>
                <a:ext cx="384133" cy="135496"/>
              </a:xfrm>
              <a:prstGeom prst="rect">
                <a:avLst/>
              </a:prstGeom>
              <a:noFill/>
            </p:spPr>
            <p:txBody>
              <a:bodyPr wrap="none" lIns="0" tIns="0" rIns="0" bIns="0" rtlCol="0">
                <a:spAutoFit/>
              </a:bodyPr>
              <a:lstStyle/>
              <a:p>
                <a:pPr algn="ctr" defTabSz="914360">
                  <a:defRPr/>
                </a:pPr>
                <a:r>
                  <a:rPr lang="en-US" sz="1200" dirty="0">
                    <a:solidFill>
                      <a:srgbClr val="000000"/>
                    </a:solidFill>
                    <a:latin typeface="Arial"/>
                  </a:rPr>
                  <a:t>2031</a:t>
                </a:r>
              </a:p>
            </p:txBody>
          </p:sp>
          <p:sp>
            <p:nvSpPr>
              <p:cNvPr id="639" name="TextBox 638">
                <a:extLst>
                  <a:ext uri="{FF2B5EF4-FFF2-40B4-BE49-F238E27FC236}">
                    <a16:creationId xmlns:a16="http://schemas.microsoft.com/office/drawing/2014/main" xmlns="" id="{D76B9DEA-DDC7-4673-8A1B-D7ABE78CC6C3}"/>
                  </a:ext>
                </a:extLst>
              </p:cNvPr>
              <p:cNvSpPr txBox="1"/>
              <p:nvPr/>
            </p:nvSpPr>
            <p:spPr>
              <a:xfrm>
                <a:off x="4246256" y="4512642"/>
                <a:ext cx="384133" cy="135495"/>
              </a:xfrm>
              <a:prstGeom prst="rect">
                <a:avLst/>
              </a:prstGeom>
              <a:noFill/>
            </p:spPr>
            <p:txBody>
              <a:bodyPr wrap="none" lIns="0" tIns="0" rIns="0" bIns="0" rtlCol="0">
                <a:spAutoFit/>
              </a:bodyPr>
              <a:lstStyle/>
              <a:p>
                <a:pPr algn="ctr" defTabSz="914360">
                  <a:defRPr/>
                </a:pPr>
                <a:r>
                  <a:rPr lang="en-US" sz="1200" dirty="0">
                    <a:solidFill>
                      <a:srgbClr val="000000"/>
                    </a:solidFill>
                    <a:latin typeface="Arial"/>
                  </a:rPr>
                  <a:t>2035</a:t>
                </a:r>
              </a:p>
            </p:txBody>
          </p:sp>
        </p:grpSp>
        <p:grpSp>
          <p:nvGrpSpPr>
            <p:cNvPr id="11" name="Group 418">
              <a:extLst>
                <a:ext uri="{FF2B5EF4-FFF2-40B4-BE49-F238E27FC236}">
                  <a16:creationId xmlns:a16="http://schemas.microsoft.com/office/drawing/2014/main" xmlns="" id="{E793889D-ECC6-4894-991C-C56AF9340E35}"/>
                </a:ext>
              </a:extLst>
            </p:cNvPr>
            <p:cNvGrpSpPr/>
            <p:nvPr/>
          </p:nvGrpSpPr>
          <p:grpSpPr>
            <a:xfrm>
              <a:off x="5275295" y="5211089"/>
              <a:ext cx="3321223" cy="91440"/>
              <a:chOff x="762000" y="4485640"/>
              <a:chExt cx="3754120" cy="91440"/>
            </a:xfrm>
          </p:grpSpPr>
          <p:cxnSp>
            <p:nvCxnSpPr>
              <p:cNvPr id="612" name="Straight Connector 611">
                <a:extLst>
                  <a:ext uri="{FF2B5EF4-FFF2-40B4-BE49-F238E27FC236}">
                    <a16:creationId xmlns:a16="http://schemas.microsoft.com/office/drawing/2014/main" xmlns="" id="{E30E2F73-AF5C-40DB-B42C-7F277E7CB249}"/>
                  </a:ext>
                </a:extLst>
              </p:cNvPr>
              <p:cNvCxnSpPr>
                <a:cxnSpLocks/>
              </p:cNvCxnSpPr>
              <p:nvPr/>
            </p:nvCxnSpPr>
            <p:spPr>
              <a:xfrm>
                <a:off x="762000" y="4490720"/>
                <a:ext cx="375412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3" name="Straight Connector 612">
                <a:extLst>
                  <a:ext uri="{FF2B5EF4-FFF2-40B4-BE49-F238E27FC236}">
                    <a16:creationId xmlns:a16="http://schemas.microsoft.com/office/drawing/2014/main" xmlns="" id="{F6BA7D40-492E-4CF2-A8AD-F803B28F5E65}"/>
                  </a:ext>
                </a:extLst>
              </p:cNvPr>
              <p:cNvCxnSpPr>
                <a:cxnSpLocks/>
              </p:cNvCxnSpPr>
              <p:nvPr/>
            </p:nvCxnSpPr>
            <p:spPr>
              <a:xfrm rot="5400000">
                <a:off x="833120" y="45313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4" name="Straight Connector 613">
                <a:extLst>
                  <a:ext uri="{FF2B5EF4-FFF2-40B4-BE49-F238E27FC236}">
                    <a16:creationId xmlns:a16="http://schemas.microsoft.com/office/drawing/2014/main" xmlns="" id="{529C61FA-91FA-4AC5-8A64-0D583571558A}"/>
                  </a:ext>
                </a:extLst>
              </p:cNvPr>
              <p:cNvCxnSpPr>
                <a:cxnSpLocks/>
              </p:cNvCxnSpPr>
              <p:nvPr/>
            </p:nvCxnSpPr>
            <p:spPr>
              <a:xfrm rot="5400000">
                <a:off x="1010412" y="45313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5" name="Straight Connector 614">
                <a:extLst>
                  <a:ext uri="{FF2B5EF4-FFF2-40B4-BE49-F238E27FC236}">
                    <a16:creationId xmlns:a16="http://schemas.microsoft.com/office/drawing/2014/main" xmlns="" id="{DAFE3454-6CB7-4609-865D-29773A389FAE}"/>
                  </a:ext>
                </a:extLst>
              </p:cNvPr>
              <p:cNvCxnSpPr>
                <a:cxnSpLocks/>
              </p:cNvCxnSpPr>
              <p:nvPr/>
            </p:nvCxnSpPr>
            <p:spPr>
              <a:xfrm rot="5400000">
                <a:off x="1187704" y="45313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6" name="Straight Connector 615">
                <a:extLst>
                  <a:ext uri="{FF2B5EF4-FFF2-40B4-BE49-F238E27FC236}">
                    <a16:creationId xmlns:a16="http://schemas.microsoft.com/office/drawing/2014/main" xmlns="" id="{AC6D23A5-2DB6-4CB2-906E-5FF9F8EDF0C7}"/>
                  </a:ext>
                </a:extLst>
              </p:cNvPr>
              <p:cNvCxnSpPr>
                <a:cxnSpLocks/>
              </p:cNvCxnSpPr>
              <p:nvPr/>
            </p:nvCxnSpPr>
            <p:spPr>
              <a:xfrm rot="5400000">
                <a:off x="1364996" y="45313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7" name="Straight Connector 616">
                <a:extLst>
                  <a:ext uri="{FF2B5EF4-FFF2-40B4-BE49-F238E27FC236}">
                    <a16:creationId xmlns:a16="http://schemas.microsoft.com/office/drawing/2014/main" xmlns="" id="{CBCA2967-8A96-4DFC-AD41-28BDA409CD19}"/>
                  </a:ext>
                </a:extLst>
              </p:cNvPr>
              <p:cNvCxnSpPr>
                <a:cxnSpLocks/>
              </p:cNvCxnSpPr>
              <p:nvPr/>
            </p:nvCxnSpPr>
            <p:spPr>
              <a:xfrm rot="5400000">
                <a:off x="1542288" y="45313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8" name="Straight Connector 617">
                <a:extLst>
                  <a:ext uri="{FF2B5EF4-FFF2-40B4-BE49-F238E27FC236}">
                    <a16:creationId xmlns:a16="http://schemas.microsoft.com/office/drawing/2014/main" xmlns="" id="{8CA97174-E264-4159-A537-0AC24C735FBC}"/>
                  </a:ext>
                </a:extLst>
              </p:cNvPr>
              <p:cNvCxnSpPr>
                <a:cxnSpLocks/>
              </p:cNvCxnSpPr>
              <p:nvPr/>
            </p:nvCxnSpPr>
            <p:spPr>
              <a:xfrm rot="5400000">
                <a:off x="1719580" y="45313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9" name="Straight Connector 618">
                <a:extLst>
                  <a:ext uri="{FF2B5EF4-FFF2-40B4-BE49-F238E27FC236}">
                    <a16:creationId xmlns:a16="http://schemas.microsoft.com/office/drawing/2014/main" xmlns="" id="{F37433B7-84A7-480D-BADA-8B7973564764}"/>
                  </a:ext>
                </a:extLst>
              </p:cNvPr>
              <p:cNvCxnSpPr>
                <a:cxnSpLocks/>
              </p:cNvCxnSpPr>
              <p:nvPr/>
            </p:nvCxnSpPr>
            <p:spPr>
              <a:xfrm rot="5400000">
                <a:off x="1896872" y="45313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0" name="Straight Connector 619">
                <a:extLst>
                  <a:ext uri="{FF2B5EF4-FFF2-40B4-BE49-F238E27FC236}">
                    <a16:creationId xmlns:a16="http://schemas.microsoft.com/office/drawing/2014/main" xmlns="" id="{396D132C-D029-4871-8A4F-73AFFE73A02B}"/>
                  </a:ext>
                </a:extLst>
              </p:cNvPr>
              <p:cNvCxnSpPr>
                <a:cxnSpLocks/>
              </p:cNvCxnSpPr>
              <p:nvPr/>
            </p:nvCxnSpPr>
            <p:spPr>
              <a:xfrm rot="5400000">
                <a:off x="2074164" y="45313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1" name="Straight Connector 620">
                <a:extLst>
                  <a:ext uri="{FF2B5EF4-FFF2-40B4-BE49-F238E27FC236}">
                    <a16:creationId xmlns:a16="http://schemas.microsoft.com/office/drawing/2014/main" xmlns="" id="{1D2A4814-B4CC-46BE-BF96-B0ED0C112919}"/>
                  </a:ext>
                </a:extLst>
              </p:cNvPr>
              <p:cNvCxnSpPr>
                <a:cxnSpLocks/>
              </p:cNvCxnSpPr>
              <p:nvPr/>
            </p:nvCxnSpPr>
            <p:spPr>
              <a:xfrm rot="5400000">
                <a:off x="2251456" y="45313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2" name="Straight Connector 621">
                <a:extLst>
                  <a:ext uri="{FF2B5EF4-FFF2-40B4-BE49-F238E27FC236}">
                    <a16:creationId xmlns:a16="http://schemas.microsoft.com/office/drawing/2014/main" xmlns="" id="{4F8D3D0D-1B0C-4A70-B09E-B7CB9E5A2A35}"/>
                  </a:ext>
                </a:extLst>
              </p:cNvPr>
              <p:cNvCxnSpPr>
                <a:cxnSpLocks/>
              </p:cNvCxnSpPr>
              <p:nvPr/>
            </p:nvCxnSpPr>
            <p:spPr>
              <a:xfrm rot="5400000">
                <a:off x="2428748" y="45313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3" name="Straight Connector 622">
                <a:extLst>
                  <a:ext uri="{FF2B5EF4-FFF2-40B4-BE49-F238E27FC236}">
                    <a16:creationId xmlns:a16="http://schemas.microsoft.com/office/drawing/2014/main" xmlns="" id="{D7AA2A9B-8133-45B6-BCB4-8C091A1B41C2}"/>
                  </a:ext>
                </a:extLst>
              </p:cNvPr>
              <p:cNvCxnSpPr>
                <a:cxnSpLocks/>
              </p:cNvCxnSpPr>
              <p:nvPr/>
            </p:nvCxnSpPr>
            <p:spPr>
              <a:xfrm rot="5400000">
                <a:off x="2606040" y="45313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4" name="Straight Connector 623">
                <a:extLst>
                  <a:ext uri="{FF2B5EF4-FFF2-40B4-BE49-F238E27FC236}">
                    <a16:creationId xmlns:a16="http://schemas.microsoft.com/office/drawing/2014/main" xmlns="" id="{FF8F93EC-5202-4F5D-BFED-30C54E77DEC7}"/>
                  </a:ext>
                </a:extLst>
              </p:cNvPr>
              <p:cNvCxnSpPr>
                <a:cxnSpLocks/>
              </p:cNvCxnSpPr>
              <p:nvPr/>
            </p:nvCxnSpPr>
            <p:spPr>
              <a:xfrm rot="5400000">
                <a:off x="2783332" y="45313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5" name="Straight Connector 624">
                <a:extLst>
                  <a:ext uri="{FF2B5EF4-FFF2-40B4-BE49-F238E27FC236}">
                    <a16:creationId xmlns:a16="http://schemas.microsoft.com/office/drawing/2014/main" xmlns="" id="{495D3B43-DB2A-4B88-A526-7C91137B4D41}"/>
                  </a:ext>
                </a:extLst>
              </p:cNvPr>
              <p:cNvCxnSpPr>
                <a:cxnSpLocks/>
              </p:cNvCxnSpPr>
              <p:nvPr/>
            </p:nvCxnSpPr>
            <p:spPr>
              <a:xfrm rot="5400000">
                <a:off x="2960624" y="45313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6" name="Straight Connector 625">
                <a:extLst>
                  <a:ext uri="{FF2B5EF4-FFF2-40B4-BE49-F238E27FC236}">
                    <a16:creationId xmlns:a16="http://schemas.microsoft.com/office/drawing/2014/main" xmlns="" id="{D3CAE798-545C-434B-A98E-650EFEB8AB7A}"/>
                  </a:ext>
                </a:extLst>
              </p:cNvPr>
              <p:cNvCxnSpPr>
                <a:cxnSpLocks/>
              </p:cNvCxnSpPr>
              <p:nvPr/>
            </p:nvCxnSpPr>
            <p:spPr>
              <a:xfrm rot="5400000">
                <a:off x="3137916" y="45313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7" name="Straight Connector 626">
                <a:extLst>
                  <a:ext uri="{FF2B5EF4-FFF2-40B4-BE49-F238E27FC236}">
                    <a16:creationId xmlns:a16="http://schemas.microsoft.com/office/drawing/2014/main" xmlns="" id="{61DB8565-F214-4852-8B73-436E070B82A8}"/>
                  </a:ext>
                </a:extLst>
              </p:cNvPr>
              <p:cNvCxnSpPr>
                <a:cxnSpLocks/>
              </p:cNvCxnSpPr>
              <p:nvPr/>
            </p:nvCxnSpPr>
            <p:spPr>
              <a:xfrm rot="5400000">
                <a:off x="3315208" y="45313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8" name="Straight Connector 627">
                <a:extLst>
                  <a:ext uri="{FF2B5EF4-FFF2-40B4-BE49-F238E27FC236}">
                    <a16:creationId xmlns:a16="http://schemas.microsoft.com/office/drawing/2014/main" xmlns="" id="{B5D86C68-502A-4515-99C9-E136EEC67A95}"/>
                  </a:ext>
                </a:extLst>
              </p:cNvPr>
              <p:cNvCxnSpPr>
                <a:cxnSpLocks/>
              </p:cNvCxnSpPr>
              <p:nvPr/>
            </p:nvCxnSpPr>
            <p:spPr>
              <a:xfrm rot="5400000">
                <a:off x="3492500" y="45313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9" name="Straight Connector 628">
                <a:extLst>
                  <a:ext uri="{FF2B5EF4-FFF2-40B4-BE49-F238E27FC236}">
                    <a16:creationId xmlns:a16="http://schemas.microsoft.com/office/drawing/2014/main" xmlns="" id="{7A521E37-F3FB-46EF-BA2F-3BDC5FF813AF}"/>
                  </a:ext>
                </a:extLst>
              </p:cNvPr>
              <p:cNvCxnSpPr>
                <a:cxnSpLocks/>
              </p:cNvCxnSpPr>
              <p:nvPr/>
            </p:nvCxnSpPr>
            <p:spPr>
              <a:xfrm rot="5400000">
                <a:off x="3669792" y="45313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0" name="Straight Connector 629">
                <a:extLst>
                  <a:ext uri="{FF2B5EF4-FFF2-40B4-BE49-F238E27FC236}">
                    <a16:creationId xmlns:a16="http://schemas.microsoft.com/office/drawing/2014/main" xmlns="" id="{7EA8CFFE-5161-41AE-8577-48420683716E}"/>
                  </a:ext>
                </a:extLst>
              </p:cNvPr>
              <p:cNvCxnSpPr>
                <a:cxnSpLocks/>
              </p:cNvCxnSpPr>
              <p:nvPr/>
            </p:nvCxnSpPr>
            <p:spPr>
              <a:xfrm rot="5400000">
                <a:off x="3847084" y="45313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1" name="Straight Connector 630">
                <a:extLst>
                  <a:ext uri="{FF2B5EF4-FFF2-40B4-BE49-F238E27FC236}">
                    <a16:creationId xmlns:a16="http://schemas.microsoft.com/office/drawing/2014/main" xmlns="" id="{51A6DD1E-71A0-4273-AB5E-9FEB8337FCBC}"/>
                  </a:ext>
                </a:extLst>
              </p:cNvPr>
              <p:cNvCxnSpPr>
                <a:cxnSpLocks/>
              </p:cNvCxnSpPr>
              <p:nvPr/>
            </p:nvCxnSpPr>
            <p:spPr>
              <a:xfrm rot="5400000">
                <a:off x="4024376" y="45313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2" name="Straight Connector 631">
                <a:extLst>
                  <a:ext uri="{FF2B5EF4-FFF2-40B4-BE49-F238E27FC236}">
                    <a16:creationId xmlns:a16="http://schemas.microsoft.com/office/drawing/2014/main" xmlns="" id="{D1E141F7-42A3-4D0C-AE5F-D7D4166E361C}"/>
                  </a:ext>
                </a:extLst>
              </p:cNvPr>
              <p:cNvCxnSpPr>
                <a:cxnSpLocks/>
              </p:cNvCxnSpPr>
              <p:nvPr/>
            </p:nvCxnSpPr>
            <p:spPr>
              <a:xfrm rot="5400000">
                <a:off x="4201668" y="45313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3" name="Straight Connector 632">
                <a:extLst>
                  <a:ext uri="{FF2B5EF4-FFF2-40B4-BE49-F238E27FC236}">
                    <a16:creationId xmlns:a16="http://schemas.microsoft.com/office/drawing/2014/main" xmlns="" id="{5A3523DE-C731-415B-89A5-ACD0C1A2A696}"/>
                  </a:ext>
                </a:extLst>
              </p:cNvPr>
              <p:cNvCxnSpPr>
                <a:cxnSpLocks/>
              </p:cNvCxnSpPr>
              <p:nvPr/>
            </p:nvCxnSpPr>
            <p:spPr>
              <a:xfrm rot="5400000">
                <a:off x="4378960" y="4531360"/>
                <a:ext cx="914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20" name="TextBox 419">
              <a:extLst>
                <a:ext uri="{FF2B5EF4-FFF2-40B4-BE49-F238E27FC236}">
                  <a16:creationId xmlns:a16="http://schemas.microsoft.com/office/drawing/2014/main" xmlns="" id="{3F66B777-C731-4894-957E-33AD0FC52FD7}"/>
                </a:ext>
              </a:extLst>
            </p:cNvPr>
            <p:cNvSpPr txBox="1"/>
            <p:nvPr/>
          </p:nvSpPr>
          <p:spPr>
            <a:xfrm>
              <a:off x="6811302" y="5532186"/>
              <a:ext cx="487378" cy="276999"/>
            </a:xfrm>
            <a:prstGeom prst="rect">
              <a:avLst/>
            </a:prstGeom>
            <a:noFill/>
          </p:spPr>
          <p:txBody>
            <a:bodyPr wrap="none" lIns="0" tIns="0" rIns="0" bIns="0" rtlCol="0">
              <a:spAutoFit/>
            </a:bodyPr>
            <a:lstStyle/>
            <a:p>
              <a:pPr algn="ctr" defTabSz="914360">
                <a:defRPr/>
              </a:pPr>
              <a:r>
                <a:rPr lang="en-US" b="1" dirty="0">
                  <a:solidFill>
                    <a:srgbClr val="000000"/>
                  </a:solidFill>
                  <a:latin typeface="Arial"/>
                </a:rPr>
                <a:t>Year</a:t>
              </a:r>
            </a:p>
          </p:txBody>
        </p:sp>
        <p:sp>
          <p:nvSpPr>
            <p:cNvPr id="421" name="Freeform: Shape 138">
              <a:extLst>
                <a:ext uri="{FF2B5EF4-FFF2-40B4-BE49-F238E27FC236}">
                  <a16:creationId xmlns:a16="http://schemas.microsoft.com/office/drawing/2014/main" xmlns="" id="{6C1A0300-8CD1-4B5B-B602-820E06791C2C}"/>
                </a:ext>
              </a:extLst>
            </p:cNvPr>
            <p:cNvSpPr/>
            <p:nvPr/>
          </p:nvSpPr>
          <p:spPr>
            <a:xfrm>
              <a:off x="5381517" y="2747840"/>
              <a:ext cx="3141354" cy="476560"/>
            </a:xfrm>
            <a:custGeom>
              <a:avLst/>
              <a:gdLst>
                <a:gd name="connsiteX0" fmla="*/ 0 w 3425277"/>
                <a:gd name="connsiteY0" fmla="*/ 476560 h 476560"/>
                <a:gd name="connsiteX1" fmla="*/ 175731 w 3425277"/>
                <a:gd name="connsiteY1" fmla="*/ 458689 h 476560"/>
                <a:gd name="connsiteX2" fmla="*/ 348485 w 3425277"/>
                <a:gd name="connsiteY2" fmla="*/ 443796 h 476560"/>
                <a:gd name="connsiteX3" fmla="*/ 515281 w 3425277"/>
                <a:gd name="connsiteY3" fmla="*/ 419968 h 476560"/>
                <a:gd name="connsiteX4" fmla="*/ 691012 w 3425277"/>
                <a:gd name="connsiteY4" fmla="*/ 399119 h 476560"/>
                <a:gd name="connsiteX5" fmla="*/ 851851 w 3425277"/>
                <a:gd name="connsiteY5" fmla="*/ 375291 h 476560"/>
                <a:gd name="connsiteX6" fmla="*/ 1027583 w 3425277"/>
                <a:gd name="connsiteY6" fmla="*/ 351463 h 476560"/>
                <a:gd name="connsiteX7" fmla="*/ 1200336 w 3425277"/>
                <a:gd name="connsiteY7" fmla="*/ 336570 h 476560"/>
                <a:gd name="connsiteX8" fmla="*/ 1370111 w 3425277"/>
                <a:gd name="connsiteY8" fmla="*/ 306785 h 476560"/>
                <a:gd name="connsiteX9" fmla="*/ 1539885 w 3425277"/>
                <a:gd name="connsiteY9" fmla="*/ 274022 h 476560"/>
                <a:gd name="connsiteX10" fmla="*/ 1706681 w 3425277"/>
                <a:gd name="connsiteY10" fmla="*/ 247215 h 476560"/>
                <a:gd name="connsiteX11" fmla="*/ 1882413 w 3425277"/>
                <a:gd name="connsiteY11" fmla="*/ 229344 h 476560"/>
                <a:gd name="connsiteX12" fmla="*/ 2052188 w 3425277"/>
                <a:gd name="connsiteY12" fmla="*/ 205516 h 476560"/>
                <a:gd name="connsiteX13" fmla="*/ 2224941 w 3425277"/>
                <a:gd name="connsiteY13" fmla="*/ 175731 h 476560"/>
                <a:gd name="connsiteX14" fmla="*/ 2394715 w 3425277"/>
                <a:gd name="connsiteY14" fmla="*/ 148925 h 476560"/>
                <a:gd name="connsiteX15" fmla="*/ 2564490 w 3425277"/>
                <a:gd name="connsiteY15" fmla="*/ 128075 h 476560"/>
                <a:gd name="connsiteX16" fmla="*/ 2743200 w 3425277"/>
                <a:gd name="connsiteY16" fmla="*/ 104247 h 476560"/>
                <a:gd name="connsiteX17" fmla="*/ 2907017 w 3425277"/>
                <a:gd name="connsiteY17" fmla="*/ 77441 h 476560"/>
                <a:gd name="connsiteX18" fmla="*/ 3088706 w 3425277"/>
                <a:gd name="connsiteY18" fmla="*/ 56591 h 476560"/>
                <a:gd name="connsiteX19" fmla="*/ 3261459 w 3425277"/>
                <a:gd name="connsiteY19" fmla="*/ 23828 h 476560"/>
                <a:gd name="connsiteX20" fmla="*/ 3425277 w 3425277"/>
                <a:gd name="connsiteY20" fmla="*/ 0 h 476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25277" h="476560">
                  <a:moveTo>
                    <a:pt x="0" y="476560"/>
                  </a:moveTo>
                  <a:lnTo>
                    <a:pt x="175731" y="458689"/>
                  </a:lnTo>
                  <a:lnTo>
                    <a:pt x="348485" y="443796"/>
                  </a:lnTo>
                  <a:lnTo>
                    <a:pt x="515281" y="419968"/>
                  </a:lnTo>
                  <a:lnTo>
                    <a:pt x="691012" y="399119"/>
                  </a:lnTo>
                  <a:lnTo>
                    <a:pt x="851851" y="375291"/>
                  </a:lnTo>
                  <a:lnTo>
                    <a:pt x="1027583" y="351463"/>
                  </a:lnTo>
                  <a:lnTo>
                    <a:pt x="1200336" y="336570"/>
                  </a:lnTo>
                  <a:lnTo>
                    <a:pt x="1370111" y="306785"/>
                  </a:lnTo>
                  <a:lnTo>
                    <a:pt x="1539885" y="274022"/>
                  </a:lnTo>
                  <a:lnTo>
                    <a:pt x="1706681" y="247215"/>
                  </a:lnTo>
                  <a:lnTo>
                    <a:pt x="1882413" y="229344"/>
                  </a:lnTo>
                  <a:lnTo>
                    <a:pt x="2052188" y="205516"/>
                  </a:lnTo>
                  <a:lnTo>
                    <a:pt x="2224941" y="175731"/>
                  </a:lnTo>
                  <a:lnTo>
                    <a:pt x="2394715" y="148925"/>
                  </a:lnTo>
                  <a:lnTo>
                    <a:pt x="2564490" y="128075"/>
                  </a:lnTo>
                  <a:lnTo>
                    <a:pt x="2743200" y="104247"/>
                  </a:lnTo>
                  <a:lnTo>
                    <a:pt x="2907017" y="77441"/>
                  </a:lnTo>
                  <a:lnTo>
                    <a:pt x="3088706" y="56591"/>
                  </a:lnTo>
                  <a:lnTo>
                    <a:pt x="3261459" y="23828"/>
                  </a:lnTo>
                  <a:lnTo>
                    <a:pt x="3425277" y="0"/>
                  </a:lnTo>
                </a:path>
              </a:pathLst>
            </a:cu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422" name="Freeform: Shape 139">
              <a:extLst>
                <a:ext uri="{FF2B5EF4-FFF2-40B4-BE49-F238E27FC236}">
                  <a16:creationId xmlns:a16="http://schemas.microsoft.com/office/drawing/2014/main" xmlns="" id="{90A3791C-C646-45B7-B520-FE946AD77579}"/>
                </a:ext>
              </a:extLst>
            </p:cNvPr>
            <p:cNvSpPr/>
            <p:nvPr/>
          </p:nvSpPr>
          <p:spPr>
            <a:xfrm>
              <a:off x="5376053" y="3152916"/>
              <a:ext cx="3141354" cy="473582"/>
            </a:xfrm>
            <a:custGeom>
              <a:avLst/>
              <a:gdLst>
                <a:gd name="connsiteX0" fmla="*/ 0 w 3425277"/>
                <a:gd name="connsiteY0" fmla="*/ 473582 h 473582"/>
                <a:gd name="connsiteX1" fmla="*/ 184667 w 3425277"/>
                <a:gd name="connsiteY1" fmla="*/ 461668 h 473582"/>
                <a:gd name="connsiteX2" fmla="*/ 354442 w 3425277"/>
                <a:gd name="connsiteY2" fmla="*/ 443797 h 473582"/>
                <a:gd name="connsiteX3" fmla="*/ 518259 w 3425277"/>
                <a:gd name="connsiteY3" fmla="*/ 428904 h 473582"/>
                <a:gd name="connsiteX4" fmla="*/ 699948 w 3425277"/>
                <a:gd name="connsiteY4" fmla="*/ 402098 h 473582"/>
                <a:gd name="connsiteX5" fmla="*/ 863765 w 3425277"/>
                <a:gd name="connsiteY5" fmla="*/ 390184 h 473582"/>
                <a:gd name="connsiteX6" fmla="*/ 1036518 w 3425277"/>
                <a:gd name="connsiteY6" fmla="*/ 363377 h 473582"/>
                <a:gd name="connsiteX7" fmla="*/ 1206293 w 3425277"/>
                <a:gd name="connsiteY7" fmla="*/ 336571 h 473582"/>
                <a:gd name="connsiteX8" fmla="*/ 1376068 w 3425277"/>
                <a:gd name="connsiteY8" fmla="*/ 303807 h 473582"/>
                <a:gd name="connsiteX9" fmla="*/ 1554778 w 3425277"/>
                <a:gd name="connsiteY9" fmla="*/ 285936 h 473582"/>
                <a:gd name="connsiteX10" fmla="*/ 1721574 w 3425277"/>
                <a:gd name="connsiteY10" fmla="*/ 256151 h 473582"/>
                <a:gd name="connsiteX11" fmla="*/ 1888370 w 3425277"/>
                <a:gd name="connsiteY11" fmla="*/ 235301 h 473582"/>
                <a:gd name="connsiteX12" fmla="*/ 2064102 w 3425277"/>
                <a:gd name="connsiteY12" fmla="*/ 199559 h 473582"/>
                <a:gd name="connsiteX13" fmla="*/ 2230898 w 3425277"/>
                <a:gd name="connsiteY13" fmla="*/ 160839 h 473582"/>
                <a:gd name="connsiteX14" fmla="*/ 2400672 w 3425277"/>
                <a:gd name="connsiteY14" fmla="*/ 134032 h 473582"/>
                <a:gd name="connsiteX15" fmla="*/ 2567468 w 3425277"/>
                <a:gd name="connsiteY15" fmla="*/ 104247 h 473582"/>
                <a:gd name="connsiteX16" fmla="*/ 2746178 w 3425277"/>
                <a:gd name="connsiteY16" fmla="*/ 83398 h 473582"/>
                <a:gd name="connsiteX17" fmla="*/ 2918931 w 3425277"/>
                <a:gd name="connsiteY17" fmla="*/ 65527 h 473582"/>
                <a:gd name="connsiteX18" fmla="*/ 3088706 w 3425277"/>
                <a:gd name="connsiteY18" fmla="*/ 41699 h 473582"/>
                <a:gd name="connsiteX19" fmla="*/ 3258481 w 3425277"/>
                <a:gd name="connsiteY19" fmla="*/ 23828 h 473582"/>
                <a:gd name="connsiteX20" fmla="*/ 3425277 w 3425277"/>
                <a:gd name="connsiteY20" fmla="*/ 0 h 473582"/>
                <a:gd name="connsiteX21" fmla="*/ 3425277 w 3425277"/>
                <a:gd name="connsiteY21" fmla="*/ 0 h 473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425277" h="473582">
                  <a:moveTo>
                    <a:pt x="0" y="473582"/>
                  </a:moveTo>
                  <a:lnTo>
                    <a:pt x="184667" y="461668"/>
                  </a:lnTo>
                  <a:lnTo>
                    <a:pt x="354442" y="443797"/>
                  </a:lnTo>
                  <a:lnTo>
                    <a:pt x="518259" y="428904"/>
                  </a:lnTo>
                  <a:lnTo>
                    <a:pt x="699948" y="402098"/>
                  </a:lnTo>
                  <a:lnTo>
                    <a:pt x="863765" y="390184"/>
                  </a:lnTo>
                  <a:lnTo>
                    <a:pt x="1036518" y="363377"/>
                  </a:lnTo>
                  <a:lnTo>
                    <a:pt x="1206293" y="336571"/>
                  </a:lnTo>
                  <a:lnTo>
                    <a:pt x="1376068" y="303807"/>
                  </a:lnTo>
                  <a:lnTo>
                    <a:pt x="1554778" y="285936"/>
                  </a:lnTo>
                  <a:lnTo>
                    <a:pt x="1721574" y="256151"/>
                  </a:lnTo>
                  <a:lnTo>
                    <a:pt x="1888370" y="235301"/>
                  </a:lnTo>
                  <a:lnTo>
                    <a:pt x="2064102" y="199559"/>
                  </a:lnTo>
                  <a:lnTo>
                    <a:pt x="2230898" y="160839"/>
                  </a:lnTo>
                  <a:lnTo>
                    <a:pt x="2400672" y="134032"/>
                  </a:lnTo>
                  <a:lnTo>
                    <a:pt x="2567468" y="104247"/>
                  </a:lnTo>
                  <a:lnTo>
                    <a:pt x="2746178" y="83398"/>
                  </a:lnTo>
                  <a:lnTo>
                    <a:pt x="2918931" y="65527"/>
                  </a:lnTo>
                  <a:lnTo>
                    <a:pt x="3088706" y="41699"/>
                  </a:lnTo>
                  <a:lnTo>
                    <a:pt x="3258481" y="23828"/>
                  </a:lnTo>
                  <a:lnTo>
                    <a:pt x="3425277" y="0"/>
                  </a:lnTo>
                  <a:lnTo>
                    <a:pt x="3425277" y="0"/>
                  </a:ln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423" name="Freeform: Shape 140">
              <a:extLst>
                <a:ext uri="{FF2B5EF4-FFF2-40B4-BE49-F238E27FC236}">
                  <a16:creationId xmlns:a16="http://schemas.microsoft.com/office/drawing/2014/main" xmlns="" id="{B9E1D844-45E6-43F0-90B2-0AF4C9B1284E}"/>
                </a:ext>
              </a:extLst>
            </p:cNvPr>
            <p:cNvSpPr/>
            <p:nvPr/>
          </p:nvSpPr>
          <p:spPr>
            <a:xfrm>
              <a:off x="5381517" y="3331626"/>
              <a:ext cx="3144085" cy="521238"/>
            </a:xfrm>
            <a:custGeom>
              <a:avLst/>
              <a:gdLst>
                <a:gd name="connsiteX0" fmla="*/ 0 w 3428255"/>
                <a:gd name="connsiteY0" fmla="*/ 521238 h 521238"/>
                <a:gd name="connsiteX1" fmla="*/ 175731 w 3428255"/>
                <a:gd name="connsiteY1" fmla="*/ 491453 h 521238"/>
                <a:gd name="connsiteX2" fmla="*/ 354442 w 3428255"/>
                <a:gd name="connsiteY2" fmla="*/ 479539 h 521238"/>
                <a:gd name="connsiteX3" fmla="*/ 521238 w 3428255"/>
                <a:gd name="connsiteY3" fmla="*/ 446775 h 521238"/>
                <a:gd name="connsiteX4" fmla="*/ 699948 w 3428255"/>
                <a:gd name="connsiteY4" fmla="*/ 416990 h 521238"/>
                <a:gd name="connsiteX5" fmla="*/ 869722 w 3428255"/>
                <a:gd name="connsiteY5" fmla="*/ 396141 h 521238"/>
                <a:gd name="connsiteX6" fmla="*/ 1039497 w 3428255"/>
                <a:gd name="connsiteY6" fmla="*/ 372313 h 521238"/>
                <a:gd name="connsiteX7" fmla="*/ 1203315 w 3428255"/>
                <a:gd name="connsiteY7" fmla="*/ 342528 h 521238"/>
                <a:gd name="connsiteX8" fmla="*/ 1376068 w 3428255"/>
                <a:gd name="connsiteY8" fmla="*/ 309764 h 521238"/>
                <a:gd name="connsiteX9" fmla="*/ 1551799 w 3428255"/>
                <a:gd name="connsiteY9" fmla="*/ 291893 h 521238"/>
                <a:gd name="connsiteX10" fmla="*/ 1715617 w 3428255"/>
                <a:gd name="connsiteY10" fmla="*/ 256151 h 521238"/>
                <a:gd name="connsiteX11" fmla="*/ 1885391 w 3428255"/>
                <a:gd name="connsiteY11" fmla="*/ 241259 h 521238"/>
                <a:gd name="connsiteX12" fmla="*/ 2058145 w 3428255"/>
                <a:gd name="connsiteY12" fmla="*/ 208495 h 521238"/>
                <a:gd name="connsiteX13" fmla="*/ 2216005 w 3428255"/>
                <a:gd name="connsiteY13" fmla="*/ 175732 h 521238"/>
                <a:gd name="connsiteX14" fmla="*/ 2397694 w 3428255"/>
                <a:gd name="connsiteY14" fmla="*/ 139990 h 521238"/>
                <a:gd name="connsiteX15" fmla="*/ 2570447 w 3428255"/>
                <a:gd name="connsiteY15" fmla="*/ 116162 h 521238"/>
                <a:gd name="connsiteX16" fmla="*/ 2737243 w 3428255"/>
                <a:gd name="connsiteY16" fmla="*/ 89355 h 521238"/>
                <a:gd name="connsiteX17" fmla="*/ 2909996 w 3428255"/>
                <a:gd name="connsiteY17" fmla="*/ 68505 h 521238"/>
                <a:gd name="connsiteX18" fmla="*/ 3082749 w 3428255"/>
                <a:gd name="connsiteY18" fmla="*/ 50634 h 521238"/>
                <a:gd name="connsiteX19" fmla="*/ 3252524 w 3428255"/>
                <a:gd name="connsiteY19" fmla="*/ 26806 h 521238"/>
                <a:gd name="connsiteX20" fmla="*/ 3428255 w 3428255"/>
                <a:gd name="connsiteY20" fmla="*/ 0 h 521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28255" h="521238">
                  <a:moveTo>
                    <a:pt x="0" y="521238"/>
                  </a:moveTo>
                  <a:lnTo>
                    <a:pt x="175731" y="491453"/>
                  </a:lnTo>
                  <a:lnTo>
                    <a:pt x="354442" y="479539"/>
                  </a:lnTo>
                  <a:lnTo>
                    <a:pt x="521238" y="446775"/>
                  </a:lnTo>
                  <a:lnTo>
                    <a:pt x="699948" y="416990"/>
                  </a:lnTo>
                  <a:lnTo>
                    <a:pt x="869722" y="396141"/>
                  </a:lnTo>
                  <a:lnTo>
                    <a:pt x="1039497" y="372313"/>
                  </a:lnTo>
                  <a:lnTo>
                    <a:pt x="1203315" y="342528"/>
                  </a:lnTo>
                  <a:lnTo>
                    <a:pt x="1376068" y="309764"/>
                  </a:lnTo>
                  <a:lnTo>
                    <a:pt x="1551799" y="291893"/>
                  </a:lnTo>
                  <a:lnTo>
                    <a:pt x="1715617" y="256151"/>
                  </a:lnTo>
                  <a:lnTo>
                    <a:pt x="1885391" y="241259"/>
                  </a:lnTo>
                  <a:lnTo>
                    <a:pt x="2058145" y="208495"/>
                  </a:lnTo>
                  <a:lnTo>
                    <a:pt x="2216005" y="175732"/>
                  </a:lnTo>
                  <a:lnTo>
                    <a:pt x="2397694" y="139990"/>
                  </a:lnTo>
                  <a:lnTo>
                    <a:pt x="2570447" y="116162"/>
                  </a:lnTo>
                  <a:lnTo>
                    <a:pt x="2737243" y="89355"/>
                  </a:lnTo>
                  <a:lnTo>
                    <a:pt x="2909996" y="68505"/>
                  </a:lnTo>
                  <a:lnTo>
                    <a:pt x="3082749" y="50634"/>
                  </a:lnTo>
                  <a:lnTo>
                    <a:pt x="3252524" y="26806"/>
                  </a:lnTo>
                  <a:lnTo>
                    <a:pt x="3428255" y="0"/>
                  </a:lnTo>
                </a:path>
              </a:pathLst>
            </a:custGeom>
            <a:no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424" name="Freeform: Shape 141">
              <a:extLst>
                <a:ext uri="{FF2B5EF4-FFF2-40B4-BE49-F238E27FC236}">
                  <a16:creationId xmlns:a16="http://schemas.microsoft.com/office/drawing/2014/main" xmlns="" id="{D8123E1B-8281-477F-B1D2-4E1CDD710620}"/>
                </a:ext>
              </a:extLst>
            </p:cNvPr>
            <p:cNvSpPr/>
            <p:nvPr/>
          </p:nvSpPr>
          <p:spPr>
            <a:xfrm>
              <a:off x="5384248" y="4183477"/>
              <a:ext cx="3149549" cy="235302"/>
            </a:xfrm>
            <a:custGeom>
              <a:avLst/>
              <a:gdLst>
                <a:gd name="connsiteX0" fmla="*/ 0 w 3434213"/>
                <a:gd name="connsiteY0" fmla="*/ 235302 h 235302"/>
                <a:gd name="connsiteX1" fmla="*/ 169775 w 3434213"/>
                <a:gd name="connsiteY1" fmla="*/ 217431 h 235302"/>
                <a:gd name="connsiteX2" fmla="*/ 351464 w 3434213"/>
                <a:gd name="connsiteY2" fmla="*/ 214453 h 235302"/>
                <a:gd name="connsiteX3" fmla="*/ 518260 w 3434213"/>
                <a:gd name="connsiteY3" fmla="*/ 205517 h 235302"/>
                <a:gd name="connsiteX4" fmla="*/ 702927 w 3434213"/>
                <a:gd name="connsiteY4" fmla="*/ 196582 h 235302"/>
                <a:gd name="connsiteX5" fmla="*/ 857809 w 3434213"/>
                <a:gd name="connsiteY5" fmla="*/ 175732 h 235302"/>
                <a:gd name="connsiteX6" fmla="*/ 1036519 w 3434213"/>
                <a:gd name="connsiteY6" fmla="*/ 175732 h 235302"/>
                <a:gd name="connsiteX7" fmla="*/ 1197358 w 3434213"/>
                <a:gd name="connsiteY7" fmla="*/ 163818 h 235302"/>
                <a:gd name="connsiteX8" fmla="*/ 1382025 w 3434213"/>
                <a:gd name="connsiteY8" fmla="*/ 151904 h 235302"/>
                <a:gd name="connsiteX9" fmla="*/ 1560735 w 3434213"/>
                <a:gd name="connsiteY9" fmla="*/ 134033 h 235302"/>
                <a:gd name="connsiteX10" fmla="*/ 1715617 w 3434213"/>
                <a:gd name="connsiteY10" fmla="*/ 128076 h 235302"/>
                <a:gd name="connsiteX11" fmla="*/ 1891349 w 3434213"/>
                <a:gd name="connsiteY11" fmla="*/ 116162 h 235302"/>
                <a:gd name="connsiteX12" fmla="*/ 2055167 w 3434213"/>
                <a:gd name="connsiteY12" fmla="*/ 101269 h 235302"/>
                <a:gd name="connsiteX13" fmla="*/ 2227920 w 3434213"/>
                <a:gd name="connsiteY13" fmla="*/ 89355 h 235302"/>
                <a:gd name="connsiteX14" fmla="*/ 2403651 w 3434213"/>
                <a:gd name="connsiteY14" fmla="*/ 77441 h 235302"/>
                <a:gd name="connsiteX15" fmla="*/ 2564490 w 3434213"/>
                <a:gd name="connsiteY15" fmla="*/ 65527 h 235302"/>
                <a:gd name="connsiteX16" fmla="*/ 2731286 w 3434213"/>
                <a:gd name="connsiteY16" fmla="*/ 50635 h 235302"/>
                <a:gd name="connsiteX17" fmla="*/ 2912975 w 3434213"/>
                <a:gd name="connsiteY17" fmla="*/ 41699 h 235302"/>
                <a:gd name="connsiteX18" fmla="*/ 3079771 w 3434213"/>
                <a:gd name="connsiteY18" fmla="*/ 35742 h 235302"/>
                <a:gd name="connsiteX19" fmla="*/ 3258481 w 3434213"/>
                <a:gd name="connsiteY19" fmla="*/ 20850 h 235302"/>
                <a:gd name="connsiteX20" fmla="*/ 3434213 w 3434213"/>
                <a:gd name="connsiteY20" fmla="*/ 0 h 23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4213" h="235302">
                  <a:moveTo>
                    <a:pt x="0" y="235302"/>
                  </a:moveTo>
                  <a:lnTo>
                    <a:pt x="169775" y="217431"/>
                  </a:lnTo>
                  <a:lnTo>
                    <a:pt x="351464" y="214453"/>
                  </a:lnTo>
                  <a:lnTo>
                    <a:pt x="518260" y="205517"/>
                  </a:lnTo>
                  <a:lnTo>
                    <a:pt x="702927" y="196582"/>
                  </a:lnTo>
                  <a:lnTo>
                    <a:pt x="857809" y="175732"/>
                  </a:lnTo>
                  <a:lnTo>
                    <a:pt x="1036519" y="175732"/>
                  </a:lnTo>
                  <a:lnTo>
                    <a:pt x="1197358" y="163818"/>
                  </a:lnTo>
                  <a:lnTo>
                    <a:pt x="1382025" y="151904"/>
                  </a:lnTo>
                  <a:lnTo>
                    <a:pt x="1560735" y="134033"/>
                  </a:lnTo>
                  <a:lnTo>
                    <a:pt x="1715617" y="128076"/>
                  </a:lnTo>
                  <a:lnTo>
                    <a:pt x="1891349" y="116162"/>
                  </a:lnTo>
                  <a:lnTo>
                    <a:pt x="2055167" y="101269"/>
                  </a:lnTo>
                  <a:lnTo>
                    <a:pt x="2227920" y="89355"/>
                  </a:lnTo>
                  <a:lnTo>
                    <a:pt x="2403651" y="77441"/>
                  </a:lnTo>
                  <a:lnTo>
                    <a:pt x="2564490" y="65527"/>
                  </a:lnTo>
                  <a:lnTo>
                    <a:pt x="2731286" y="50635"/>
                  </a:lnTo>
                  <a:lnTo>
                    <a:pt x="2912975" y="41699"/>
                  </a:lnTo>
                  <a:lnTo>
                    <a:pt x="3079771" y="35742"/>
                  </a:lnTo>
                  <a:lnTo>
                    <a:pt x="3258481" y="20850"/>
                  </a:lnTo>
                  <a:lnTo>
                    <a:pt x="3434213" y="0"/>
                  </a:lnTo>
                </a:path>
              </a:pathLst>
            </a:cu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grpSp>
          <p:nvGrpSpPr>
            <p:cNvPr id="12" name="Group 424">
              <a:extLst>
                <a:ext uri="{FF2B5EF4-FFF2-40B4-BE49-F238E27FC236}">
                  <a16:creationId xmlns:a16="http://schemas.microsoft.com/office/drawing/2014/main" xmlns="" id="{4D5A4AA6-5357-4F2F-B526-C5210BF4B98F}"/>
                </a:ext>
              </a:extLst>
            </p:cNvPr>
            <p:cNvGrpSpPr/>
            <p:nvPr/>
          </p:nvGrpSpPr>
          <p:grpSpPr>
            <a:xfrm>
              <a:off x="1309822" y="3746062"/>
              <a:ext cx="3230808" cy="334113"/>
              <a:chOff x="838200" y="3958853"/>
              <a:chExt cx="3522816" cy="334113"/>
            </a:xfrm>
            <a:solidFill>
              <a:schemeClr val="accent5"/>
            </a:solidFill>
          </p:grpSpPr>
          <p:sp>
            <p:nvSpPr>
              <p:cNvPr id="591" name="Oval 590">
                <a:extLst>
                  <a:ext uri="{FF2B5EF4-FFF2-40B4-BE49-F238E27FC236}">
                    <a16:creationId xmlns:a16="http://schemas.microsoft.com/office/drawing/2014/main" xmlns="" id="{37A134E8-0013-48D1-90BE-8A0C49CD53F1}"/>
                  </a:ext>
                </a:extLst>
              </p:cNvPr>
              <p:cNvSpPr/>
              <p:nvPr/>
            </p:nvSpPr>
            <p:spPr>
              <a:xfrm>
                <a:off x="838200" y="4201526"/>
                <a:ext cx="91440" cy="914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92" name="Oval 591">
                <a:extLst>
                  <a:ext uri="{FF2B5EF4-FFF2-40B4-BE49-F238E27FC236}">
                    <a16:creationId xmlns:a16="http://schemas.microsoft.com/office/drawing/2014/main" xmlns="" id="{03986D05-FCCB-419E-9E99-D3B5BCF3E1FF}"/>
                  </a:ext>
                </a:extLst>
              </p:cNvPr>
              <p:cNvSpPr/>
              <p:nvPr/>
            </p:nvSpPr>
            <p:spPr>
              <a:xfrm>
                <a:off x="1011364" y="4188659"/>
                <a:ext cx="91440" cy="914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93" name="Oval 592">
                <a:extLst>
                  <a:ext uri="{FF2B5EF4-FFF2-40B4-BE49-F238E27FC236}">
                    <a16:creationId xmlns:a16="http://schemas.microsoft.com/office/drawing/2014/main" xmlns="" id="{50C171D4-6BEF-448A-BB75-44B1B270CCF2}"/>
                  </a:ext>
                </a:extLst>
              </p:cNvPr>
              <p:cNvSpPr/>
              <p:nvPr/>
            </p:nvSpPr>
            <p:spPr>
              <a:xfrm>
                <a:off x="1184669" y="4172521"/>
                <a:ext cx="91440" cy="914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94" name="Oval 593">
                <a:extLst>
                  <a:ext uri="{FF2B5EF4-FFF2-40B4-BE49-F238E27FC236}">
                    <a16:creationId xmlns:a16="http://schemas.microsoft.com/office/drawing/2014/main" xmlns="" id="{ED90F910-E53F-45D1-932D-130143A48EEB}"/>
                  </a:ext>
                </a:extLst>
              </p:cNvPr>
              <p:cNvSpPr/>
              <p:nvPr/>
            </p:nvSpPr>
            <p:spPr>
              <a:xfrm>
                <a:off x="1356156" y="4158916"/>
                <a:ext cx="91440" cy="914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95" name="Oval 594">
                <a:extLst>
                  <a:ext uri="{FF2B5EF4-FFF2-40B4-BE49-F238E27FC236}">
                    <a16:creationId xmlns:a16="http://schemas.microsoft.com/office/drawing/2014/main" xmlns="" id="{373B35ED-03C1-4037-9D35-36CC07A4F979}"/>
                  </a:ext>
                </a:extLst>
              </p:cNvPr>
              <p:cNvSpPr/>
              <p:nvPr/>
            </p:nvSpPr>
            <p:spPr>
              <a:xfrm>
                <a:off x="1526718" y="4142939"/>
                <a:ext cx="91440" cy="914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96" name="Oval 595">
                <a:extLst>
                  <a:ext uri="{FF2B5EF4-FFF2-40B4-BE49-F238E27FC236}">
                    <a16:creationId xmlns:a16="http://schemas.microsoft.com/office/drawing/2014/main" xmlns="" id="{0AD8DAB6-9674-442A-BC15-7114592E81A5}"/>
                  </a:ext>
                </a:extLst>
              </p:cNvPr>
              <p:cNvSpPr/>
              <p:nvPr/>
            </p:nvSpPr>
            <p:spPr>
              <a:xfrm>
                <a:off x="1697742" y="4139588"/>
                <a:ext cx="91440" cy="914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97" name="Oval 596">
                <a:extLst>
                  <a:ext uri="{FF2B5EF4-FFF2-40B4-BE49-F238E27FC236}">
                    <a16:creationId xmlns:a16="http://schemas.microsoft.com/office/drawing/2014/main" xmlns="" id="{78595A0E-4CD6-4A89-B94F-FAAA02674643}"/>
                  </a:ext>
                </a:extLst>
              </p:cNvPr>
              <p:cNvSpPr/>
              <p:nvPr/>
            </p:nvSpPr>
            <p:spPr>
              <a:xfrm>
                <a:off x="1870542" y="4113196"/>
                <a:ext cx="91440" cy="914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98" name="Oval 597">
                <a:extLst>
                  <a:ext uri="{FF2B5EF4-FFF2-40B4-BE49-F238E27FC236}">
                    <a16:creationId xmlns:a16="http://schemas.microsoft.com/office/drawing/2014/main" xmlns="" id="{A6FAF260-F09E-4FB9-A212-C2914116D806}"/>
                  </a:ext>
                </a:extLst>
              </p:cNvPr>
              <p:cNvSpPr/>
              <p:nvPr/>
            </p:nvSpPr>
            <p:spPr>
              <a:xfrm>
                <a:off x="2039791" y="4107124"/>
                <a:ext cx="91440" cy="914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99" name="Oval 598">
                <a:extLst>
                  <a:ext uri="{FF2B5EF4-FFF2-40B4-BE49-F238E27FC236}">
                    <a16:creationId xmlns:a16="http://schemas.microsoft.com/office/drawing/2014/main" xmlns="" id="{07C9E6A2-2F69-4E12-A003-BB51C57C3711}"/>
                  </a:ext>
                </a:extLst>
              </p:cNvPr>
              <p:cNvSpPr/>
              <p:nvPr/>
            </p:nvSpPr>
            <p:spPr>
              <a:xfrm>
                <a:off x="2210815" y="4093868"/>
                <a:ext cx="91440" cy="914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600" name="Oval 599">
                <a:extLst>
                  <a:ext uri="{FF2B5EF4-FFF2-40B4-BE49-F238E27FC236}">
                    <a16:creationId xmlns:a16="http://schemas.microsoft.com/office/drawing/2014/main" xmlns="" id="{A4421D26-43D8-4E6D-9355-0FDFE25B2111}"/>
                  </a:ext>
                </a:extLst>
              </p:cNvPr>
              <p:cNvSpPr/>
              <p:nvPr/>
            </p:nvSpPr>
            <p:spPr>
              <a:xfrm>
                <a:off x="2381839" y="4087796"/>
                <a:ext cx="91440" cy="914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601" name="Oval 600">
                <a:extLst>
                  <a:ext uri="{FF2B5EF4-FFF2-40B4-BE49-F238E27FC236}">
                    <a16:creationId xmlns:a16="http://schemas.microsoft.com/office/drawing/2014/main" xmlns="" id="{D8CA60C6-F156-4BCA-9091-8A6C2C55272E}"/>
                  </a:ext>
                </a:extLst>
              </p:cNvPr>
              <p:cNvSpPr/>
              <p:nvPr/>
            </p:nvSpPr>
            <p:spPr>
              <a:xfrm>
                <a:off x="2552750" y="4069728"/>
                <a:ext cx="91440" cy="914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602" name="Oval 601">
                <a:extLst>
                  <a:ext uri="{FF2B5EF4-FFF2-40B4-BE49-F238E27FC236}">
                    <a16:creationId xmlns:a16="http://schemas.microsoft.com/office/drawing/2014/main" xmlns="" id="{1C48C02B-60AB-490A-92DD-01E544D55605}"/>
                  </a:ext>
                </a:extLst>
              </p:cNvPr>
              <p:cNvSpPr/>
              <p:nvPr/>
            </p:nvSpPr>
            <p:spPr>
              <a:xfrm>
                <a:off x="2723571" y="4059583"/>
                <a:ext cx="91440" cy="914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603" name="Oval 602">
                <a:extLst>
                  <a:ext uri="{FF2B5EF4-FFF2-40B4-BE49-F238E27FC236}">
                    <a16:creationId xmlns:a16="http://schemas.microsoft.com/office/drawing/2014/main" xmlns="" id="{DD4E2F9D-2789-4076-B9E8-BB820DCC0223}"/>
                  </a:ext>
                </a:extLst>
              </p:cNvPr>
              <p:cNvSpPr/>
              <p:nvPr/>
            </p:nvSpPr>
            <p:spPr>
              <a:xfrm>
                <a:off x="2894912" y="4042076"/>
                <a:ext cx="91440" cy="914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604" name="Oval 603">
                <a:extLst>
                  <a:ext uri="{FF2B5EF4-FFF2-40B4-BE49-F238E27FC236}">
                    <a16:creationId xmlns:a16="http://schemas.microsoft.com/office/drawing/2014/main" xmlns="" id="{D064BBBD-9AA0-4ABA-A626-B1359D236FED}"/>
                  </a:ext>
                </a:extLst>
              </p:cNvPr>
              <p:cNvSpPr/>
              <p:nvPr/>
            </p:nvSpPr>
            <p:spPr>
              <a:xfrm>
                <a:off x="3063408" y="4024008"/>
                <a:ext cx="91440" cy="914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605" name="Oval 604">
                <a:extLst>
                  <a:ext uri="{FF2B5EF4-FFF2-40B4-BE49-F238E27FC236}">
                    <a16:creationId xmlns:a16="http://schemas.microsoft.com/office/drawing/2014/main" xmlns="" id="{757B4071-81A9-4987-86E0-9A7DF398634B}"/>
                  </a:ext>
                </a:extLst>
              </p:cNvPr>
              <p:cNvSpPr/>
              <p:nvPr/>
            </p:nvSpPr>
            <p:spPr>
              <a:xfrm>
                <a:off x="3236961" y="4013863"/>
                <a:ext cx="91440" cy="914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606" name="Oval 605">
                <a:extLst>
                  <a:ext uri="{FF2B5EF4-FFF2-40B4-BE49-F238E27FC236}">
                    <a16:creationId xmlns:a16="http://schemas.microsoft.com/office/drawing/2014/main" xmlns="" id="{2291EDAD-4D9F-4708-BD26-AE2B83A4EC63}"/>
                  </a:ext>
                </a:extLst>
              </p:cNvPr>
              <p:cNvSpPr/>
              <p:nvPr/>
            </p:nvSpPr>
            <p:spPr>
              <a:xfrm>
                <a:off x="3579009" y="4008035"/>
                <a:ext cx="91440" cy="914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607" name="Oval 606">
                <a:extLst>
                  <a:ext uri="{FF2B5EF4-FFF2-40B4-BE49-F238E27FC236}">
                    <a16:creationId xmlns:a16="http://schemas.microsoft.com/office/drawing/2014/main" xmlns="" id="{DFCBC439-D82A-4AF6-90B4-D1A44530D2D1}"/>
                  </a:ext>
                </a:extLst>
              </p:cNvPr>
              <p:cNvSpPr/>
              <p:nvPr/>
            </p:nvSpPr>
            <p:spPr>
              <a:xfrm>
                <a:off x="3750034" y="3996356"/>
                <a:ext cx="91440" cy="914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608" name="Oval 607">
                <a:extLst>
                  <a:ext uri="{FF2B5EF4-FFF2-40B4-BE49-F238E27FC236}">
                    <a16:creationId xmlns:a16="http://schemas.microsoft.com/office/drawing/2014/main" xmlns="" id="{075165E2-399C-4964-B03B-895D20894119}"/>
                  </a:ext>
                </a:extLst>
              </p:cNvPr>
              <p:cNvSpPr/>
              <p:nvPr/>
            </p:nvSpPr>
            <p:spPr>
              <a:xfrm>
                <a:off x="3926338" y="3979587"/>
                <a:ext cx="91440" cy="914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609" name="Oval 608">
                <a:extLst>
                  <a:ext uri="{FF2B5EF4-FFF2-40B4-BE49-F238E27FC236}">
                    <a16:creationId xmlns:a16="http://schemas.microsoft.com/office/drawing/2014/main" xmlns="" id="{DDBE9328-3690-4AF8-94DE-FA77BF99E0D1}"/>
                  </a:ext>
                </a:extLst>
              </p:cNvPr>
              <p:cNvSpPr/>
              <p:nvPr/>
            </p:nvSpPr>
            <p:spPr>
              <a:xfrm>
                <a:off x="4092082" y="3970620"/>
                <a:ext cx="91440" cy="914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610" name="Oval 609">
                <a:extLst>
                  <a:ext uri="{FF2B5EF4-FFF2-40B4-BE49-F238E27FC236}">
                    <a16:creationId xmlns:a16="http://schemas.microsoft.com/office/drawing/2014/main" xmlns="" id="{46248E87-22D8-40BE-8925-79C7AC281EE5}"/>
                  </a:ext>
                </a:extLst>
              </p:cNvPr>
              <p:cNvSpPr/>
              <p:nvPr/>
            </p:nvSpPr>
            <p:spPr>
              <a:xfrm>
                <a:off x="4269576" y="3958853"/>
                <a:ext cx="91440" cy="914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611" name="Oval 610">
                <a:extLst>
                  <a:ext uri="{FF2B5EF4-FFF2-40B4-BE49-F238E27FC236}">
                    <a16:creationId xmlns:a16="http://schemas.microsoft.com/office/drawing/2014/main" xmlns="" id="{AA0DFACC-B366-438D-99CF-C2823530DB34}"/>
                  </a:ext>
                </a:extLst>
              </p:cNvPr>
              <p:cNvSpPr/>
              <p:nvPr/>
            </p:nvSpPr>
            <p:spPr>
              <a:xfrm>
                <a:off x="3407281" y="4013863"/>
                <a:ext cx="91440" cy="914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grpSp>
        <p:grpSp>
          <p:nvGrpSpPr>
            <p:cNvPr id="13" name="Group 425">
              <a:extLst>
                <a:ext uri="{FF2B5EF4-FFF2-40B4-BE49-F238E27FC236}">
                  <a16:creationId xmlns:a16="http://schemas.microsoft.com/office/drawing/2014/main" xmlns="" id="{45E9FBCA-1466-414E-8AD3-64ED9A3A3E37}"/>
                </a:ext>
              </a:extLst>
            </p:cNvPr>
            <p:cNvGrpSpPr/>
            <p:nvPr/>
          </p:nvGrpSpPr>
          <p:grpSpPr>
            <a:xfrm>
              <a:off x="1309822" y="3752139"/>
              <a:ext cx="3230808" cy="402146"/>
              <a:chOff x="838200" y="3958853"/>
              <a:chExt cx="3522816" cy="402146"/>
            </a:xfrm>
            <a:solidFill>
              <a:schemeClr val="accent2"/>
            </a:solidFill>
          </p:grpSpPr>
          <p:sp>
            <p:nvSpPr>
              <p:cNvPr id="570" name="Oval 166">
                <a:extLst>
                  <a:ext uri="{FF2B5EF4-FFF2-40B4-BE49-F238E27FC236}">
                    <a16:creationId xmlns:a16="http://schemas.microsoft.com/office/drawing/2014/main" xmlns="" id="{D0FA1477-FC5D-4FC0-B739-099C8B990B46}"/>
                  </a:ext>
                </a:extLst>
              </p:cNvPr>
              <p:cNvSpPr/>
              <p:nvPr/>
            </p:nvSpPr>
            <p:spPr>
              <a:xfrm>
                <a:off x="838200" y="4269559"/>
                <a:ext cx="91440" cy="914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71" name="Oval 167">
                <a:extLst>
                  <a:ext uri="{FF2B5EF4-FFF2-40B4-BE49-F238E27FC236}">
                    <a16:creationId xmlns:a16="http://schemas.microsoft.com/office/drawing/2014/main" xmlns="" id="{2E242745-3265-4D9E-8879-A018017070F6}"/>
                  </a:ext>
                </a:extLst>
              </p:cNvPr>
              <p:cNvSpPr/>
              <p:nvPr/>
            </p:nvSpPr>
            <p:spPr>
              <a:xfrm>
                <a:off x="1011364" y="4253973"/>
                <a:ext cx="91440" cy="914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72" name="Oval 168">
                <a:extLst>
                  <a:ext uri="{FF2B5EF4-FFF2-40B4-BE49-F238E27FC236}">
                    <a16:creationId xmlns:a16="http://schemas.microsoft.com/office/drawing/2014/main" xmlns="" id="{8F943AC1-BE18-4506-AF33-D48D1A80F3CF}"/>
                  </a:ext>
                </a:extLst>
              </p:cNvPr>
              <p:cNvSpPr/>
              <p:nvPr/>
            </p:nvSpPr>
            <p:spPr>
              <a:xfrm>
                <a:off x="1195858" y="4235114"/>
                <a:ext cx="91440" cy="914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73" name="Oval 169">
                <a:extLst>
                  <a:ext uri="{FF2B5EF4-FFF2-40B4-BE49-F238E27FC236}">
                    <a16:creationId xmlns:a16="http://schemas.microsoft.com/office/drawing/2014/main" xmlns="" id="{B1792975-1429-4630-BB06-A5E8FC62F454}"/>
                  </a:ext>
                </a:extLst>
              </p:cNvPr>
              <p:cNvSpPr/>
              <p:nvPr/>
            </p:nvSpPr>
            <p:spPr>
              <a:xfrm>
                <a:off x="1356156" y="4218784"/>
                <a:ext cx="91440" cy="914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74" name="Oval 170">
                <a:extLst>
                  <a:ext uri="{FF2B5EF4-FFF2-40B4-BE49-F238E27FC236}">
                    <a16:creationId xmlns:a16="http://schemas.microsoft.com/office/drawing/2014/main" xmlns="" id="{192CD9E3-02AE-4E9A-B1F6-F61869C6976A}"/>
                  </a:ext>
                </a:extLst>
              </p:cNvPr>
              <p:cNvSpPr/>
              <p:nvPr/>
            </p:nvSpPr>
            <p:spPr>
              <a:xfrm>
                <a:off x="1526718" y="4205527"/>
                <a:ext cx="91440" cy="914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75" name="Oval 171">
                <a:extLst>
                  <a:ext uri="{FF2B5EF4-FFF2-40B4-BE49-F238E27FC236}">
                    <a16:creationId xmlns:a16="http://schemas.microsoft.com/office/drawing/2014/main" xmlns="" id="{DF911730-96A6-4271-9391-05A1B2255776}"/>
                  </a:ext>
                </a:extLst>
              </p:cNvPr>
              <p:cNvSpPr/>
              <p:nvPr/>
            </p:nvSpPr>
            <p:spPr>
              <a:xfrm>
                <a:off x="1697742" y="4191292"/>
                <a:ext cx="91440" cy="914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76" name="Oval 172">
                <a:extLst>
                  <a:ext uri="{FF2B5EF4-FFF2-40B4-BE49-F238E27FC236}">
                    <a16:creationId xmlns:a16="http://schemas.microsoft.com/office/drawing/2014/main" xmlns="" id="{DB40A8B3-8C57-408E-9B38-8ED0B8C1EEBE}"/>
                  </a:ext>
                </a:extLst>
              </p:cNvPr>
              <p:cNvSpPr/>
              <p:nvPr/>
            </p:nvSpPr>
            <p:spPr>
              <a:xfrm>
                <a:off x="1870542" y="4173064"/>
                <a:ext cx="91440" cy="914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77" name="Oval 173">
                <a:extLst>
                  <a:ext uri="{FF2B5EF4-FFF2-40B4-BE49-F238E27FC236}">
                    <a16:creationId xmlns:a16="http://schemas.microsoft.com/office/drawing/2014/main" xmlns="" id="{1C0AB1B4-D273-45B4-96F0-53690E7BC2F1}"/>
                  </a:ext>
                </a:extLst>
              </p:cNvPr>
              <p:cNvSpPr/>
              <p:nvPr/>
            </p:nvSpPr>
            <p:spPr>
              <a:xfrm>
                <a:off x="2039791" y="4158828"/>
                <a:ext cx="91440" cy="914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78" name="Oval 174">
                <a:extLst>
                  <a:ext uri="{FF2B5EF4-FFF2-40B4-BE49-F238E27FC236}">
                    <a16:creationId xmlns:a16="http://schemas.microsoft.com/office/drawing/2014/main" xmlns="" id="{492DF7E3-60DD-4CB5-8AF3-58A58ED75677}"/>
                  </a:ext>
                </a:extLst>
              </p:cNvPr>
              <p:cNvSpPr/>
              <p:nvPr/>
            </p:nvSpPr>
            <p:spPr>
              <a:xfrm>
                <a:off x="2210815" y="4151014"/>
                <a:ext cx="91440" cy="914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79" name="Oval 175">
                <a:extLst>
                  <a:ext uri="{FF2B5EF4-FFF2-40B4-BE49-F238E27FC236}">
                    <a16:creationId xmlns:a16="http://schemas.microsoft.com/office/drawing/2014/main" xmlns="" id="{E78C8504-07AC-4F02-8DF2-4830A4CA512D}"/>
                  </a:ext>
                </a:extLst>
              </p:cNvPr>
              <p:cNvSpPr/>
              <p:nvPr/>
            </p:nvSpPr>
            <p:spPr>
              <a:xfrm>
                <a:off x="2381839" y="4139499"/>
                <a:ext cx="91440" cy="914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80" name="Oval 176">
                <a:extLst>
                  <a:ext uri="{FF2B5EF4-FFF2-40B4-BE49-F238E27FC236}">
                    <a16:creationId xmlns:a16="http://schemas.microsoft.com/office/drawing/2014/main" xmlns="" id="{01086829-D9BD-4DF4-A9B4-3320E5B12042}"/>
                  </a:ext>
                </a:extLst>
              </p:cNvPr>
              <p:cNvSpPr/>
              <p:nvPr/>
            </p:nvSpPr>
            <p:spPr>
              <a:xfrm>
                <a:off x="2552750" y="4126877"/>
                <a:ext cx="91440" cy="914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81" name="Oval 177">
                <a:extLst>
                  <a:ext uri="{FF2B5EF4-FFF2-40B4-BE49-F238E27FC236}">
                    <a16:creationId xmlns:a16="http://schemas.microsoft.com/office/drawing/2014/main" xmlns="" id="{E18A2A0F-D043-4870-8FD0-5F21DC513D42}"/>
                  </a:ext>
                </a:extLst>
              </p:cNvPr>
              <p:cNvSpPr/>
              <p:nvPr/>
            </p:nvSpPr>
            <p:spPr>
              <a:xfrm>
                <a:off x="2723571" y="4114009"/>
                <a:ext cx="91440" cy="914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82" name="Oval 178">
                <a:extLst>
                  <a:ext uri="{FF2B5EF4-FFF2-40B4-BE49-F238E27FC236}">
                    <a16:creationId xmlns:a16="http://schemas.microsoft.com/office/drawing/2014/main" xmlns="" id="{71C73AE4-CBD1-4A5F-BBF4-46E45966AFA8}"/>
                  </a:ext>
                </a:extLst>
              </p:cNvPr>
              <p:cNvSpPr/>
              <p:nvPr/>
            </p:nvSpPr>
            <p:spPr>
              <a:xfrm>
                <a:off x="2894912" y="4091060"/>
                <a:ext cx="91440" cy="914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83" name="Oval 179">
                <a:extLst>
                  <a:ext uri="{FF2B5EF4-FFF2-40B4-BE49-F238E27FC236}">
                    <a16:creationId xmlns:a16="http://schemas.microsoft.com/office/drawing/2014/main" xmlns="" id="{411635B4-0163-49E0-BC75-B2F83C743A34}"/>
                  </a:ext>
                </a:extLst>
              </p:cNvPr>
              <p:cNvSpPr/>
              <p:nvPr/>
            </p:nvSpPr>
            <p:spPr>
              <a:xfrm>
                <a:off x="3063408" y="4072991"/>
                <a:ext cx="91440" cy="914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84" name="Oval 180">
                <a:extLst>
                  <a:ext uri="{FF2B5EF4-FFF2-40B4-BE49-F238E27FC236}">
                    <a16:creationId xmlns:a16="http://schemas.microsoft.com/office/drawing/2014/main" xmlns="" id="{E4802D08-E1C8-4974-8054-88CD1B1529E1}"/>
                  </a:ext>
                </a:extLst>
              </p:cNvPr>
              <p:cNvSpPr/>
              <p:nvPr/>
            </p:nvSpPr>
            <p:spPr>
              <a:xfrm>
                <a:off x="3236961" y="4060126"/>
                <a:ext cx="91440" cy="914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85" name="Oval 181">
                <a:extLst>
                  <a:ext uri="{FF2B5EF4-FFF2-40B4-BE49-F238E27FC236}">
                    <a16:creationId xmlns:a16="http://schemas.microsoft.com/office/drawing/2014/main" xmlns="" id="{E9307262-F07C-41E5-8CF0-59267DC363FA}"/>
                  </a:ext>
                </a:extLst>
              </p:cNvPr>
              <p:cNvSpPr/>
              <p:nvPr/>
            </p:nvSpPr>
            <p:spPr>
              <a:xfrm>
                <a:off x="3579009" y="4024361"/>
                <a:ext cx="91440" cy="914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86" name="Oval 182">
                <a:extLst>
                  <a:ext uri="{FF2B5EF4-FFF2-40B4-BE49-F238E27FC236}">
                    <a16:creationId xmlns:a16="http://schemas.microsoft.com/office/drawing/2014/main" xmlns="" id="{29CD71A5-F2C1-4D53-A2A2-FA461B939351}"/>
                  </a:ext>
                </a:extLst>
              </p:cNvPr>
              <p:cNvSpPr/>
              <p:nvPr/>
            </p:nvSpPr>
            <p:spPr>
              <a:xfrm>
                <a:off x="3750034" y="3996356"/>
                <a:ext cx="91440" cy="914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87" name="Oval 183">
                <a:extLst>
                  <a:ext uri="{FF2B5EF4-FFF2-40B4-BE49-F238E27FC236}">
                    <a16:creationId xmlns:a16="http://schemas.microsoft.com/office/drawing/2014/main" xmlns="" id="{BC54E99B-590F-41AA-947E-E51319A11E64}"/>
                  </a:ext>
                </a:extLst>
              </p:cNvPr>
              <p:cNvSpPr/>
              <p:nvPr/>
            </p:nvSpPr>
            <p:spPr>
              <a:xfrm>
                <a:off x="3926338" y="3979587"/>
                <a:ext cx="91440" cy="914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88" name="Oval 184">
                <a:extLst>
                  <a:ext uri="{FF2B5EF4-FFF2-40B4-BE49-F238E27FC236}">
                    <a16:creationId xmlns:a16="http://schemas.microsoft.com/office/drawing/2014/main" xmlns="" id="{6620750B-1904-4285-9D50-3E71A0F2D419}"/>
                  </a:ext>
                </a:extLst>
              </p:cNvPr>
              <p:cNvSpPr/>
              <p:nvPr/>
            </p:nvSpPr>
            <p:spPr>
              <a:xfrm>
                <a:off x="4092082" y="3970620"/>
                <a:ext cx="91440" cy="914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89" name="Oval 185">
                <a:extLst>
                  <a:ext uri="{FF2B5EF4-FFF2-40B4-BE49-F238E27FC236}">
                    <a16:creationId xmlns:a16="http://schemas.microsoft.com/office/drawing/2014/main" xmlns="" id="{B41133E1-0593-4723-97A0-20E3E437350B}"/>
                  </a:ext>
                </a:extLst>
              </p:cNvPr>
              <p:cNvSpPr/>
              <p:nvPr/>
            </p:nvSpPr>
            <p:spPr>
              <a:xfrm>
                <a:off x="4269576" y="3958853"/>
                <a:ext cx="91440" cy="914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90" name="Oval 186">
                <a:extLst>
                  <a:ext uri="{FF2B5EF4-FFF2-40B4-BE49-F238E27FC236}">
                    <a16:creationId xmlns:a16="http://schemas.microsoft.com/office/drawing/2014/main" xmlns="" id="{D0F4BB69-F0B5-44FF-AC58-F21D656D5D14}"/>
                  </a:ext>
                </a:extLst>
              </p:cNvPr>
              <p:cNvSpPr/>
              <p:nvPr/>
            </p:nvSpPr>
            <p:spPr>
              <a:xfrm>
                <a:off x="3407281" y="4043797"/>
                <a:ext cx="91440" cy="914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grpSp>
        <p:grpSp>
          <p:nvGrpSpPr>
            <p:cNvPr id="14" name="Group 426">
              <a:extLst>
                <a:ext uri="{FF2B5EF4-FFF2-40B4-BE49-F238E27FC236}">
                  <a16:creationId xmlns:a16="http://schemas.microsoft.com/office/drawing/2014/main" xmlns="" id="{ACEECD0B-ACA2-4996-855E-1048FABABDF5}"/>
                </a:ext>
              </a:extLst>
            </p:cNvPr>
            <p:cNvGrpSpPr/>
            <p:nvPr/>
          </p:nvGrpSpPr>
          <p:grpSpPr>
            <a:xfrm>
              <a:off x="1309822" y="3400578"/>
              <a:ext cx="3230808" cy="415751"/>
              <a:chOff x="838200" y="3945248"/>
              <a:chExt cx="3522816" cy="415751"/>
            </a:xfrm>
            <a:solidFill>
              <a:schemeClr val="accent3"/>
            </a:solidFill>
          </p:grpSpPr>
          <p:sp>
            <p:nvSpPr>
              <p:cNvPr id="549" name="Oval 166">
                <a:extLst>
                  <a:ext uri="{FF2B5EF4-FFF2-40B4-BE49-F238E27FC236}">
                    <a16:creationId xmlns:a16="http://schemas.microsoft.com/office/drawing/2014/main" xmlns="" id="{F4ED04E7-FA42-460B-A196-FFA16AAE688F}"/>
                  </a:ext>
                </a:extLst>
              </p:cNvPr>
              <p:cNvSpPr/>
              <p:nvPr/>
            </p:nvSpPr>
            <p:spPr>
              <a:xfrm>
                <a:off x="838200" y="4269559"/>
                <a:ext cx="91440" cy="914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50" name="Oval 167">
                <a:extLst>
                  <a:ext uri="{FF2B5EF4-FFF2-40B4-BE49-F238E27FC236}">
                    <a16:creationId xmlns:a16="http://schemas.microsoft.com/office/drawing/2014/main" xmlns="" id="{C6506CCB-DC64-4E62-BA9E-1CCDA09065FB}"/>
                  </a:ext>
                </a:extLst>
              </p:cNvPr>
              <p:cNvSpPr/>
              <p:nvPr/>
            </p:nvSpPr>
            <p:spPr>
              <a:xfrm>
                <a:off x="1011364" y="4253973"/>
                <a:ext cx="91440" cy="914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51" name="Oval 168">
                <a:extLst>
                  <a:ext uri="{FF2B5EF4-FFF2-40B4-BE49-F238E27FC236}">
                    <a16:creationId xmlns:a16="http://schemas.microsoft.com/office/drawing/2014/main" xmlns="" id="{B60B7B4A-B9FA-4636-9E97-968BFC7D82AB}"/>
                  </a:ext>
                </a:extLst>
              </p:cNvPr>
              <p:cNvSpPr/>
              <p:nvPr/>
            </p:nvSpPr>
            <p:spPr>
              <a:xfrm>
                <a:off x="1195858" y="4245998"/>
                <a:ext cx="91440" cy="914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52" name="Oval 169">
                <a:extLst>
                  <a:ext uri="{FF2B5EF4-FFF2-40B4-BE49-F238E27FC236}">
                    <a16:creationId xmlns:a16="http://schemas.microsoft.com/office/drawing/2014/main" xmlns="" id="{0E9E6E79-7D59-49C7-B6B8-7FAD56ACAE62}"/>
                  </a:ext>
                </a:extLst>
              </p:cNvPr>
              <p:cNvSpPr/>
              <p:nvPr/>
            </p:nvSpPr>
            <p:spPr>
              <a:xfrm>
                <a:off x="1356156" y="4229668"/>
                <a:ext cx="91440" cy="914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53" name="Oval 170">
                <a:extLst>
                  <a:ext uri="{FF2B5EF4-FFF2-40B4-BE49-F238E27FC236}">
                    <a16:creationId xmlns:a16="http://schemas.microsoft.com/office/drawing/2014/main" xmlns="" id="{3182C5F2-EAA5-42C6-95DF-D5D660231E3E}"/>
                  </a:ext>
                </a:extLst>
              </p:cNvPr>
              <p:cNvSpPr/>
              <p:nvPr/>
            </p:nvSpPr>
            <p:spPr>
              <a:xfrm>
                <a:off x="1526718" y="4213690"/>
                <a:ext cx="91440" cy="914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54" name="Oval 171">
                <a:extLst>
                  <a:ext uri="{FF2B5EF4-FFF2-40B4-BE49-F238E27FC236}">
                    <a16:creationId xmlns:a16="http://schemas.microsoft.com/office/drawing/2014/main" xmlns="" id="{C4D468A7-2434-4924-BF37-66CA37D6958B}"/>
                  </a:ext>
                </a:extLst>
              </p:cNvPr>
              <p:cNvSpPr/>
              <p:nvPr/>
            </p:nvSpPr>
            <p:spPr>
              <a:xfrm>
                <a:off x="1697742" y="4207618"/>
                <a:ext cx="91440" cy="914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55" name="Oval 172">
                <a:extLst>
                  <a:ext uri="{FF2B5EF4-FFF2-40B4-BE49-F238E27FC236}">
                    <a16:creationId xmlns:a16="http://schemas.microsoft.com/office/drawing/2014/main" xmlns="" id="{86163D0B-4588-4DE4-B06B-A9E87DCFE51B}"/>
                  </a:ext>
                </a:extLst>
              </p:cNvPr>
              <p:cNvSpPr/>
              <p:nvPr/>
            </p:nvSpPr>
            <p:spPr>
              <a:xfrm>
                <a:off x="1870542" y="4200278"/>
                <a:ext cx="91440" cy="914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56" name="Oval 173">
                <a:extLst>
                  <a:ext uri="{FF2B5EF4-FFF2-40B4-BE49-F238E27FC236}">
                    <a16:creationId xmlns:a16="http://schemas.microsoft.com/office/drawing/2014/main" xmlns="" id="{1DD950CB-BE32-4427-988A-D64C29FFC81E}"/>
                  </a:ext>
                </a:extLst>
              </p:cNvPr>
              <p:cNvSpPr/>
              <p:nvPr/>
            </p:nvSpPr>
            <p:spPr>
              <a:xfrm>
                <a:off x="2039791" y="4186039"/>
                <a:ext cx="91440" cy="914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57" name="Oval 174">
                <a:extLst>
                  <a:ext uri="{FF2B5EF4-FFF2-40B4-BE49-F238E27FC236}">
                    <a16:creationId xmlns:a16="http://schemas.microsoft.com/office/drawing/2014/main" xmlns="" id="{C3AC8BDE-2D1F-4B6D-82D7-3D2EEB969072}"/>
                  </a:ext>
                </a:extLst>
              </p:cNvPr>
              <p:cNvSpPr/>
              <p:nvPr/>
            </p:nvSpPr>
            <p:spPr>
              <a:xfrm>
                <a:off x="2210815" y="4180948"/>
                <a:ext cx="91440" cy="914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58" name="Oval 175">
                <a:extLst>
                  <a:ext uri="{FF2B5EF4-FFF2-40B4-BE49-F238E27FC236}">
                    <a16:creationId xmlns:a16="http://schemas.microsoft.com/office/drawing/2014/main" xmlns="" id="{E3AF01FB-ED1A-4AF3-9044-75BF7CEEBD41}"/>
                  </a:ext>
                </a:extLst>
              </p:cNvPr>
              <p:cNvSpPr/>
              <p:nvPr/>
            </p:nvSpPr>
            <p:spPr>
              <a:xfrm>
                <a:off x="2381839" y="4153104"/>
                <a:ext cx="91440" cy="914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59" name="Oval 176">
                <a:extLst>
                  <a:ext uri="{FF2B5EF4-FFF2-40B4-BE49-F238E27FC236}">
                    <a16:creationId xmlns:a16="http://schemas.microsoft.com/office/drawing/2014/main" xmlns="" id="{18B8F909-8FE4-4E5A-98D3-2761DA2EAA31}"/>
                  </a:ext>
                </a:extLst>
              </p:cNvPr>
              <p:cNvSpPr/>
              <p:nvPr/>
            </p:nvSpPr>
            <p:spPr>
              <a:xfrm>
                <a:off x="2552750" y="4143204"/>
                <a:ext cx="91440" cy="914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60" name="Oval 177">
                <a:extLst>
                  <a:ext uri="{FF2B5EF4-FFF2-40B4-BE49-F238E27FC236}">
                    <a16:creationId xmlns:a16="http://schemas.microsoft.com/office/drawing/2014/main" xmlns="" id="{9DB634AF-9D99-4D74-BEF9-822DF9368C3C}"/>
                  </a:ext>
                </a:extLst>
              </p:cNvPr>
              <p:cNvSpPr/>
              <p:nvPr/>
            </p:nvSpPr>
            <p:spPr>
              <a:xfrm>
                <a:off x="2723571" y="4127614"/>
                <a:ext cx="91440" cy="914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61" name="Oval 178">
                <a:extLst>
                  <a:ext uri="{FF2B5EF4-FFF2-40B4-BE49-F238E27FC236}">
                    <a16:creationId xmlns:a16="http://schemas.microsoft.com/office/drawing/2014/main" xmlns="" id="{E4B7D254-7590-4D3C-BAEF-597FE732E2B3}"/>
                  </a:ext>
                </a:extLst>
              </p:cNvPr>
              <p:cNvSpPr/>
              <p:nvPr/>
            </p:nvSpPr>
            <p:spPr>
              <a:xfrm>
                <a:off x="2894912" y="4110108"/>
                <a:ext cx="91440" cy="914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62" name="Oval 179">
                <a:extLst>
                  <a:ext uri="{FF2B5EF4-FFF2-40B4-BE49-F238E27FC236}">
                    <a16:creationId xmlns:a16="http://schemas.microsoft.com/office/drawing/2014/main" xmlns="" id="{040A01DF-D293-43DA-B3B1-C3C91F9C46F4}"/>
                  </a:ext>
                </a:extLst>
              </p:cNvPr>
              <p:cNvSpPr/>
              <p:nvPr/>
            </p:nvSpPr>
            <p:spPr>
              <a:xfrm>
                <a:off x="3063408" y="4092039"/>
                <a:ext cx="91440" cy="914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63" name="Oval 180">
                <a:extLst>
                  <a:ext uri="{FF2B5EF4-FFF2-40B4-BE49-F238E27FC236}">
                    <a16:creationId xmlns:a16="http://schemas.microsoft.com/office/drawing/2014/main" xmlns="" id="{253A7BA2-9D13-4C21-AB7E-AEE264577F34}"/>
                  </a:ext>
                </a:extLst>
              </p:cNvPr>
              <p:cNvSpPr/>
              <p:nvPr/>
            </p:nvSpPr>
            <p:spPr>
              <a:xfrm>
                <a:off x="3236961" y="4071010"/>
                <a:ext cx="91440" cy="914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64" name="Oval 181">
                <a:extLst>
                  <a:ext uri="{FF2B5EF4-FFF2-40B4-BE49-F238E27FC236}">
                    <a16:creationId xmlns:a16="http://schemas.microsoft.com/office/drawing/2014/main" xmlns="" id="{94A0022A-CA28-432D-A8D2-3254B190AED0}"/>
                  </a:ext>
                </a:extLst>
              </p:cNvPr>
              <p:cNvSpPr/>
              <p:nvPr/>
            </p:nvSpPr>
            <p:spPr>
              <a:xfrm>
                <a:off x="3579009" y="4032524"/>
                <a:ext cx="91440" cy="914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65" name="Oval 182">
                <a:extLst>
                  <a:ext uri="{FF2B5EF4-FFF2-40B4-BE49-F238E27FC236}">
                    <a16:creationId xmlns:a16="http://schemas.microsoft.com/office/drawing/2014/main" xmlns="" id="{738F616A-090F-47C7-93E1-184FD234D0BC}"/>
                  </a:ext>
                </a:extLst>
              </p:cNvPr>
              <p:cNvSpPr/>
              <p:nvPr/>
            </p:nvSpPr>
            <p:spPr>
              <a:xfrm>
                <a:off x="3750034" y="4004519"/>
                <a:ext cx="91440" cy="914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66" name="Oval 183">
                <a:extLst>
                  <a:ext uri="{FF2B5EF4-FFF2-40B4-BE49-F238E27FC236}">
                    <a16:creationId xmlns:a16="http://schemas.microsoft.com/office/drawing/2014/main" xmlns="" id="{F4FCA0EE-3C0F-4DAD-8286-45FF899BE296}"/>
                  </a:ext>
                </a:extLst>
              </p:cNvPr>
              <p:cNvSpPr/>
              <p:nvPr/>
            </p:nvSpPr>
            <p:spPr>
              <a:xfrm>
                <a:off x="3926338" y="3990471"/>
                <a:ext cx="91440" cy="914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67" name="Oval 184">
                <a:extLst>
                  <a:ext uri="{FF2B5EF4-FFF2-40B4-BE49-F238E27FC236}">
                    <a16:creationId xmlns:a16="http://schemas.microsoft.com/office/drawing/2014/main" xmlns="" id="{62ECFB17-98D9-4627-9972-A3274636FB07}"/>
                  </a:ext>
                </a:extLst>
              </p:cNvPr>
              <p:cNvSpPr/>
              <p:nvPr/>
            </p:nvSpPr>
            <p:spPr>
              <a:xfrm>
                <a:off x="4092082" y="3976062"/>
                <a:ext cx="91440" cy="914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68" name="Oval 185">
                <a:extLst>
                  <a:ext uri="{FF2B5EF4-FFF2-40B4-BE49-F238E27FC236}">
                    <a16:creationId xmlns:a16="http://schemas.microsoft.com/office/drawing/2014/main" xmlns="" id="{99992508-055C-46EF-83B2-F2EE6E17F23A}"/>
                  </a:ext>
                </a:extLst>
              </p:cNvPr>
              <p:cNvSpPr/>
              <p:nvPr/>
            </p:nvSpPr>
            <p:spPr>
              <a:xfrm>
                <a:off x="4269576" y="3945248"/>
                <a:ext cx="91440" cy="914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69" name="Oval 186">
                <a:extLst>
                  <a:ext uri="{FF2B5EF4-FFF2-40B4-BE49-F238E27FC236}">
                    <a16:creationId xmlns:a16="http://schemas.microsoft.com/office/drawing/2014/main" xmlns="" id="{21748DD2-E912-45E4-BF7D-9EDF99BB9DF1}"/>
                  </a:ext>
                </a:extLst>
              </p:cNvPr>
              <p:cNvSpPr/>
              <p:nvPr/>
            </p:nvSpPr>
            <p:spPr>
              <a:xfrm>
                <a:off x="3407281" y="4043797"/>
                <a:ext cx="91440" cy="914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grpSp>
        <p:grpSp>
          <p:nvGrpSpPr>
            <p:cNvPr id="15" name="Group 427">
              <a:extLst>
                <a:ext uri="{FF2B5EF4-FFF2-40B4-BE49-F238E27FC236}">
                  <a16:creationId xmlns:a16="http://schemas.microsoft.com/office/drawing/2014/main" xmlns="" id="{F206A7C7-B727-4522-9494-480F3F0F8656}"/>
                </a:ext>
              </a:extLst>
            </p:cNvPr>
            <p:cNvGrpSpPr/>
            <p:nvPr/>
          </p:nvGrpSpPr>
          <p:grpSpPr>
            <a:xfrm>
              <a:off x="1309822" y="2701672"/>
              <a:ext cx="3230808" cy="608970"/>
              <a:chOff x="838200" y="3752029"/>
              <a:chExt cx="3522816" cy="608970"/>
            </a:xfrm>
            <a:solidFill>
              <a:schemeClr val="accent1"/>
            </a:solidFill>
          </p:grpSpPr>
          <p:sp>
            <p:nvSpPr>
              <p:cNvPr id="528" name="Oval 166">
                <a:extLst>
                  <a:ext uri="{FF2B5EF4-FFF2-40B4-BE49-F238E27FC236}">
                    <a16:creationId xmlns:a16="http://schemas.microsoft.com/office/drawing/2014/main" xmlns="" id="{AD689075-0D68-4205-9A5B-09029EB963A1}"/>
                  </a:ext>
                </a:extLst>
              </p:cNvPr>
              <p:cNvSpPr/>
              <p:nvPr/>
            </p:nvSpPr>
            <p:spPr>
              <a:xfrm>
                <a:off x="838200" y="4269559"/>
                <a:ext cx="91440" cy="9144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29" name="Oval 167">
                <a:extLst>
                  <a:ext uri="{FF2B5EF4-FFF2-40B4-BE49-F238E27FC236}">
                    <a16:creationId xmlns:a16="http://schemas.microsoft.com/office/drawing/2014/main" xmlns="" id="{8048740F-041F-4BD3-8FC7-53F9630F04ED}"/>
                  </a:ext>
                </a:extLst>
              </p:cNvPr>
              <p:cNvSpPr/>
              <p:nvPr/>
            </p:nvSpPr>
            <p:spPr>
              <a:xfrm>
                <a:off x="1011364" y="4253973"/>
                <a:ext cx="91440" cy="9144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30" name="Oval 168">
                <a:extLst>
                  <a:ext uri="{FF2B5EF4-FFF2-40B4-BE49-F238E27FC236}">
                    <a16:creationId xmlns:a16="http://schemas.microsoft.com/office/drawing/2014/main" xmlns="" id="{EAF02851-385D-4D2C-B34F-AF9D759953CE}"/>
                  </a:ext>
                </a:extLst>
              </p:cNvPr>
              <p:cNvSpPr/>
              <p:nvPr/>
            </p:nvSpPr>
            <p:spPr>
              <a:xfrm>
                <a:off x="1195858" y="4235114"/>
                <a:ext cx="91440" cy="9144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31" name="Oval 169">
                <a:extLst>
                  <a:ext uri="{FF2B5EF4-FFF2-40B4-BE49-F238E27FC236}">
                    <a16:creationId xmlns:a16="http://schemas.microsoft.com/office/drawing/2014/main" xmlns="" id="{88790ED0-02CB-420C-A7DF-E3EBDF5D29AB}"/>
                  </a:ext>
                </a:extLst>
              </p:cNvPr>
              <p:cNvSpPr/>
              <p:nvPr/>
            </p:nvSpPr>
            <p:spPr>
              <a:xfrm>
                <a:off x="1356156" y="4210621"/>
                <a:ext cx="91440" cy="9144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32" name="Oval 170">
                <a:extLst>
                  <a:ext uri="{FF2B5EF4-FFF2-40B4-BE49-F238E27FC236}">
                    <a16:creationId xmlns:a16="http://schemas.microsoft.com/office/drawing/2014/main" xmlns="" id="{C4E33AE0-5AF0-4426-B04C-B18F4A4DA939}"/>
                  </a:ext>
                </a:extLst>
              </p:cNvPr>
              <p:cNvSpPr/>
              <p:nvPr/>
            </p:nvSpPr>
            <p:spPr>
              <a:xfrm>
                <a:off x="1526718" y="4183758"/>
                <a:ext cx="91440" cy="9144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33" name="Oval 171">
                <a:extLst>
                  <a:ext uri="{FF2B5EF4-FFF2-40B4-BE49-F238E27FC236}">
                    <a16:creationId xmlns:a16="http://schemas.microsoft.com/office/drawing/2014/main" xmlns="" id="{137FA160-EC93-4FA3-A70B-94D4DF109AFD}"/>
                  </a:ext>
                </a:extLst>
              </p:cNvPr>
              <p:cNvSpPr/>
              <p:nvPr/>
            </p:nvSpPr>
            <p:spPr>
              <a:xfrm>
                <a:off x="1697742" y="4153194"/>
                <a:ext cx="91440" cy="9144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34" name="Oval 172">
                <a:extLst>
                  <a:ext uri="{FF2B5EF4-FFF2-40B4-BE49-F238E27FC236}">
                    <a16:creationId xmlns:a16="http://schemas.microsoft.com/office/drawing/2014/main" xmlns="" id="{5BD4AB89-38FD-4976-BBBB-228B11006364}"/>
                  </a:ext>
                </a:extLst>
              </p:cNvPr>
              <p:cNvSpPr/>
              <p:nvPr/>
            </p:nvSpPr>
            <p:spPr>
              <a:xfrm>
                <a:off x="1870542" y="4121359"/>
                <a:ext cx="91440" cy="9144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35" name="Oval 173">
                <a:extLst>
                  <a:ext uri="{FF2B5EF4-FFF2-40B4-BE49-F238E27FC236}">
                    <a16:creationId xmlns:a16="http://schemas.microsoft.com/office/drawing/2014/main" xmlns="" id="{48D8619F-2390-4B40-A424-4256AEF73FE6}"/>
                  </a:ext>
                </a:extLst>
              </p:cNvPr>
              <p:cNvSpPr/>
              <p:nvPr/>
            </p:nvSpPr>
            <p:spPr>
              <a:xfrm>
                <a:off x="2039791" y="4096237"/>
                <a:ext cx="91440" cy="9144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36" name="Oval 174">
                <a:extLst>
                  <a:ext uri="{FF2B5EF4-FFF2-40B4-BE49-F238E27FC236}">
                    <a16:creationId xmlns:a16="http://schemas.microsoft.com/office/drawing/2014/main" xmlns="" id="{18C7A27F-9F3A-4FEC-AEB3-6056E1C301E6}"/>
                  </a:ext>
                </a:extLst>
              </p:cNvPr>
              <p:cNvSpPr/>
              <p:nvPr/>
            </p:nvSpPr>
            <p:spPr>
              <a:xfrm>
                <a:off x="2210815" y="4063930"/>
                <a:ext cx="91440" cy="9144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37" name="Oval 175">
                <a:extLst>
                  <a:ext uri="{FF2B5EF4-FFF2-40B4-BE49-F238E27FC236}">
                    <a16:creationId xmlns:a16="http://schemas.microsoft.com/office/drawing/2014/main" xmlns="" id="{067C83E7-6A0A-4C1C-9F82-ED94FDAD7A06}"/>
                  </a:ext>
                </a:extLst>
              </p:cNvPr>
              <p:cNvSpPr/>
              <p:nvPr/>
            </p:nvSpPr>
            <p:spPr>
              <a:xfrm>
                <a:off x="2381839" y="4041531"/>
                <a:ext cx="91440" cy="9144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38" name="Oval 176">
                <a:extLst>
                  <a:ext uri="{FF2B5EF4-FFF2-40B4-BE49-F238E27FC236}">
                    <a16:creationId xmlns:a16="http://schemas.microsoft.com/office/drawing/2014/main" xmlns="" id="{4F81A73E-ACB1-4A0D-A93A-57CB7F3EBA7E}"/>
                  </a:ext>
                </a:extLst>
              </p:cNvPr>
              <p:cNvSpPr/>
              <p:nvPr/>
            </p:nvSpPr>
            <p:spPr>
              <a:xfrm>
                <a:off x="2552750" y="4004415"/>
                <a:ext cx="91440" cy="9144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39" name="Oval 177">
                <a:extLst>
                  <a:ext uri="{FF2B5EF4-FFF2-40B4-BE49-F238E27FC236}">
                    <a16:creationId xmlns:a16="http://schemas.microsoft.com/office/drawing/2014/main" xmlns="" id="{F2805E8C-8DB6-4BA3-9C81-C85986A3F0C1}"/>
                  </a:ext>
                </a:extLst>
              </p:cNvPr>
              <p:cNvSpPr/>
              <p:nvPr/>
            </p:nvSpPr>
            <p:spPr>
              <a:xfrm>
                <a:off x="2723571" y="3975217"/>
                <a:ext cx="91440" cy="9144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40" name="Oval 178">
                <a:extLst>
                  <a:ext uri="{FF2B5EF4-FFF2-40B4-BE49-F238E27FC236}">
                    <a16:creationId xmlns:a16="http://schemas.microsoft.com/office/drawing/2014/main" xmlns="" id="{1CC4689B-CDB6-4426-BE07-3A8BB3BB242E}"/>
                  </a:ext>
                </a:extLst>
              </p:cNvPr>
              <p:cNvSpPr/>
              <p:nvPr/>
            </p:nvSpPr>
            <p:spPr>
              <a:xfrm>
                <a:off x="2894912" y="3944105"/>
                <a:ext cx="91440" cy="9144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41" name="Oval 179">
                <a:extLst>
                  <a:ext uri="{FF2B5EF4-FFF2-40B4-BE49-F238E27FC236}">
                    <a16:creationId xmlns:a16="http://schemas.microsoft.com/office/drawing/2014/main" xmlns="" id="{5AEB85B4-6403-4D17-8292-801AEB994734}"/>
                  </a:ext>
                </a:extLst>
              </p:cNvPr>
              <p:cNvSpPr/>
              <p:nvPr/>
            </p:nvSpPr>
            <p:spPr>
              <a:xfrm>
                <a:off x="3063408" y="3912428"/>
                <a:ext cx="91440" cy="9144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42" name="Oval 180">
                <a:extLst>
                  <a:ext uri="{FF2B5EF4-FFF2-40B4-BE49-F238E27FC236}">
                    <a16:creationId xmlns:a16="http://schemas.microsoft.com/office/drawing/2014/main" xmlns="" id="{F55FC096-9DB2-4F75-A713-4C04DDA56B1F}"/>
                  </a:ext>
                </a:extLst>
              </p:cNvPr>
              <p:cNvSpPr/>
              <p:nvPr/>
            </p:nvSpPr>
            <p:spPr>
              <a:xfrm>
                <a:off x="3236961" y="3880510"/>
                <a:ext cx="91440" cy="9144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43" name="Oval 181">
                <a:extLst>
                  <a:ext uri="{FF2B5EF4-FFF2-40B4-BE49-F238E27FC236}">
                    <a16:creationId xmlns:a16="http://schemas.microsoft.com/office/drawing/2014/main" xmlns="" id="{347F4A6F-D6CB-4C62-AE96-D3C90006C6D8}"/>
                  </a:ext>
                </a:extLst>
              </p:cNvPr>
              <p:cNvSpPr/>
              <p:nvPr/>
            </p:nvSpPr>
            <p:spPr>
              <a:xfrm>
                <a:off x="3579009" y="3833864"/>
                <a:ext cx="91440" cy="9144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44" name="Oval 182">
                <a:extLst>
                  <a:ext uri="{FF2B5EF4-FFF2-40B4-BE49-F238E27FC236}">
                    <a16:creationId xmlns:a16="http://schemas.microsoft.com/office/drawing/2014/main" xmlns="" id="{8CB9BFA6-A9C1-4E1B-A822-9E1063F3BF02}"/>
                  </a:ext>
                </a:extLst>
              </p:cNvPr>
              <p:cNvSpPr/>
              <p:nvPr/>
            </p:nvSpPr>
            <p:spPr>
              <a:xfrm>
                <a:off x="3750034" y="3808581"/>
                <a:ext cx="91440" cy="9144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45" name="Oval 183">
                <a:extLst>
                  <a:ext uri="{FF2B5EF4-FFF2-40B4-BE49-F238E27FC236}">
                    <a16:creationId xmlns:a16="http://schemas.microsoft.com/office/drawing/2014/main" xmlns="" id="{AAEF90B6-C1F3-4A72-AA12-44F04BB516CD}"/>
                  </a:ext>
                </a:extLst>
              </p:cNvPr>
              <p:cNvSpPr/>
              <p:nvPr/>
            </p:nvSpPr>
            <p:spPr>
              <a:xfrm>
                <a:off x="3926338" y="3794533"/>
                <a:ext cx="91440" cy="9144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46" name="Oval 184">
                <a:extLst>
                  <a:ext uri="{FF2B5EF4-FFF2-40B4-BE49-F238E27FC236}">
                    <a16:creationId xmlns:a16="http://schemas.microsoft.com/office/drawing/2014/main" xmlns="" id="{F821C7B3-201F-4A7E-9570-A328D3525361}"/>
                  </a:ext>
                </a:extLst>
              </p:cNvPr>
              <p:cNvSpPr/>
              <p:nvPr/>
            </p:nvSpPr>
            <p:spPr>
              <a:xfrm>
                <a:off x="4092082" y="3771960"/>
                <a:ext cx="91440" cy="9144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47" name="Oval 185">
                <a:extLst>
                  <a:ext uri="{FF2B5EF4-FFF2-40B4-BE49-F238E27FC236}">
                    <a16:creationId xmlns:a16="http://schemas.microsoft.com/office/drawing/2014/main" xmlns="" id="{470D34B7-03C8-4C34-87BA-47D0F142687F}"/>
                  </a:ext>
                </a:extLst>
              </p:cNvPr>
              <p:cNvSpPr/>
              <p:nvPr/>
            </p:nvSpPr>
            <p:spPr>
              <a:xfrm>
                <a:off x="4269576" y="3752029"/>
                <a:ext cx="91440" cy="9144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48" name="Oval 186">
                <a:extLst>
                  <a:ext uri="{FF2B5EF4-FFF2-40B4-BE49-F238E27FC236}">
                    <a16:creationId xmlns:a16="http://schemas.microsoft.com/office/drawing/2014/main" xmlns="" id="{4CCA5383-1A4F-4CCC-A576-2FBBDA9DF9F3}"/>
                  </a:ext>
                </a:extLst>
              </p:cNvPr>
              <p:cNvSpPr/>
              <p:nvPr/>
            </p:nvSpPr>
            <p:spPr>
              <a:xfrm>
                <a:off x="3407281" y="3856021"/>
                <a:ext cx="91440" cy="9144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grpSp>
        <p:grpSp>
          <p:nvGrpSpPr>
            <p:cNvPr id="16" name="Group 428">
              <a:extLst>
                <a:ext uri="{FF2B5EF4-FFF2-40B4-BE49-F238E27FC236}">
                  <a16:creationId xmlns:a16="http://schemas.microsoft.com/office/drawing/2014/main" xmlns="" id="{89F9021B-C149-4CCC-A203-D8B4DD676ABE}"/>
                </a:ext>
              </a:extLst>
            </p:cNvPr>
            <p:cNvGrpSpPr/>
            <p:nvPr/>
          </p:nvGrpSpPr>
          <p:grpSpPr>
            <a:xfrm>
              <a:off x="5348642" y="3284414"/>
              <a:ext cx="3230808" cy="612721"/>
              <a:chOff x="838200" y="3680245"/>
              <a:chExt cx="3522816" cy="612721"/>
            </a:xfrm>
            <a:solidFill>
              <a:schemeClr val="accent5"/>
            </a:solidFill>
          </p:grpSpPr>
          <p:sp>
            <p:nvSpPr>
              <p:cNvPr id="507" name="Oval 506">
                <a:extLst>
                  <a:ext uri="{FF2B5EF4-FFF2-40B4-BE49-F238E27FC236}">
                    <a16:creationId xmlns:a16="http://schemas.microsoft.com/office/drawing/2014/main" xmlns="" id="{F070C9D9-CC81-42A5-A0F8-9FBED78C19A2}"/>
                  </a:ext>
                </a:extLst>
              </p:cNvPr>
              <p:cNvSpPr/>
              <p:nvPr/>
            </p:nvSpPr>
            <p:spPr>
              <a:xfrm>
                <a:off x="838200" y="4201526"/>
                <a:ext cx="91440" cy="914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08" name="Oval 507">
                <a:extLst>
                  <a:ext uri="{FF2B5EF4-FFF2-40B4-BE49-F238E27FC236}">
                    <a16:creationId xmlns:a16="http://schemas.microsoft.com/office/drawing/2014/main" xmlns="" id="{EA8B6C20-676D-49DB-AEFD-40473BD3AACE}"/>
                  </a:ext>
                </a:extLst>
              </p:cNvPr>
              <p:cNvSpPr/>
              <p:nvPr/>
            </p:nvSpPr>
            <p:spPr>
              <a:xfrm>
                <a:off x="1011364" y="4188659"/>
                <a:ext cx="91440" cy="914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09" name="Oval 508">
                <a:extLst>
                  <a:ext uri="{FF2B5EF4-FFF2-40B4-BE49-F238E27FC236}">
                    <a16:creationId xmlns:a16="http://schemas.microsoft.com/office/drawing/2014/main" xmlns="" id="{F04CED83-9742-4FEE-A4A5-0ADFFA64CF26}"/>
                  </a:ext>
                </a:extLst>
              </p:cNvPr>
              <p:cNvSpPr/>
              <p:nvPr/>
            </p:nvSpPr>
            <p:spPr>
              <a:xfrm>
                <a:off x="1184669" y="4155853"/>
                <a:ext cx="91440" cy="914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10" name="Oval 509">
                <a:extLst>
                  <a:ext uri="{FF2B5EF4-FFF2-40B4-BE49-F238E27FC236}">
                    <a16:creationId xmlns:a16="http://schemas.microsoft.com/office/drawing/2014/main" xmlns="" id="{F0695B4D-278D-487E-85B0-5EC9A1451514}"/>
                  </a:ext>
                </a:extLst>
              </p:cNvPr>
              <p:cNvSpPr/>
              <p:nvPr/>
            </p:nvSpPr>
            <p:spPr>
              <a:xfrm>
                <a:off x="1356156" y="4125578"/>
                <a:ext cx="91440" cy="914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11" name="Oval 510">
                <a:extLst>
                  <a:ext uri="{FF2B5EF4-FFF2-40B4-BE49-F238E27FC236}">
                    <a16:creationId xmlns:a16="http://schemas.microsoft.com/office/drawing/2014/main" xmlns="" id="{8C996F38-9CDB-4EFC-931E-0B57AEA65442}"/>
                  </a:ext>
                </a:extLst>
              </p:cNvPr>
              <p:cNvSpPr/>
              <p:nvPr/>
            </p:nvSpPr>
            <p:spPr>
              <a:xfrm>
                <a:off x="1526718" y="4097693"/>
                <a:ext cx="91440" cy="914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12" name="Oval 511">
                <a:extLst>
                  <a:ext uri="{FF2B5EF4-FFF2-40B4-BE49-F238E27FC236}">
                    <a16:creationId xmlns:a16="http://schemas.microsoft.com/office/drawing/2014/main" xmlns="" id="{1F17EDC5-2471-479D-B4D5-AA6ABADF157B}"/>
                  </a:ext>
                </a:extLst>
              </p:cNvPr>
              <p:cNvSpPr/>
              <p:nvPr/>
            </p:nvSpPr>
            <p:spPr>
              <a:xfrm>
                <a:off x="1697742" y="4075293"/>
                <a:ext cx="91440" cy="914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13" name="Oval 512">
                <a:extLst>
                  <a:ext uri="{FF2B5EF4-FFF2-40B4-BE49-F238E27FC236}">
                    <a16:creationId xmlns:a16="http://schemas.microsoft.com/office/drawing/2014/main" xmlns="" id="{26B94EDD-5931-47EF-95A6-4CFDDA864F49}"/>
                  </a:ext>
                </a:extLst>
              </p:cNvPr>
              <p:cNvSpPr/>
              <p:nvPr/>
            </p:nvSpPr>
            <p:spPr>
              <a:xfrm>
                <a:off x="1870542" y="4058426"/>
                <a:ext cx="91440" cy="914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14" name="Oval 513">
                <a:extLst>
                  <a:ext uri="{FF2B5EF4-FFF2-40B4-BE49-F238E27FC236}">
                    <a16:creationId xmlns:a16="http://schemas.microsoft.com/office/drawing/2014/main" xmlns="" id="{FFF861FF-EC9E-422D-9390-EAB8BF793B60}"/>
                  </a:ext>
                </a:extLst>
              </p:cNvPr>
              <p:cNvSpPr/>
              <p:nvPr/>
            </p:nvSpPr>
            <p:spPr>
              <a:xfrm>
                <a:off x="2039791" y="4021397"/>
                <a:ext cx="91440" cy="914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15" name="Oval 514">
                <a:extLst>
                  <a:ext uri="{FF2B5EF4-FFF2-40B4-BE49-F238E27FC236}">
                    <a16:creationId xmlns:a16="http://schemas.microsoft.com/office/drawing/2014/main" xmlns="" id="{77FA99C2-EA78-432C-BC6F-012C96B0E5E8}"/>
                  </a:ext>
                </a:extLst>
              </p:cNvPr>
              <p:cNvSpPr/>
              <p:nvPr/>
            </p:nvSpPr>
            <p:spPr>
              <a:xfrm>
                <a:off x="2210815" y="3998620"/>
                <a:ext cx="91440" cy="914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16" name="Oval 515">
                <a:extLst>
                  <a:ext uri="{FF2B5EF4-FFF2-40B4-BE49-F238E27FC236}">
                    <a16:creationId xmlns:a16="http://schemas.microsoft.com/office/drawing/2014/main" xmlns="" id="{A3185092-828A-443B-9EEF-9F4AAC77538D}"/>
                  </a:ext>
                </a:extLst>
              </p:cNvPr>
              <p:cNvSpPr/>
              <p:nvPr/>
            </p:nvSpPr>
            <p:spPr>
              <a:xfrm>
                <a:off x="2381839" y="3961588"/>
                <a:ext cx="91440" cy="914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17" name="Oval 516">
                <a:extLst>
                  <a:ext uri="{FF2B5EF4-FFF2-40B4-BE49-F238E27FC236}">
                    <a16:creationId xmlns:a16="http://schemas.microsoft.com/office/drawing/2014/main" xmlns="" id="{5B7F0C79-FDC0-4193-83DA-175E16880A8E}"/>
                  </a:ext>
                </a:extLst>
              </p:cNvPr>
              <p:cNvSpPr/>
              <p:nvPr/>
            </p:nvSpPr>
            <p:spPr>
              <a:xfrm>
                <a:off x="2552750" y="3938759"/>
                <a:ext cx="91440" cy="914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18" name="Oval 517">
                <a:extLst>
                  <a:ext uri="{FF2B5EF4-FFF2-40B4-BE49-F238E27FC236}">
                    <a16:creationId xmlns:a16="http://schemas.microsoft.com/office/drawing/2014/main" xmlns="" id="{F11DB8CF-BD27-4C5A-A278-1DDA878D71D2}"/>
                  </a:ext>
                </a:extLst>
              </p:cNvPr>
              <p:cNvSpPr/>
              <p:nvPr/>
            </p:nvSpPr>
            <p:spPr>
              <a:xfrm>
                <a:off x="2723571" y="3923852"/>
                <a:ext cx="91440" cy="914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19" name="Oval 518">
                <a:extLst>
                  <a:ext uri="{FF2B5EF4-FFF2-40B4-BE49-F238E27FC236}">
                    <a16:creationId xmlns:a16="http://schemas.microsoft.com/office/drawing/2014/main" xmlns="" id="{76971F92-F478-4231-897C-587AAA0403BA}"/>
                  </a:ext>
                </a:extLst>
              </p:cNvPr>
              <p:cNvSpPr/>
              <p:nvPr/>
            </p:nvSpPr>
            <p:spPr>
              <a:xfrm>
                <a:off x="2894912" y="3880150"/>
                <a:ext cx="91440" cy="914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20" name="Oval 519">
                <a:extLst>
                  <a:ext uri="{FF2B5EF4-FFF2-40B4-BE49-F238E27FC236}">
                    <a16:creationId xmlns:a16="http://schemas.microsoft.com/office/drawing/2014/main" xmlns="" id="{B0CFBDD0-80AE-4B1F-9399-FDF8BDD4117F}"/>
                  </a:ext>
                </a:extLst>
              </p:cNvPr>
              <p:cNvSpPr/>
              <p:nvPr/>
            </p:nvSpPr>
            <p:spPr>
              <a:xfrm>
                <a:off x="3063408" y="3854939"/>
                <a:ext cx="91440" cy="914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21" name="Oval 520">
                <a:extLst>
                  <a:ext uri="{FF2B5EF4-FFF2-40B4-BE49-F238E27FC236}">
                    <a16:creationId xmlns:a16="http://schemas.microsoft.com/office/drawing/2014/main" xmlns="" id="{FF42CED3-1D96-4106-8D5A-84C05F0697A1}"/>
                  </a:ext>
                </a:extLst>
              </p:cNvPr>
              <p:cNvSpPr/>
              <p:nvPr/>
            </p:nvSpPr>
            <p:spPr>
              <a:xfrm>
                <a:off x="3236961" y="3825742"/>
                <a:ext cx="91440" cy="914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22" name="Oval 521">
                <a:extLst>
                  <a:ext uri="{FF2B5EF4-FFF2-40B4-BE49-F238E27FC236}">
                    <a16:creationId xmlns:a16="http://schemas.microsoft.com/office/drawing/2014/main" xmlns="" id="{ED528FAE-3E95-428A-989B-E97E8894ADB8}"/>
                  </a:ext>
                </a:extLst>
              </p:cNvPr>
              <p:cNvSpPr/>
              <p:nvPr/>
            </p:nvSpPr>
            <p:spPr>
              <a:xfrm>
                <a:off x="3579009" y="3774671"/>
                <a:ext cx="91440" cy="914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23" name="Oval 522">
                <a:extLst>
                  <a:ext uri="{FF2B5EF4-FFF2-40B4-BE49-F238E27FC236}">
                    <a16:creationId xmlns:a16="http://schemas.microsoft.com/office/drawing/2014/main" xmlns="" id="{4D704C02-8C97-44A2-B4DB-7717CD54CDF9}"/>
                  </a:ext>
                </a:extLst>
              </p:cNvPr>
              <p:cNvSpPr/>
              <p:nvPr/>
            </p:nvSpPr>
            <p:spPr>
              <a:xfrm>
                <a:off x="3750034" y="3751087"/>
                <a:ext cx="91440" cy="914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24" name="Oval 523">
                <a:extLst>
                  <a:ext uri="{FF2B5EF4-FFF2-40B4-BE49-F238E27FC236}">
                    <a16:creationId xmlns:a16="http://schemas.microsoft.com/office/drawing/2014/main" xmlns="" id="{9E438963-299D-4226-AE5B-E2A83F614DB5}"/>
                  </a:ext>
                </a:extLst>
              </p:cNvPr>
              <p:cNvSpPr/>
              <p:nvPr/>
            </p:nvSpPr>
            <p:spPr>
              <a:xfrm>
                <a:off x="3926338" y="3727173"/>
                <a:ext cx="91440" cy="914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25" name="Oval 524">
                <a:extLst>
                  <a:ext uri="{FF2B5EF4-FFF2-40B4-BE49-F238E27FC236}">
                    <a16:creationId xmlns:a16="http://schemas.microsoft.com/office/drawing/2014/main" xmlns="" id="{2B4B8DAC-A417-4166-B662-478050782C1E}"/>
                  </a:ext>
                </a:extLst>
              </p:cNvPr>
              <p:cNvSpPr/>
              <p:nvPr/>
            </p:nvSpPr>
            <p:spPr>
              <a:xfrm>
                <a:off x="4092082" y="3701539"/>
                <a:ext cx="91440" cy="914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26" name="Oval 525">
                <a:extLst>
                  <a:ext uri="{FF2B5EF4-FFF2-40B4-BE49-F238E27FC236}">
                    <a16:creationId xmlns:a16="http://schemas.microsoft.com/office/drawing/2014/main" xmlns="" id="{4F38A4E8-6F18-43F3-AE6E-62999D2747F8}"/>
                  </a:ext>
                </a:extLst>
              </p:cNvPr>
              <p:cNvSpPr/>
              <p:nvPr/>
            </p:nvSpPr>
            <p:spPr>
              <a:xfrm>
                <a:off x="4269576" y="3680245"/>
                <a:ext cx="91440" cy="914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27" name="Oval 526">
                <a:extLst>
                  <a:ext uri="{FF2B5EF4-FFF2-40B4-BE49-F238E27FC236}">
                    <a16:creationId xmlns:a16="http://schemas.microsoft.com/office/drawing/2014/main" xmlns="" id="{44048B79-0247-46A1-B570-7F259F84F0A3}"/>
                  </a:ext>
                </a:extLst>
              </p:cNvPr>
              <p:cNvSpPr/>
              <p:nvPr/>
            </p:nvSpPr>
            <p:spPr>
              <a:xfrm>
                <a:off x="3407281" y="3799549"/>
                <a:ext cx="91440" cy="914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grpSp>
        <p:grpSp>
          <p:nvGrpSpPr>
            <p:cNvPr id="17" name="Group 429">
              <a:extLst>
                <a:ext uri="{FF2B5EF4-FFF2-40B4-BE49-F238E27FC236}">
                  <a16:creationId xmlns:a16="http://schemas.microsoft.com/office/drawing/2014/main" xmlns="" id="{601A46BE-BA3D-4D7E-8FEF-AEAE1AE31133}"/>
                </a:ext>
              </a:extLst>
            </p:cNvPr>
            <p:cNvGrpSpPr/>
            <p:nvPr/>
          </p:nvGrpSpPr>
          <p:grpSpPr>
            <a:xfrm>
              <a:off x="5335115" y="4154400"/>
              <a:ext cx="3230808" cy="310708"/>
              <a:chOff x="838200" y="3958853"/>
              <a:chExt cx="3522816" cy="310708"/>
            </a:xfrm>
            <a:solidFill>
              <a:schemeClr val="accent2"/>
            </a:solidFill>
          </p:grpSpPr>
          <p:sp>
            <p:nvSpPr>
              <p:cNvPr id="486" name="Oval 166">
                <a:extLst>
                  <a:ext uri="{FF2B5EF4-FFF2-40B4-BE49-F238E27FC236}">
                    <a16:creationId xmlns:a16="http://schemas.microsoft.com/office/drawing/2014/main" xmlns="" id="{55C095F8-8FDA-4775-9D60-5041CB3883B9}"/>
                  </a:ext>
                </a:extLst>
              </p:cNvPr>
              <p:cNvSpPr/>
              <p:nvPr/>
            </p:nvSpPr>
            <p:spPr>
              <a:xfrm>
                <a:off x="838200" y="4178121"/>
                <a:ext cx="91440" cy="914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487" name="Oval 167">
                <a:extLst>
                  <a:ext uri="{FF2B5EF4-FFF2-40B4-BE49-F238E27FC236}">
                    <a16:creationId xmlns:a16="http://schemas.microsoft.com/office/drawing/2014/main" xmlns="" id="{0F0E48AF-3E67-438D-81B2-1A12942AA4DA}"/>
                  </a:ext>
                </a:extLst>
              </p:cNvPr>
              <p:cNvSpPr/>
              <p:nvPr/>
            </p:nvSpPr>
            <p:spPr>
              <a:xfrm>
                <a:off x="1011364" y="4162537"/>
                <a:ext cx="91440" cy="914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488" name="Oval 168">
                <a:extLst>
                  <a:ext uri="{FF2B5EF4-FFF2-40B4-BE49-F238E27FC236}">
                    <a16:creationId xmlns:a16="http://schemas.microsoft.com/office/drawing/2014/main" xmlns="" id="{007C9A6D-47DB-4460-808C-206AD5A5FA38}"/>
                  </a:ext>
                </a:extLst>
              </p:cNvPr>
              <p:cNvSpPr/>
              <p:nvPr/>
            </p:nvSpPr>
            <p:spPr>
              <a:xfrm>
                <a:off x="1195858" y="4156033"/>
                <a:ext cx="91440" cy="914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489" name="Oval 169">
                <a:extLst>
                  <a:ext uri="{FF2B5EF4-FFF2-40B4-BE49-F238E27FC236}">
                    <a16:creationId xmlns:a16="http://schemas.microsoft.com/office/drawing/2014/main" xmlns="" id="{5278A718-10C3-4822-9B08-899133144B00}"/>
                  </a:ext>
                </a:extLst>
              </p:cNvPr>
              <p:cNvSpPr/>
              <p:nvPr/>
            </p:nvSpPr>
            <p:spPr>
              <a:xfrm>
                <a:off x="1356156" y="4142174"/>
                <a:ext cx="91440" cy="914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490" name="Oval 170">
                <a:extLst>
                  <a:ext uri="{FF2B5EF4-FFF2-40B4-BE49-F238E27FC236}">
                    <a16:creationId xmlns:a16="http://schemas.microsoft.com/office/drawing/2014/main" xmlns="" id="{10C454BA-8526-4771-A1F7-D3E68B41C19D}"/>
                  </a:ext>
                </a:extLst>
              </p:cNvPr>
              <p:cNvSpPr/>
              <p:nvPr/>
            </p:nvSpPr>
            <p:spPr>
              <a:xfrm>
                <a:off x="1526718" y="4136331"/>
                <a:ext cx="91440" cy="914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491" name="Oval 171">
                <a:extLst>
                  <a:ext uri="{FF2B5EF4-FFF2-40B4-BE49-F238E27FC236}">
                    <a16:creationId xmlns:a16="http://schemas.microsoft.com/office/drawing/2014/main" xmlns="" id="{C95482C1-EA8E-40AD-B79C-1C96F508A28A}"/>
                  </a:ext>
                </a:extLst>
              </p:cNvPr>
              <p:cNvSpPr/>
              <p:nvPr/>
            </p:nvSpPr>
            <p:spPr>
              <a:xfrm>
                <a:off x="1697742" y="4119622"/>
                <a:ext cx="91440" cy="914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492" name="Oval 172">
                <a:extLst>
                  <a:ext uri="{FF2B5EF4-FFF2-40B4-BE49-F238E27FC236}">
                    <a16:creationId xmlns:a16="http://schemas.microsoft.com/office/drawing/2014/main" xmlns="" id="{31E4188E-6141-43B3-8D8A-3D48B381B05C}"/>
                  </a:ext>
                </a:extLst>
              </p:cNvPr>
              <p:cNvSpPr/>
              <p:nvPr/>
            </p:nvSpPr>
            <p:spPr>
              <a:xfrm>
                <a:off x="1870542" y="4111283"/>
                <a:ext cx="91440" cy="914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493" name="Oval 173">
                <a:extLst>
                  <a:ext uri="{FF2B5EF4-FFF2-40B4-BE49-F238E27FC236}">
                    <a16:creationId xmlns:a16="http://schemas.microsoft.com/office/drawing/2014/main" xmlns="" id="{065BD408-0266-4617-84D4-CEBD4B7E6636}"/>
                  </a:ext>
                </a:extLst>
              </p:cNvPr>
              <p:cNvSpPr/>
              <p:nvPr/>
            </p:nvSpPr>
            <p:spPr>
              <a:xfrm>
                <a:off x="2039791" y="4099517"/>
                <a:ext cx="91440" cy="914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494" name="Oval 174">
                <a:extLst>
                  <a:ext uri="{FF2B5EF4-FFF2-40B4-BE49-F238E27FC236}">
                    <a16:creationId xmlns:a16="http://schemas.microsoft.com/office/drawing/2014/main" xmlns="" id="{3C9562D5-7466-4572-B5FD-5547C276CD7A}"/>
                  </a:ext>
                </a:extLst>
              </p:cNvPr>
              <p:cNvSpPr/>
              <p:nvPr/>
            </p:nvSpPr>
            <p:spPr>
              <a:xfrm>
                <a:off x="2210815" y="4089233"/>
                <a:ext cx="91440" cy="914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495" name="Oval 175">
                <a:extLst>
                  <a:ext uri="{FF2B5EF4-FFF2-40B4-BE49-F238E27FC236}">
                    <a16:creationId xmlns:a16="http://schemas.microsoft.com/office/drawing/2014/main" xmlns="" id="{091260F0-9D05-44BB-86C7-DE0D1BCD6856}"/>
                  </a:ext>
                </a:extLst>
              </p:cNvPr>
              <p:cNvSpPr/>
              <p:nvPr/>
            </p:nvSpPr>
            <p:spPr>
              <a:xfrm>
                <a:off x="2381839" y="4075245"/>
                <a:ext cx="91440" cy="914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496" name="Oval 176">
                <a:extLst>
                  <a:ext uri="{FF2B5EF4-FFF2-40B4-BE49-F238E27FC236}">
                    <a16:creationId xmlns:a16="http://schemas.microsoft.com/office/drawing/2014/main" xmlns="" id="{45405F84-B7A4-4142-89EB-C91C5EA0854F}"/>
                  </a:ext>
                </a:extLst>
              </p:cNvPr>
              <p:cNvSpPr/>
              <p:nvPr/>
            </p:nvSpPr>
            <p:spPr>
              <a:xfrm>
                <a:off x="2552750" y="4055210"/>
                <a:ext cx="91440" cy="914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497" name="Oval 177">
                <a:extLst>
                  <a:ext uri="{FF2B5EF4-FFF2-40B4-BE49-F238E27FC236}">
                    <a16:creationId xmlns:a16="http://schemas.microsoft.com/office/drawing/2014/main" xmlns="" id="{4984B12F-9A58-4A6E-857F-6813EEFF4809}"/>
                  </a:ext>
                </a:extLst>
              </p:cNvPr>
              <p:cNvSpPr/>
              <p:nvPr/>
            </p:nvSpPr>
            <p:spPr>
              <a:xfrm>
                <a:off x="2723571" y="4057170"/>
                <a:ext cx="91440" cy="914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498" name="Oval 178">
                <a:extLst>
                  <a:ext uri="{FF2B5EF4-FFF2-40B4-BE49-F238E27FC236}">
                    <a16:creationId xmlns:a16="http://schemas.microsoft.com/office/drawing/2014/main" xmlns="" id="{BCB53357-1128-4666-80C2-8D3161F053F9}"/>
                  </a:ext>
                </a:extLst>
              </p:cNvPr>
              <p:cNvSpPr/>
              <p:nvPr/>
            </p:nvSpPr>
            <p:spPr>
              <a:xfrm>
                <a:off x="2894912" y="4036692"/>
                <a:ext cx="91440" cy="914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499" name="Oval 179">
                <a:extLst>
                  <a:ext uri="{FF2B5EF4-FFF2-40B4-BE49-F238E27FC236}">
                    <a16:creationId xmlns:a16="http://schemas.microsoft.com/office/drawing/2014/main" xmlns="" id="{C7D6C6FE-E72D-40DE-8A3E-7A9884A31C88}"/>
                  </a:ext>
                </a:extLst>
              </p:cNvPr>
              <p:cNvSpPr/>
              <p:nvPr/>
            </p:nvSpPr>
            <p:spPr>
              <a:xfrm>
                <a:off x="3063408" y="4026037"/>
                <a:ext cx="91440" cy="914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00" name="Oval 180">
                <a:extLst>
                  <a:ext uri="{FF2B5EF4-FFF2-40B4-BE49-F238E27FC236}">
                    <a16:creationId xmlns:a16="http://schemas.microsoft.com/office/drawing/2014/main" xmlns="" id="{47BF8A7C-4AC2-4140-9F32-92D21BFD1A59}"/>
                  </a:ext>
                </a:extLst>
              </p:cNvPr>
              <p:cNvSpPr/>
              <p:nvPr/>
            </p:nvSpPr>
            <p:spPr>
              <a:xfrm>
                <a:off x="3236961" y="4020586"/>
                <a:ext cx="91440" cy="914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01" name="Oval 181">
                <a:extLst>
                  <a:ext uri="{FF2B5EF4-FFF2-40B4-BE49-F238E27FC236}">
                    <a16:creationId xmlns:a16="http://schemas.microsoft.com/office/drawing/2014/main" xmlns="" id="{D1774E80-43CD-4EC0-8A90-6651C98CF2B8}"/>
                  </a:ext>
                </a:extLst>
              </p:cNvPr>
              <p:cNvSpPr/>
              <p:nvPr/>
            </p:nvSpPr>
            <p:spPr>
              <a:xfrm>
                <a:off x="3579009" y="3997179"/>
                <a:ext cx="91440" cy="914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02" name="Oval 182">
                <a:extLst>
                  <a:ext uri="{FF2B5EF4-FFF2-40B4-BE49-F238E27FC236}">
                    <a16:creationId xmlns:a16="http://schemas.microsoft.com/office/drawing/2014/main" xmlns="" id="{39E85ECA-603E-4DC2-A1FF-FA8B636FF512}"/>
                  </a:ext>
                </a:extLst>
              </p:cNvPr>
              <p:cNvSpPr/>
              <p:nvPr/>
            </p:nvSpPr>
            <p:spPr>
              <a:xfrm>
                <a:off x="3750034" y="3986472"/>
                <a:ext cx="91440" cy="914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03" name="Oval 183">
                <a:extLst>
                  <a:ext uri="{FF2B5EF4-FFF2-40B4-BE49-F238E27FC236}">
                    <a16:creationId xmlns:a16="http://schemas.microsoft.com/office/drawing/2014/main" xmlns="" id="{12FA7E50-79CA-47E2-90E8-5A6F8C744EE6}"/>
                  </a:ext>
                </a:extLst>
              </p:cNvPr>
              <p:cNvSpPr/>
              <p:nvPr/>
            </p:nvSpPr>
            <p:spPr>
              <a:xfrm>
                <a:off x="3926338" y="3979587"/>
                <a:ext cx="91440" cy="914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04" name="Oval 184">
                <a:extLst>
                  <a:ext uri="{FF2B5EF4-FFF2-40B4-BE49-F238E27FC236}">
                    <a16:creationId xmlns:a16="http://schemas.microsoft.com/office/drawing/2014/main" xmlns="" id="{14CFD8AD-2E94-4CDC-B274-8128428F58C8}"/>
                  </a:ext>
                </a:extLst>
              </p:cNvPr>
              <p:cNvSpPr/>
              <p:nvPr/>
            </p:nvSpPr>
            <p:spPr>
              <a:xfrm>
                <a:off x="4092082" y="3970620"/>
                <a:ext cx="91440" cy="914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05" name="Oval 185">
                <a:extLst>
                  <a:ext uri="{FF2B5EF4-FFF2-40B4-BE49-F238E27FC236}">
                    <a16:creationId xmlns:a16="http://schemas.microsoft.com/office/drawing/2014/main" xmlns="" id="{16AD3EC8-D4FD-45BB-959D-BE9957A6F6AE}"/>
                  </a:ext>
                </a:extLst>
              </p:cNvPr>
              <p:cNvSpPr/>
              <p:nvPr/>
            </p:nvSpPr>
            <p:spPr>
              <a:xfrm>
                <a:off x="4269576" y="3958853"/>
                <a:ext cx="91440" cy="914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506" name="Oval 186">
                <a:extLst>
                  <a:ext uri="{FF2B5EF4-FFF2-40B4-BE49-F238E27FC236}">
                    <a16:creationId xmlns:a16="http://schemas.microsoft.com/office/drawing/2014/main" xmlns="" id="{2FC53BFE-E7E9-4DC9-9901-9202C6DA1128}"/>
                  </a:ext>
                </a:extLst>
              </p:cNvPr>
              <p:cNvSpPr/>
              <p:nvPr/>
            </p:nvSpPr>
            <p:spPr>
              <a:xfrm>
                <a:off x="3407281" y="4009198"/>
                <a:ext cx="91440" cy="914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grpSp>
        <p:grpSp>
          <p:nvGrpSpPr>
            <p:cNvPr id="18" name="Group 430">
              <a:extLst>
                <a:ext uri="{FF2B5EF4-FFF2-40B4-BE49-F238E27FC236}">
                  <a16:creationId xmlns:a16="http://schemas.microsoft.com/office/drawing/2014/main" xmlns="" id="{AD3F65B6-F2FB-420A-9622-63C07E86470E}"/>
                </a:ext>
              </a:extLst>
            </p:cNvPr>
            <p:cNvGrpSpPr/>
            <p:nvPr/>
          </p:nvGrpSpPr>
          <p:grpSpPr>
            <a:xfrm>
              <a:off x="5335115" y="2696753"/>
              <a:ext cx="3230808" cy="570532"/>
              <a:chOff x="838200" y="3790467"/>
              <a:chExt cx="3522816" cy="570532"/>
            </a:xfrm>
            <a:solidFill>
              <a:schemeClr val="accent3"/>
            </a:solidFill>
          </p:grpSpPr>
          <p:sp>
            <p:nvSpPr>
              <p:cNvPr id="465" name="Oval 166">
                <a:extLst>
                  <a:ext uri="{FF2B5EF4-FFF2-40B4-BE49-F238E27FC236}">
                    <a16:creationId xmlns:a16="http://schemas.microsoft.com/office/drawing/2014/main" xmlns="" id="{FB3599F2-92C5-434A-B46C-C6A211000B68}"/>
                  </a:ext>
                </a:extLst>
              </p:cNvPr>
              <p:cNvSpPr/>
              <p:nvPr/>
            </p:nvSpPr>
            <p:spPr>
              <a:xfrm>
                <a:off x="838200" y="4269559"/>
                <a:ext cx="91440" cy="914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466" name="Oval 167">
                <a:extLst>
                  <a:ext uri="{FF2B5EF4-FFF2-40B4-BE49-F238E27FC236}">
                    <a16:creationId xmlns:a16="http://schemas.microsoft.com/office/drawing/2014/main" xmlns="" id="{225A04FB-141A-46E6-A8B5-654121475979}"/>
                  </a:ext>
                </a:extLst>
              </p:cNvPr>
              <p:cNvSpPr/>
              <p:nvPr/>
            </p:nvSpPr>
            <p:spPr>
              <a:xfrm>
                <a:off x="1011364" y="4253973"/>
                <a:ext cx="91440" cy="914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467" name="Oval 168">
                <a:extLst>
                  <a:ext uri="{FF2B5EF4-FFF2-40B4-BE49-F238E27FC236}">
                    <a16:creationId xmlns:a16="http://schemas.microsoft.com/office/drawing/2014/main" xmlns="" id="{62D449AC-E998-405D-BB7A-F54F125E823A}"/>
                  </a:ext>
                </a:extLst>
              </p:cNvPr>
              <p:cNvSpPr/>
              <p:nvPr/>
            </p:nvSpPr>
            <p:spPr>
              <a:xfrm>
                <a:off x="1195858" y="4238855"/>
                <a:ext cx="91440" cy="914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468" name="Oval 169">
                <a:extLst>
                  <a:ext uri="{FF2B5EF4-FFF2-40B4-BE49-F238E27FC236}">
                    <a16:creationId xmlns:a16="http://schemas.microsoft.com/office/drawing/2014/main" xmlns="" id="{40C80A70-F01D-4A5D-84B2-02F4B10D55B7}"/>
                  </a:ext>
                </a:extLst>
              </p:cNvPr>
              <p:cNvSpPr/>
              <p:nvPr/>
            </p:nvSpPr>
            <p:spPr>
              <a:xfrm>
                <a:off x="1356156" y="4208239"/>
                <a:ext cx="91440" cy="914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469" name="Oval 170">
                <a:extLst>
                  <a:ext uri="{FF2B5EF4-FFF2-40B4-BE49-F238E27FC236}">
                    <a16:creationId xmlns:a16="http://schemas.microsoft.com/office/drawing/2014/main" xmlns="" id="{F6D7B385-F48E-4FF2-BE7C-07F4EB849E6F}"/>
                  </a:ext>
                </a:extLst>
              </p:cNvPr>
              <p:cNvSpPr/>
              <p:nvPr/>
            </p:nvSpPr>
            <p:spPr>
              <a:xfrm>
                <a:off x="1526718" y="4182733"/>
                <a:ext cx="91440" cy="914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470" name="Oval 171">
                <a:extLst>
                  <a:ext uri="{FF2B5EF4-FFF2-40B4-BE49-F238E27FC236}">
                    <a16:creationId xmlns:a16="http://schemas.microsoft.com/office/drawing/2014/main" xmlns="" id="{75A1FFDC-F49A-424F-A9A8-25391F063263}"/>
                  </a:ext>
                </a:extLst>
              </p:cNvPr>
              <p:cNvSpPr/>
              <p:nvPr/>
            </p:nvSpPr>
            <p:spPr>
              <a:xfrm>
                <a:off x="1697742" y="4167136"/>
                <a:ext cx="91440" cy="914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471" name="Oval 172">
                <a:extLst>
                  <a:ext uri="{FF2B5EF4-FFF2-40B4-BE49-F238E27FC236}">
                    <a16:creationId xmlns:a16="http://schemas.microsoft.com/office/drawing/2014/main" xmlns="" id="{B2D4C859-AABD-482D-A497-3D2E6099C003}"/>
                  </a:ext>
                </a:extLst>
              </p:cNvPr>
              <p:cNvSpPr/>
              <p:nvPr/>
            </p:nvSpPr>
            <p:spPr>
              <a:xfrm>
                <a:off x="1870542" y="4135983"/>
                <a:ext cx="91440" cy="914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472" name="Oval 173">
                <a:extLst>
                  <a:ext uri="{FF2B5EF4-FFF2-40B4-BE49-F238E27FC236}">
                    <a16:creationId xmlns:a16="http://schemas.microsoft.com/office/drawing/2014/main" xmlns="" id="{DD8DF1BA-524F-4054-AC95-0DA3871B1F5A}"/>
                  </a:ext>
                </a:extLst>
              </p:cNvPr>
              <p:cNvSpPr/>
              <p:nvPr/>
            </p:nvSpPr>
            <p:spPr>
              <a:xfrm>
                <a:off x="2039791" y="4124126"/>
                <a:ext cx="91440" cy="914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473" name="Oval 174">
                <a:extLst>
                  <a:ext uri="{FF2B5EF4-FFF2-40B4-BE49-F238E27FC236}">
                    <a16:creationId xmlns:a16="http://schemas.microsoft.com/office/drawing/2014/main" xmlns="" id="{78B0DE20-33CD-47BC-B59F-5F007F07A229}"/>
                  </a:ext>
                </a:extLst>
              </p:cNvPr>
              <p:cNvSpPr/>
              <p:nvPr/>
            </p:nvSpPr>
            <p:spPr>
              <a:xfrm>
                <a:off x="2210815" y="4097605"/>
                <a:ext cx="91440" cy="914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474" name="Oval 175">
                <a:extLst>
                  <a:ext uri="{FF2B5EF4-FFF2-40B4-BE49-F238E27FC236}">
                    <a16:creationId xmlns:a16="http://schemas.microsoft.com/office/drawing/2014/main" xmlns="" id="{27BBEC35-7B92-464A-B7BF-149ED45E48C4}"/>
                  </a:ext>
                </a:extLst>
              </p:cNvPr>
              <p:cNvSpPr/>
              <p:nvPr/>
            </p:nvSpPr>
            <p:spPr>
              <a:xfrm>
                <a:off x="2381839" y="4064998"/>
                <a:ext cx="91440" cy="914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475" name="Oval 176">
                <a:extLst>
                  <a:ext uri="{FF2B5EF4-FFF2-40B4-BE49-F238E27FC236}">
                    <a16:creationId xmlns:a16="http://schemas.microsoft.com/office/drawing/2014/main" xmlns="" id="{5EA0105C-7CD5-4B88-B100-BEC838CA4A99}"/>
                  </a:ext>
                </a:extLst>
              </p:cNvPr>
              <p:cNvSpPr/>
              <p:nvPr/>
            </p:nvSpPr>
            <p:spPr>
              <a:xfrm>
                <a:off x="2552750" y="4047954"/>
                <a:ext cx="91440" cy="914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476" name="Oval 177">
                <a:extLst>
                  <a:ext uri="{FF2B5EF4-FFF2-40B4-BE49-F238E27FC236}">
                    <a16:creationId xmlns:a16="http://schemas.microsoft.com/office/drawing/2014/main" xmlns="" id="{A7381717-7904-4635-BDAE-5A9D3755B331}"/>
                  </a:ext>
                </a:extLst>
              </p:cNvPr>
              <p:cNvSpPr/>
              <p:nvPr/>
            </p:nvSpPr>
            <p:spPr>
              <a:xfrm>
                <a:off x="2723571" y="4015697"/>
                <a:ext cx="91440" cy="914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477" name="Oval 178">
                <a:extLst>
                  <a:ext uri="{FF2B5EF4-FFF2-40B4-BE49-F238E27FC236}">
                    <a16:creationId xmlns:a16="http://schemas.microsoft.com/office/drawing/2014/main" xmlns="" id="{A9357BFC-2EC2-4B92-946E-5C7D80AC3C98}"/>
                  </a:ext>
                </a:extLst>
              </p:cNvPr>
              <p:cNvSpPr/>
              <p:nvPr/>
            </p:nvSpPr>
            <p:spPr>
              <a:xfrm>
                <a:off x="2894912" y="3995808"/>
                <a:ext cx="91440" cy="914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478" name="Oval 179">
                <a:extLst>
                  <a:ext uri="{FF2B5EF4-FFF2-40B4-BE49-F238E27FC236}">
                    <a16:creationId xmlns:a16="http://schemas.microsoft.com/office/drawing/2014/main" xmlns="" id="{70C9C777-05B0-4993-873C-E11E9D94C3FB}"/>
                  </a:ext>
                </a:extLst>
              </p:cNvPr>
              <p:cNvSpPr/>
              <p:nvPr/>
            </p:nvSpPr>
            <p:spPr>
              <a:xfrm>
                <a:off x="3063408" y="3972977"/>
                <a:ext cx="91440" cy="914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479" name="Oval 180">
                <a:extLst>
                  <a:ext uri="{FF2B5EF4-FFF2-40B4-BE49-F238E27FC236}">
                    <a16:creationId xmlns:a16="http://schemas.microsoft.com/office/drawing/2014/main" xmlns="" id="{6CA7C1F4-8DFC-4894-BD5B-787969A1C442}"/>
                  </a:ext>
                </a:extLst>
              </p:cNvPr>
              <p:cNvSpPr/>
              <p:nvPr/>
            </p:nvSpPr>
            <p:spPr>
              <a:xfrm>
                <a:off x="3236961" y="3937660"/>
                <a:ext cx="91440" cy="914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480" name="Oval 181">
                <a:extLst>
                  <a:ext uri="{FF2B5EF4-FFF2-40B4-BE49-F238E27FC236}">
                    <a16:creationId xmlns:a16="http://schemas.microsoft.com/office/drawing/2014/main" xmlns="" id="{E4842F5D-D073-4CF5-B6F0-08B35428E260}"/>
                  </a:ext>
                </a:extLst>
              </p:cNvPr>
              <p:cNvSpPr/>
              <p:nvPr/>
            </p:nvSpPr>
            <p:spPr>
              <a:xfrm>
                <a:off x="3579009" y="3889652"/>
                <a:ext cx="91440" cy="914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481" name="Oval 182">
                <a:extLst>
                  <a:ext uri="{FF2B5EF4-FFF2-40B4-BE49-F238E27FC236}">
                    <a16:creationId xmlns:a16="http://schemas.microsoft.com/office/drawing/2014/main" xmlns="" id="{451FA1C6-82E7-4F0E-84D2-361E2CAF6080}"/>
                  </a:ext>
                </a:extLst>
              </p:cNvPr>
              <p:cNvSpPr/>
              <p:nvPr/>
            </p:nvSpPr>
            <p:spPr>
              <a:xfrm>
                <a:off x="3750034" y="3873550"/>
                <a:ext cx="91440" cy="914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482" name="Oval 183">
                <a:extLst>
                  <a:ext uri="{FF2B5EF4-FFF2-40B4-BE49-F238E27FC236}">
                    <a16:creationId xmlns:a16="http://schemas.microsoft.com/office/drawing/2014/main" xmlns="" id="{3D55BD40-0159-428A-B217-DB8A1F5C914C}"/>
                  </a:ext>
                </a:extLst>
              </p:cNvPr>
              <p:cNvSpPr/>
              <p:nvPr/>
            </p:nvSpPr>
            <p:spPr>
              <a:xfrm>
                <a:off x="3926338" y="3845214"/>
                <a:ext cx="91440" cy="914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483" name="Oval 184">
                <a:extLst>
                  <a:ext uri="{FF2B5EF4-FFF2-40B4-BE49-F238E27FC236}">
                    <a16:creationId xmlns:a16="http://schemas.microsoft.com/office/drawing/2014/main" xmlns="" id="{82A4F800-E6B2-48C5-9E62-1E65EA814E29}"/>
                  </a:ext>
                </a:extLst>
              </p:cNvPr>
              <p:cNvSpPr/>
              <p:nvPr/>
            </p:nvSpPr>
            <p:spPr>
              <a:xfrm>
                <a:off x="4092082" y="3818900"/>
                <a:ext cx="91440" cy="914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484" name="Oval 185">
                <a:extLst>
                  <a:ext uri="{FF2B5EF4-FFF2-40B4-BE49-F238E27FC236}">
                    <a16:creationId xmlns:a16="http://schemas.microsoft.com/office/drawing/2014/main" xmlns="" id="{6F7F4A99-38D3-4EBD-B459-19C9A610C10A}"/>
                  </a:ext>
                </a:extLst>
              </p:cNvPr>
              <p:cNvSpPr/>
              <p:nvPr/>
            </p:nvSpPr>
            <p:spPr>
              <a:xfrm>
                <a:off x="4269576" y="3790467"/>
                <a:ext cx="91440" cy="914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485" name="Oval 186">
                <a:extLst>
                  <a:ext uri="{FF2B5EF4-FFF2-40B4-BE49-F238E27FC236}">
                    <a16:creationId xmlns:a16="http://schemas.microsoft.com/office/drawing/2014/main" xmlns="" id="{03D2AB2F-5ACE-49CB-9251-1A6AB9D75CC9}"/>
                  </a:ext>
                </a:extLst>
              </p:cNvPr>
              <p:cNvSpPr/>
              <p:nvPr/>
            </p:nvSpPr>
            <p:spPr>
              <a:xfrm>
                <a:off x="3407281" y="3917590"/>
                <a:ext cx="91440" cy="914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grpSp>
        <p:grpSp>
          <p:nvGrpSpPr>
            <p:cNvPr id="19" name="Group 431">
              <a:extLst>
                <a:ext uri="{FF2B5EF4-FFF2-40B4-BE49-F238E27FC236}">
                  <a16:creationId xmlns:a16="http://schemas.microsoft.com/office/drawing/2014/main" xmlns="" id="{18D24316-6F6B-4DC9-8F0C-B228ABC1AFF9}"/>
                </a:ext>
              </a:extLst>
            </p:cNvPr>
            <p:cNvGrpSpPr/>
            <p:nvPr/>
          </p:nvGrpSpPr>
          <p:grpSpPr>
            <a:xfrm>
              <a:off x="5343853" y="3108934"/>
              <a:ext cx="3230808" cy="563726"/>
              <a:chOff x="838200" y="3752029"/>
              <a:chExt cx="3522816" cy="563726"/>
            </a:xfrm>
            <a:solidFill>
              <a:schemeClr val="accent1"/>
            </a:solidFill>
          </p:grpSpPr>
          <p:sp>
            <p:nvSpPr>
              <p:cNvPr id="444" name="Oval 166">
                <a:extLst>
                  <a:ext uri="{FF2B5EF4-FFF2-40B4-BE49-F238E27FC236}">
                    <a16:creationId xmlns:a16="http://schemas.microsoft.com/office/drawing/2014/main" xmlns="" id="{088E594D-F196-4B6E-A80F-E44B7686F2C6}"/>
                  </a:ext>
                </a:extLst>
              </p:cNvPr>
              <p:cNvSpPr/>
              <p:nvPr/>
            </p:nvSpPr>
            <p:spPr>
              <a:xfrm>
                <a:off x="838200" y="4224315"/>
                <a:ext cx="91440" cy="9144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445" name="Oval 167">
                <a:extLst>
                  <a:ext uri="{FF2B5EF4-FFF2-40B4-BE49-F238E27FC236}">
                    <a16:creationId xmlns:a16="http://schemas.microsoft.com/office/drawing/2014/main" xmlns="" id="{6BF0165A-E7D5-4AF0-8EFF-F94D434BF598}"/>
                  </a:ext>
                </a:extLst>
              </p:cNvPr>
              <p:cNvSpPr/>
              <p:nvPr/>
            </p:nvSpPr>
            <p:spPr>
              <a:xfrm>
                <a:off x="1011364" y="4206348"/>
                <a:ext cx="91440" cy="9144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446" name="Oval 168">
                <a:extLst>
                  <a:ext uri="{FF2B5EF4-FFF2-40B4-BE49-F238E27FC236}">
                    <a16:creationId xmlns:a16="http://schemas.microsoft.com/office/drawing/2014/main" xmlns="" id="{2D7B3E84-6139-4901-841D-2516F93C518A}"/>
                  </a:ext>
                </a:extLst>
              </p:cNvPr>
              <p:cNvSpPr/>
              <p:nvPr/>
            </p:nvSpPr>
            <p:spPr>
              <a:xfrm>
                <a:off x="1195858" y="4192250"/>
                <a:ext cx="91440" cy="9144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447" name="Oval 169">
                <a:extLst>
                  <a:ext uri="{FF2B5EF4-FFF2-40B4-BE49-F238E27FC236}">
                    <a16:creationId xmlns:a16="http://schemas.microsoft.com/office/drawing/2014/main" xmlns="" id="{1B06F39D-E6F6-438F-BAEF-FD4F55971F86}"/>
                  </a:ext>
                </a:extLst>
              </p:cNvPr>
              <p:cNvSpPr/>
              <p:nvPr/>
            </p:nvSpPr>
            <p:spPr>
              <a:xfrm>
                <a:off x="1356156" y="4174902"/>
                <a:ext cx="91440" cy="9144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448" name="Oval 170">
                <a:extLst>
                  <a:ext uri="{FF2B5EF4-FFF2-40B4-BE49-F238E27FC236}">
                    <a16:creationId xmlns:a16="http://schemas.microsoft.com/office/drawing/2014/main" xmlns="" id="{2EF34511-434F-4287-9033-742B0497A2AD}"/>
                  </a:ext>
                </a:extLst>
              </p:cNvPr>
              <p:cNvSpPr/>
              <p:nvPr/>
            </p:nvSpPr>
            <p:spPr>
              <a:xfrm>
                <a:off x="1526718" y="4150420"/>
                <a:ext cx="91440" cy="9144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449" name="Oval 171">
                <a:extLst>
                  <a:ext uri="{FF2B5EF4-FFF2-40B4-BE49-F238E27FC236}">
                    <a16:creationId xmlns:a16="http://schemas.microsoft.com/office/drawing/2014/main" xmlns="" id="{47E7CA46-2E08-4C20-9A49-5424703EEC3D}"/>
                  </a:ext>
                </a:extLst>
              </p:cNvPr>
              <p:cNvSpPr/>
              <p:nvPr/>
            </p:nvSpPr>
            <p:spPr>
              <a:xfrm>
                <a:off x="1697742" y="4138908"/>
                <a:ext cx="91440" cy="9144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450" name="Oval 172">
                <a:extLst>
                  <a:ext uri="{FF2B5EF4-FFF2-40B4-BE49-F238E27FC236}">
                    <a16:creationId xmlns:a16="http://schemas.microsoft.com/office/drawing/2014/main" xmlns="" id="{09BF845E-C086-4959-8064-AFFED26E4767}"/>
                  </a:ext>
                </a:extLst>
              </p:cNvPr>
              <p:cNvSpPr/>
              <p:nvPr/>
            </p:nvSpPr>
            <p:spPr>
              <a:xfrm>
                <a:off x="1870542" y="4111835"/>
                <a:ext cx="91440" cy="9144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451" name="Oval 173">
                <a:extLst>
                  <a:ext uri="{FF2B5EF4-FFF2-40B4-BE49-F238E27FC236}">
                    <a16:creationId xmlns:a16="http://schemas.microsoft.com/office/drawing/2014/main" xmlns="" id="{6E1C9D1C-97B2-469D-9F1D-4302BD999CB0}"/>
                  </a:ext>
                </a:extLst>
              </p:cNvPr>
              <p:cNvSpPr/>
              <p:nvPr/>
            </p:nvSpPr>
            <p:spPr>
              <a:xfrm>
                <a:off x="2039791" y="4086713"/>
                <a:ext cx="91440" cy="9144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452" name="Oval 174">
                <a:extLst>
                  <a:ext uri="{FF2B5EF4-FFF2-40B4-BE49-F238E27FC236}">
                    <a16:creationId xmlns:a16="http://schemas.microsoft.com/office/drawing/2014/main" xmlns="" id="{56D90F42-8343-46FF-8755-08865DC2B630}"/>
                  </a:ext>
                </a:extLst>
              </p:cNvPr>
              <p:cNvSpPr/>
              <p:nvPr/>
            </p:nvSpPr>
            <p:spPr>
              <a:xfrm>
                <a:off x="2210815" y="4063930"/>
                <a:ext cx="91440" cy="9144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453" name="Oval 175">
                <a:extLst>
                  <a:ext uri="{FF2B5EF4-FFF2-40B4-BE49-F238E27FC236}">
                    <a16:creationId xmlns:a16="http://schemas.microsoft.com/office/drawing/2014/main" xmlns="" id="{082C6068-F1E7-48E2-9D22-38BEBA251B63}"/>
                  </a:ext>
                </a:extLst>
              </p:cNvPr>
              <p:cNvSpPr/>
              <p:nvPr/>
            </p:nvSpPr>
            <p:spPr>
              <a:xfrm>
                <a:off x="2381839" y="4041531"/>
                <a:ext cx="91440" cy="9144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454" name="Oval 176">
                <a:extLst>
                  <a:ext uri="{FF2B5EF4-FFF2-40B4-BE49-F238E27FC236}">
                    <a16:creationId xmlns:a16="http://schemas.microsoft.com/office/drawing/2014/main" xmlns="" id="{C9F480F4-4AFC-41E4-9154-C29FFC57432B}"/>
                  </a:ext>
                </a:extLst>
              </p:cNvPr>
              <p:cNvSpPr/>
              <p:nvPr/>
            </p:nvSpPr>
            <p:spPr>
              <a:xfrm>
                <a:off x="2552750" y="4004415"/>
                <a:ext cx="91440" cy="9144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455" name="Oval 177">
                <a:extLst>
                  <a:ext uri="{FF2B5EF4-FFF2-40B4-BE49-F238E27FC236}">
                    <a16:creationId xmlns:a16="http://schemas.microsoft.com/office/drawing/2014/main" xmlns="" id="{20D1E65D-38B1-4D2E-9D59-DAAB88AB9BDB}"/>
                  </a:ext>
                </a:extLst>
              </p:cNvPr>
              <p:cNvSpPr/>
              <p:nvPr/>
            </p:nvSpPr>
            <p:spPr>
              <a:xfrm>
                <a:off x="2723571" y="3975217"/>
                <a:ext cx="91440" cy="9144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456" name="Oval 178">
                <a:extLst>
                  <a:ext uri="{FF2B5EF4-FFF2-40B4-BE49-F238E27FC236}">
                    <a16:creationId xmlns:a16="http://schemas.microsoft.com/office/drawing/2014/main" xmlns="" id="{7AC51687-4ADE-4023-B21F-53C25E83AAFF}"/>
                  </a:ext>
                </a:extLst>
              </p:cNvPr>
              <p:cNvSpPr/>
              <p:nvPr/>
            </p:nvSpPr>
            <p:spPr>
              <a:xfrm>
                <a:off x="2894912" y="3944105"/>
                <a:ext cx="91440" cy="9144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457" name="Oval 179">
                <a:extLst>
                  <a:ext uri="{FF2B5EF4-FFF2-40B4-BE49-F238E27FC236}">
                    <a16:creationId xmlns:a16="http://schemas.microsoft.com/office/drawing/2014/main" xmlns="" id="{9BEAC31C-E281-4AB0-8A87-601C98A06DC2}"/>
                  </a:ext>
                </a:extLst>
              </p:cNvPr>
              <p:cNvSpPr/>
              <p:nvPr/>
            </p:nvSpPr>
            <p:spPr>
              <a:xfrm>
                <a:off x="3063408" y="3912428"/>
                <a:ext cx="91440" cy="9144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458" name="Oval 180">
                <a:extLst>
                  <a:ext uri="{FF2B5EF4-FFF2-40B4-BE49-F238E27FC236}">
                    <a16:creationId xmlns:a16="http://schemas.microsoft.com/office/drawing/2014/main" xmlns="" id="{650BF177-74BF-4B34-A604-E076825CA4CD}"/>
                  </a:ext>
                </a:extLst>
              </p:cNvPr>
              <p:cNvSpPr/>
              <p:nvPr/>
            </p:nvSpPr>
            <p:spPr>
              <a:xfrm>
                <a:off x="3236961" y="3880510"/>
                <a:ext cx="91440" cy="9144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459" name="Oval 181">
                <a:extLst>
                  <a:ext uri="{FF2B5EF4-FFF2-40B4-BE49-F238E27FC236}">
                    <a16:creationId xmlns:a16="http://schemas.microsoft.com/office/drawing/2014/main" xmlns="" id="{D3476EA5-AB1F-4515-8B12-0572F708A179}"/>
                  </a:ext>
                </a:extLst>
              </p:cNvPr>
              <p:cNvSpPr/>
              <p:nvPr/>
            </p:nvSpPr>
            <p:spPr>
              <a:xfrm>
                <a:off x="3579009" y="3833864"/>
                <a:ext cx="91440" cy="9144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460" name="Oval 182">
                <a:extLst>
                  <a:ext uri="{FF2B5EF4-FFF2-40B4-BE49-F238E27FC236}">
                    <a16:creationId xmlns:a16="http://schemas.microsoft.com/office/drawing/2014/main" xmlns="" id="{F60FBF6F-D790-4D0D-B72F-5998DE3D251A}"/>
                  </a:ext>
                </a:extLst>
              </p:cNvPr>
              <p:cNvSpPr/>
              <p:nvPr/>
            </p:nvSpPr>
            <p:spPr>
              <a:xfrm>
                <a:off x="3750034" y="3808581"/>
                <a:ext cx="91440" cy="9144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461" name="Oval 183">
                <a:extLst>
                  <a:ext uri="{FF2B5EF4-FFF2-40B4-BE49-F238E27FC236}">
                    <a16:creationId xmlns:a16="http://schemas.microsoft.com/office/drawing/2014/main" xmlns="" id="{946D09E5-CFA9-400D-890B-27C363FD1108}"/>
                  </a:ext>
                </a:extLst>
              </p:cNvPr>
              <p:cNvSpPr/>
              <p:nvPr/>
            </p:nvSpPr>
            <p:spPr>
              <a:xfrm>
                <a:off x="3926338" y="3794533"/>
                <a:ext cx="91440" cy="9144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462" name="Oval 184">
                <a:extLst>
                  <a:ext uri="{FF2B5EF4-FFF2-40B4-BE49-F238E27FC236}">
                    <a16:creationId xmlns:a16="http://schemas.microsoft.com/office/drawing/2014/main" xmlns="" id="{7AC99E41-0450-49C9-B5B0-41BA416DBD6F}"/>
                  </a:ext>
                </a:extLst>
              </p:cNvPr>
              <p:cNvSpPr/>
              <p:nvPr/>
            </p:nvSpPr>
            <p:spPr>
              <a:xfrm>
                <a:off x="4092082" y="3771960"/>
                <a:ext cx="91440" cy="9144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463" name="Oval 185">
                <a:extLst>
                  <a:ext uri="{FF2B5EF4-FFF2-40B4-BE49-F238E27FC236}">
                    <a16:creationId xmlns:a16="http://schemas.microsoft.com/office/drawing/2014/main" xmlns="" id="{80CE2B5B-2F9E-4C17-997F-469EA46CF419}"/>
                  </a:ext>
                </a:extLst>
              </p:cNvPr>
              <p:cNvSpPr/>
              <p:nvPr/>
            </p:nvSpPr>
            <p:spPr>
              <a:xfrm>
                <a:off x="4269576" y="3752029"/>
                <a:ext cx="91440" cy="9144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sp>
            <p:nvSpPr>
              <p:cNvPr id="464" name="Oval 186">
                <a:extLst>
                  <a:ext uri="{FF2B5EF4-FFF2-40B4-BE49-F238E27FC236}">
                    <a16:creationId xmlns:a16="http://schemas.microsoft.com/office/drawing/2014/main" xmlns="" id="{2AE908D7-4E62-4C93-86B5-9425DD2423DB}"/>
                  </a:ext>
                </a:extLst>
              </p:cNvPr>
              <p:cNvSpPr/>
              <p:nvPr/>
            </p:nvSpPr>
            <p:spPr>
              <a:xfrm>
                <a:off x="3407281" y="3856021"/>
                <a:ext cx="91440" cy="9144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0">
                  <a:defRPr/>
                </a:pPr>
                <a:endParaRPr lang="en-US" dirty="0">
                  <a:solidFill>
                    <a:srgbClr val="FFFFFF"/>
                  </a:solidFill>
                  <a:latin typeface="Arial"/>
                </a:endParaRPr>
              </a:p>
            </p:txBody>
          </p:sp>
        </p:grpSp>
        <p:sp>
          <p:nvSpPr>
            <p:cNvPr id="433" name="TextBox 432"/>
            <p:cNvSpPr txBox="1"/>
            <p:nvPr/>
          </p:nvSpPr>
          <p:spPr>
            <a:xfrm>
              <a:off x="1074112" y="1279877"/>
              <a:ext cx="3868340" cy="923330"/>
            </a:xfrm>
            <a:prstGeom prst="rect">
              <a:avLst/>
            </a:prstGeom>
            <a:noFill/>
          </p:spPr>
          <p:txBody>
            <a:bodyPr wrap="square" rtlCol="0">
              <a:spAutoFit/>
            </a:bodyPr>
            <a:lstStyle/>
            <a:p>
              <a:pPr algn="ctr" defTabSz="457180">
                <a:defRPr/>
              </a:pPr>
              <a:r>
                <a:rPr lang="en-US" b="1" dirty="0">
                  <a:solidFill>
                    <a:srgbClr val="007CC2"/>
                  </a:solidFill>
                  <a:latin typeface="Arial"/>
                </a:rPr>
                <a:t>Stated Projected Prevalence of CHD by Race/Ethnicity, 2015–2035 </a:t>
              </a:r>
            </a:p>
          </p:txBody>
        </p:sp>
        <p:sp>
          <p:nvSpPr>
            <p:cNvPr id="434" name="TextBox 433"/>
            <p:cNvSpPr txBox="1"/>
            <p:nvPr/>
          </p:nvSpPr>
          <p:spPr>
            <a:xfrm>
              <a:off x="5082080" y="1279877"/>
              <a:ext cx="3840480" cy="923330"/>
            </a:xfrm>
            <a:prstGeom prst="rect">
              <a:avLst/>
            </a:prstGeom>
            <a:noFill/>
          </p:spPr>
          <p:txBody>
            <a:bodyPr wrap="square" rtlCol="0">
              <a:spAutoFit/>
            </a:bodyPr>
            <a:lstStyle/>
            <a:p>
              <a:pPr algn="ctr" defTabSz="457180">
                <a:defRPr/>
              </a:pPr>
              <a:r>
                <a:rPr lang="en-US" b="1" dirty="0">
                  <a:solidFill>
                    <a:srgbClr val="007CC2"/>
                  </a:solidFill>
                  <a:latin typeface="Arial"/>
                </a:rPr>
                <a:t>Stated Projected Prevalence of Stroke by Race/Ethnicity, 2015–2035 </a:t>
              </a:r>
            </a:p>
          </p:txBody>
        </p:sp>
        <p:grpSp>
          <p:nvGrpSpPr>
            <p:cNvPr id="20" name="Group 434"/>
            <p:cNvGrpSpPr/>
            <p:nvPr/>
          </p:nvGrpSpPr>
          <p:grpSpPr>
            <a:xfrm>
              <a:off x="2737194" y="1859356"/>
              <a:ext cx="5167321" cy="261610"/>
              <a:chOff x="1579915" y="1687159"/>
              <a:chExt cx="5167321" cy="261610"/>
            </a:xfrm>
          </p:grpSpPr>
          <p:sp>
            <p:nvSpPr>
              <p:cNvPr id="436" name="TextBox 435"/>
              <p:cNvSpPr txBox="1"/>
              <p:nvPr/>
            </p:nvSpPr>
            <p:spPr>
              <a:xfrm>
                <a:off x="1806000" y="1687159"/>
                <a:ext cx="1433406" cy="261610"/>
              </a:xfrm>
              <a:prstGeom prst="rect">
                <a:avLst/>
              </a:prstGeom>
              <a:noFill/>
            </p:spPr>
            <p:txBody>
              <a:bodyPr wrap="none" rtlCol="0">
                <a:spAutoFit/>
              </a:bodyPr>
              <a:lstStyle/>
              <a:p>
                <a:pPr defTabSz="457180">
                  <a:defRPr/>
                </a:pPr>
                <a:r>
                  <a:rPr lang="en-US" sz="1100" dirty="0">
                    <a:solidFill>
                      <a:srgbClr val="000000"/>
                    </a:solidFill>
                    <a:latin typeface="Arial"/>
                  </a:rPr>
                  <a:t>White Non-Hispanic</a:t>
                </a:r>
              </a:p>
            </p:txBody>
          </p:sp>
          <p:sp>
            <p:nvSpPr>
              <p:cNvPr id="437" name="TextBox 436"/>
              <p:cNvSpPr txBox="1"/>
              <p:nvPr/>
            </p:nvSpPr>
            <p:spPr>
              <a:xfrm>
                <a:off x="4388977" y="1687159"/>
                <a:ext cx="1559847" cy="261610"/>
              </a:xfrm>
              <a:prstGeom prst="rect">
                <a:avLst/>
              </a:prstGeom>
              <a:noFill/>
              <a:effectLst/>
            </p:spPr>
            <p:txBody>
              <a:bodyPr wrap="square" rtlCol="0">
                <a:spAutoFit/>
              </a:bodyPr>
              <a:lstStyle/>
              <a:p>
                <a:pPr defTabSz="457180">
                  <a:defRPr/>
                </a:pPr>
                <a:r>
                  <a:rPr lang="en-US" sz="1100" dirty="0">
                    <a:solidFill>
                      <a:srgbClr val="000000"/>
                    </a:solidFill>
                    <a:latin typeface="Arial"/>
                  </a:rPr>
                  <a:t>Black</a:t>
                </a:r>
              </a:p>
            </p:txBody>
          </p:sp>
          <p:cxnSp>
            <p:nvCxnSpPr>
              <p:cNvPr id="438" name="Straight Connector 437"/>
              <p:cNvCxnSpPr/>
              <p:nvPr/>
            </p:nvCxnSpPr>
            <p:spPr>
              <a:xfrm flipH="1">
                <a:off x="1579915" y="1817759"/>
                <a:ext cx="23342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39" name="Straight Connector 438"/>
              <p:cNvCxnSpPr/>
              <p:nvPr/>
            </p:nvCxnSpPr>
            <p:spPr>
              <a:xfrm flipH="1">
                <a:off x="4198584" y="1817759"/>
                <a:ext cx="233423"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40" name="Straight Connector 439"/>
              <p:cNvCxnSpPr/>
              <p:nvPr/>
            </p:nvCxnSpPr>
            <p:spPr>
              <a:xfrm flipH="1">
                <a:off x="3207884" y="1817759"/>
                <a:ext cx="233423"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441" name="TextBox 440"/>
              <p:cNvSpPr txBox="1"/>
              <p:nvPr/>
            </p:nvSpPr>
            <p:spPr>
              <a:xfrm>
                <a:off x="3423042" y="1687159"/>
                <a:ext cx="728084" cy="261610"/>
              </a:xfrm>
              <a:prstGeom prst="rect">
                <a:avLst/>
              </a:prstGeom>
              <a:noFill/>
            </p:spPr>
            <p:txBody>
              <a:bodyPr wrap="none" rtlCol="0">
                <a:spAutoFit/>
              </a:bodyPr>
              <a:lstStyle/>
              <a:p>
                <a:pPr defTabSz="457180">
                  <a:defRPr/>
                </a:pPr>
                <a:r>
                  <a:rPr lang="en-US" sz="1100" dirty="0">
                    <a:solidFill>
                      <a:srgbClr val="000000"/>
                    </a:solidFill>
                    <a:latin typeface="Arial"/>
                  </a:rPr>
                  <a:t>Hispanic</a:t>
                </a:r>
              </a:p>
            </p:txBody>
          </p:sp>
          <p:sp>
            <p:nvSpPr>
              <p:cNvPr id="442" name="TextBox 441"/>
              <p:cNvSpPr txBox="1"/>
              <p:nvPr/>
            </p:nvSpPr>
            <p:spPr>
              <a:xfrm>
                <a:off x="5187389" y="1687159"/>
                <a:ext cx="1559847" cy="261610"/>
              </a:xfrm>
              <a:prstGeom prst="rect">
                <a:avLst/>
              </a:prstGeom>
              <a:noFill/>
              <a:effectLst/>
            </p:spPr>
            <p:txBody>
              <a:bodyPr wrap="square" rtlCol="0">
                <a:spAutoFit/>
              </a:bodyPr>
              <a:lstStyle/>
              <a:p>
                <a:pPr defTabSz="457180">
                  <a:defRPr/>
                </a:pPr>
                <a:r>
                  <a:rPr lang="en-US" sz="1100" dirty="0">
                    <a:solidFill>
                      <a:srgbClr val="000000"/>
                    </a:solidFill>
                    <a:latin typeface="Arial"/>
                  </a:rPr>
                  <a:t>Other</a:t>
                </a:r>
              </a:p>
            </p:txBody>
          </p:sp>
          <p:cxnSp>
            <p:nvCxnSpPr>
              <p:cNvPr id="443" name="Straight Connector 442"/>
              <p:cNvCxnSpPr/>
              <p:nvPr/>
            </p:nvCxnSpPr>
            <p:spPr>
              <a:xfrm flipH="1">
                <a:off x="4996996" y="1817759"/>
                <a:ext cx="233423" cy="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grpSp>
      </p:grpSp>
      <p:sp>
        <p:nvSpPr>
          <p:cNvPr id="2" name="Title 1"/>
          <p:cNvSpPr>
            <a:spLocks noGrp="1"/>
          </p:cNvSpPr>
          <p:nvPr>
            <p:ph type="title"/>
          </p:nvPr>
        </p:nvSpPr>
        <p:spPr/>
        <p:txBody>
          <a:bodyPr/>
          <a:lstStyle/>
          <a:p>
            <a:r>
              <a:rPr lang="en-US" sz="2800" dirty="0"/>
              <a:t>Prevalence of CHD and Stroke Is High and Projected to Rise</a:t>
            </a:r>
          </a:p>
        </p:txBody>
      </p:sp>
      <p:sp>
        <p:nvSpPr>
          <p:cNvPr id="304" name="Text Box 4">
            <a:extLst>
              <a:ext uri="{FF2B5EF4-FFF2-40B4-BE49-F238E27FC236}">
                <a16:creationId xmlns:a16="http://schemas.microsoft.com/office/drawing/2014/main" xmlns="" id="{D35CFA6B-35CF-4DD1-80DE-08145787E87F}"/>
              </a:ext>
            </a:extLst>
          </p:cNvPr>
          <p:cNvSpPr txBox="1">
            <a:spLocks noChangeArrowheads="1"/>
          </p:cNvSpPr>
          <p:nvPr/>
        </p:nvSpPr>
        <p:spPr bwMode="gray">
          <a:xfrm>
            <a:off x="509208" y="5980420"/>
            <a:ext cx="7533105" cy="822757"/>
          </a:xfrm>
          <a:prstGeom prst="rect">
            <a:avLst/>
          </a:prstGeom>
          <a:noFill/>
          <a:ln w="9525">
            <a:noFill/>
            <a:miter lim="800000"/>
            <a:headEnd/>
            <a:tailEnd/>
          </a:ln>
          <a:effectLst/>
        </p:spPr>
        <p:txBody>
          <a:bodyPr wrap="square" lIns="91436" tIns="45718" rIns="91436" bIns="45718" anchor="b">
            <a:noAutofit/>
          </a:bodyPr>
          <a:lstStyle/>
          <a:p>
            <a:pPr marL="91436" defTabSz="914360">
              <a:buSzPct val="100000"/>
              <a:defRPr/>
            </a:pPr>
            <a:r>
              <a:rPr lang="nb-NO" sz="900" dirty="0">
                <a:solidFill>
                  <a:srgbClr val="000000"/>
                </a:solidFill>
                <a:latin typeface="Arial"/>
              </a:rPr>
              <a:t>Age-standardized death rates for CVD stratified by sex, 1990 to 2030. US data, 2007–2014 National Health and Nutrition Examination Survey.</a:t>
            </a:r>
            <a:br>
              <a:rPr lang="nb-NO" sz="900" dirty="0">
                <a:solidFill>
                  <a:srgbClr val="000000"/>
                </a:solidFill>
                <a:latin typeface="Arial"/>
              </a:rPr>
            </a:br>
            <a:r>
              <a:rPr lang="nb-NO" sz="900" dirty="0">
                <a:solidFill>
                  <a:srgbClr val="000000"/>
                </a:solidFill>
                <a:latin typeface="Arial"/>
              </a:rPr>
              <a:t/>
            </a:r>
            <a:br>
              <a:rPr lang="nb-NO" sz="900" dirty="0">
                <a:solidFill>
                  <a:srgbClr val="000000"/>
                </a:solidFill>
                <a:latin typeface="Arial"/>
              </a:rPr>
            </a:br>
            <a:r>
              <a:rPr lang="nb-NO" sz="900" dirty="0">
                <a:solidFill>
                  <a:srgbClr val="000000"/>
                </a:solidFill>
                <a:latin typeface="Arial"/>
              </a:rPr>
              <a:t>CHD = coronary heart disease; CVD = cardiovascular disease; UI = uncertainty interval. </a:t>
            </a:r>
            <a:br>
              <a:rPr lang="nb-NO" sz="900" dirty="0">
                <a:solidFill>
                  <a:srgbClr val="000000"/>
                </a:solidFill>
                <a:latin typeface="Arial"/>
              </a:rPr>
            </a:br>
            <a:endParaRPr lang="nb-NO" sz="900" dirty="0">
              <a:solidFill>
                <a:srgbClr val="000000"/>
              </a:solidFill>
              <a:latin typeface="Arial"/>
            </a:endParaRPr>
          </a:p>
          <a:p>
            <a:pPr marL="91436" defTabSz="914360">
              <a:buSzPct val="100000"/>
              <a:defRPr/>
            </a:pPr>
            <a:r>
              <a:rPr lang="en-US" sz="900" dirty="0">
                <a:solidFill>
                  <a:srgbClr val="000000"/>
                </a:solidFill>
                <a:latin typeface="Arial"/>
              </a:rPr>
              <a:t>1. </a:t>
            </a:r>
            <a:r>
              <a:rPr lang="nb-NO" sz="900" dirty="0">
                <a:solidFill>
                  <a:srgbClr val="000000"/>
                </a:solidFill>
                <a:latin typeface="Arial"/>
              </a:rPr>
              <a:t>AHA. 2016. </a:t>
            </a:r>
            <a:r>
              <a:rPr lang="nb-NO" sz="900" i="1" dirty="0">
                <a:solidFill>
                  <a:srgbClr val="000000"/>
                </a:solidFill>
                <a:latin typeface="Arial"/>
              </a:rPr>
              <a:t>Projections of Cardiovascular Disease Prevalence and Costs (Technical Report): 2015–2035</a:t>
            </a:r>
            <a:r>
              <a:rPr lang="nb-NO" sz="900" dirty="0">
                <a:solidFill>
                  <a:srgbClr val="000000"/>
                </a:solidFill>
                <a:latin typeface="Arial"/>
              </a:rPr>
              <a:t>. Washington, DC: American Heart Association.</a:t>
            </a:r>
          </a:p>
        </p:txBody>
      </p:sp>
      <p:sp>
        <p:nvSpPr>
          <p:cNvPr id="299" name="Oval 298">
            <a:extLst>
              <a:ext uri="{FF2B5EF4-FFF2-40B4-BE49-F238E27FC236}">
                <a16:creationId xmlns:a16="http://schemas.microsoft.com/office/drawing/2014/main" xmlns="" id="{CEF1627C-34E0-49E9-9351-F41A2AE9C2A9}"/>
              </a:ext>
            </a:extLst>
          </p:cNvPr>
          <p:cNvSpPr/>
          <p:nvPr/>
        </p:nvSpPr>
        <p:spPr>
          <a:xfrm>
            <a:off x="8073192" y="51138"/>
            <a:ext cx="1000426" cy="432787"/>
          </a:xfrm>
          <a:prstGeom prst="ellipse">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36" tIns="45718" rIns="91436" bIns="45718" rtlCol="0" anchor="ctr">
            <a:spAutoFit/>
          </a:bodyPr>
          <a:lstStyle/>
          <a:p>
            <a:pPr algn="ctr" defTabSz="914360">
              <a:defRPr/>
            </a:pPr>
            <a:r>
              <a:rPr lang="en-US" sz="1400" b="1" dirty="0">
                <a:solidFill>
                  <a:srgbClr val="FFFFFF"/>
                </a:solidFill>
                <a:latin typeface="Arial"/>
              </a:rPr>
              <a:t>CORE</a:t>
            </a:r>
          </a:p>
        </p:txBody>
      </p:sp>
    </p:spTree>
    <p:extLst>
      <p:ext uri="{BB962C8B-B14F-4D97-AF65-F5344CB8AC3E}">
        <p14:creationId xmlns:p14="http://schemas.microsoft.com/office/powerpoint/2010/main" xmlns="" val="1523814589"/>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720</TotalTime>
  <Words>2386</Words>
  <Application>Microsoft Office PowerPoint</Application>
  <PresentationFormat>On-screen Show (4:3)</PresentationFormat>
  <Paragraphs>512</Paragraphs>
  <Slides>54</Slides>
  <Notes>14</Notes>
  <HiddenSlides>0</HiddenSlides>
  <MMClips>0</MMClips>
  <ScaleCrop>false</ScaleCrop>
  <HeadingPairs>
    <vt:vector size="4" baseType="variant">
      <vt:variant>
        <vt:lpstr>Theme</vt:lpstr>
      </vt:variant>
      <vt:variant>
        <vt:i4>1</vt:i4>
      </vt:variant>
      <vt:variant>
        <vt:lpstr>Slide Titles</vt:lpstr>
      </vt:variant>
      <vt:variant>
        <vt:i4>54</vt:i4>
      </vt:variant>
    </vt:vector>
  </HeadingPairs>
  <TitlesOfParts>
    <vt:vector size="55" baseType="lpstr">
      <vt:lpstr>Office Theme</vt:lpstr>
      <vt:lpstr>Acute coronary sindrom (etiology, epidemiology, mechanism of disease)</vt:lpstr>
      <vt:lpstr>Cardiovascular disease (CVD) causes a severe health burden</vt:lpstr>
      <vt:lpstr>Cardiovascular Disease Leads as the  Global Cause of Death</vt:lpstr>
      <vt:lpstr>CV Mortality Is Mainly Driven by CHD and Stroke</vt:lpstr>
      <vt:lpstr>Deaths Due to CVD Increase With Age, Globally</vt:lpstr>
      <vt:lpstr>CV Death Is Greater in Women Compared with Men in Developed Countries</vt:lpstr>
      <vt:lpstr>Disability Due to CVD Is Mainly Driven by CHD and Stroke Across All Regions</vt:lpstr>
      <vt:lpstr>Premature Mortality Due to CVD  Varies by Global Region</vt:lpstr>
      <vt:lpstr>Prevalence of CHD and Stroke Is High and Projected to Rise</vt:lpstr>
      <vt:lpstr>Prevalence and Incidence of Coronary  Heart Disease</vt:lpstr>
      <vt:lpstr>Hospital Readmission and Mortality Are Common in the Years Following MI</vt:lpstr>
      <vt:lpstr>CVD Costs the EU Almost €196 Billion  per Year1</vt:lpstr>
      <vt:lpstr>Global Cost Due to CVD Is Projected to Rise</vt:lpstr>
      <vt:lpstr>Slide 14</vt:lpstr>
      <vt:lpstr>Major risk factor for atherosclerotic CVD</vt:lpstr>
      <vt:lpstr>Slide 16</vt:lpstr>
      <vt:lpstr>Characteristics of vulnerable plaque</vt:lpstr>
      <vt:lpstr>The importance of inflammation and tissue proteolysis in plaque instability  </vt:lpstr>
      <vt:lpstr>Slide 19</vt:lpstr>
      <vt:lpstr>Evolution of velnerable plaque</vt:lpstr>
      <vt:lpstr>Causes of intracoronary thrombosis</vt:lpstr>
      <vt:lpstr>Pathohistological manifestations of myocardial infarction on the coronary arteries</vt:lpstr>
      <vt:lpstr>Pathohistological manifestations of myocardial infarction on the heart muscle</vt:lpstr>
      <vt:lpstr>Slide 24</vt:lpstr>
      <vt:lpstr>Clinical manifestations of ACS</vt:lpstr>
      <vt:lpstr>Definition of different types of ACS</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Symptoms and signs of ACS</vt:lpstr>
      <vt:lpstr>Electrocardiographic changes of ACS</vt:lpstr>
      <vt:lpstr>Slide 42</vt:lpstr>
      <vt:lpstr>Slide 43</vt:lpstr>
      <vt:lpstr>Slide 44</vt:lpstr>
      <vt:lpstr>Slide 45</vt:lpstr>
      <vt:lpstr>Characteristic Electrocardiographic changes of ACS</vt:lpstr>
      <vt:lpstr>Markers of myocardial cell necrosis</vt:lpstr>
      <vt:lpstr>Slide 48</vt:lpstr>
      <vt:lpstr>Troponin T/I</vt:lpstr>
      <vt:lpstr>Echocardiography in diagnostics of ACS</vt:lpstr>
      <vt:lpstr>Non-invasive morphological diagnostics: SPECT and MSCT</vt:lpstr>
      <vt:lpstr>Invasive diagnostic-coronary angiography </vt:lpstr>
      <vt:lpstr>Intravascular imaging-IVUS and OCT</vt:lpstr>
      <vt:lpstr>Slide 54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Acute coronay sindrom etiology, epidemiology, mechanism of disease</dc:title>
  <dc:creator>Miloradovic</dc:creator>
  <cp:lastModifiedBy>Miloradovic</cp:lastModifiedBy>
  <cp:revision>46</cp:revision>
  <dcterms:created xsi:type="dcterms:W3CDTF">2023-09-22T09:57:09Z</dcterms:created>
  <dcterms:modified xsi:type="dcterms:W3CDTF">2023-09-25T10:19:21Z</dcterms:modified>
</cp:coreProperties>
</file>