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313" r:id="rId2"/>
    <p:sldId id="314" r:id="rId3"/>
    <p:sldId id="315" r:id="rId4"/>
    <p:sldId id="316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31" r:id="rId16"/>
    <p:sldId id="327" r:id="rId17"/>
    <p:sldId id="328" r:id="rId18"/>
    <p:sldId id="329" r:id="rId19"/>
    <p:sldId id="330" r:id="rId20"/>
    <p:sldId id="332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4" r:id="rId30"/>
    <p:sldId id="345" r:id="rId31"/>
    <p:sldId id="346" r:id="rId32"/>
    <p:sldId id="347" r:id="rId33"/>
    <p:sldId id="348" r:id="rId34"/>
    <p:sldId id="349" r:id="rId35"/>
    <p:sldId id="350" r:id="rId36"/>
    <p:sldId id="351" r:id="rId37"/>
    <p:sldId id="352" r:id="rId38"/>
    <p:sldId id="353" r:id="rId39"/>
    <p:sldId id="354" r:id="rId40"/>
    <p:sldId id="355" r:id="rId41"/>
    <p:sldId id="356" r:id="rId42"/>
    <p:sldId id="341" r:id="rId43"/>
    <p:sldId id="342" r:id="rId44"/>
    <p:sldId id="343" r:id="rId45"/>
    <p:sldId id="357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133" autoAdjust="0"/>
    <p:restoredTop sz="94660"/>
  </p:normalViewPr>
  <p:slideViewPr>
    <p:cSldViewPr>
      <p:cViewPr varScale="1">
        <p:scale>
          <a:sx n="68" d="100"/>
          <a:sy n="68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3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A6082-AA24-41EF-A4C3-C7801560E380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CB31E-14F3-457F-BE1C-5998D98D339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EDACBF-8E21-4559-88D5-B1A076F865B1}" type="slidenum">
              <a:rPr lang="en-GB"/>
              <a:pPr/>
              <a:t>15</a:t>
            </a:fld>
            <a:endParaRPr lang="en-GB"/>
          </a:p>
        </p:txBody>
      </p:sp>
      <p:sp>
        <p:nvSpPr>
          <p:cNvPr id="274434" name="Text Box 2"/>
          <p:cNvSpPr txBox="1">
            <a:spLocks noChangeArrowheads="1"/>
          </p:cNvSpPr>
          <p:nvPr/>
        </p:nvSpPr>
        <p:spPr bwMode="auto">
          <a:xfrm>
            <a:off x="451921" y="7215578"/>
            <a:ext cx="5854769" cy="685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30041" tIns="65020" rIns="130041" bIns="65020">
            <a:spAutoFit/>
          </a:bodyPr>
          <a:lstStyle/>
          <a:p>
            <a:pPr defTabSz="901975">
              <a:spcBef>
                <a:spcPct val="50000"/>
              </a:spcBef>
            </a:pPr>
            <a:r>
              <a:rPr lang="en-GB" b="1" dirty="0">
                <a:latin typeface="Arial" charset="0"/>
              </a:rPr>
              <a:t>Reference:</a:t>
            </a:r>
            <a:endParaRPr lang="en-US" sz="2400" b="1" dirty="0">
              <a:latin typeface="Arial" charset="0"/>
            </a:endParaRPr>
          </a:p>
          <a:p>
            <a:pPr defTabSz="901975"/>
            <a:r>
              <a:rPr lang="en-US" dirty="0">
                <a:latin typeface="Arial" charset="0"/>
              </a:rPr>
              <a:t>1. Jarvis B, Simpson K. </a:t>
            </a:r>
            <a:r>
              <a:rPr lang="en-US" i="1" dirty="0">
                <a:latin typeface="Arial" charset="0"/>
              </a:rPr>
              <a:t>Drugs</a:t>
            </a:r>
            <a:r>
              <a:rPr lang="en-US" dirty="0">
                <a:latin typeface="Arial" charset="0"/>
              </a:rPr>
              <a:t> 2000; 60: 347–77.</a:t>
            </a:r>
          </a:p>
        </p:txBody>
      </p:sp>
      <p:sp>
        <p:nvSpPr>
          <p:cNvPr id="274435" name="Line 3"/>
          <p:cNvSpPr>
            <a:spLocks noChangeShapeType="1"/>
          </p:cNvSpPr>
          <p:nvPr/>
        </p:nvSpPr>
        <p:spPr bwMode="auto">
          <a:xfrm>
            <a:off x="580818" y="7193718"/>
            <a:ext cx="5545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89730" tIns="44865" rIns="89730" bIns="44865" anchor="ctr"/>
          <a:lstStyle/>
          <a:p>
            <a:endParaRPr lang="en-US"/>
          </a:p>
        </p:txBody>
      </p:sp>
      <p:sp>
        <p:nvSpPr>
          <p:cNvPr id="274436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68394" y="3994254"/>
            <a:ext cx="5871852" cy="3060492"/>
          </a:xfrm>
        </p:spPr>
        <p:txBody>
          <a:bodyPr/>
          <a:lstStyle/>
          <a:p>
            <a:r>
              <a:rPr lang="en-US"/>
              <a:t>Clopidogrel is a potent, non-competitive inhibitor of adenosine diphosphate- (ADP) induced platelet aggregation, irreversibly inhibiting the binding of ADP to its platelet membrane receptors.</a:t>
            </a:r>
          </a:p>
          <a:p>
            <a:r>
              <a:rPr lang="en-US"/>
              <a:t>Consequently, platelets exposed to clopidogrel are affected for the remainder of their lifespan (7–10 days).</a:t>
            </a:r>
          </a:p>
          <a:p>
            <a:r>
              <a:rPr lang="en-US"/>
              <a:t>The inhibition is specific and does not significantly affect cyclo-oxygenase (COX) or arachidonic acid metabolism.</a:t>
            </a:r>
          </a:p>
          <a:p>
            <a:r>
              <a:rPr lang="en-US"/>
              <a:t>Clopidogrel can also indirectly inhibit platelet aggregation induced by agonists other than ADP by blocking the amplification of platelet activation by released ADP: ADP binding is necessary for activation of the GPIIb/IIIa receptor, which is the binding site for fibrinogen. Fibrinogen links different platelets together to form the platelet aggregate.</a:t>
            </a:r>
          </a:p>
          <a:p>
            <a:r>
              <a:rPr lang="en-US"/>
              <a:t>Clopidogrel thus ultimately inhibits the activation of the GPIIb/IIIa receptor, its binding to fibrinogen and further platelet aggregation.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9D82-86BA-4CCE-A85E-F4FBE9DB2469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3339-EF71-4DAD-A1D2-E0323F311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9D82-86BA-4CCE-A85E-F4FBE9DB2469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3339-EF71-4DAD-A1D2-E0323F311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9D82-86BA-4CCE-A85E-F4FBE9DB2469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3339-EF71-4DAD-A1D2-E0323F311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9D82-86BA-4CCE-A85E-F4FBE9DB2469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3339-EF71-4DAD-A1D2-E0323F311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9D82-86BA-4CCE-A85E-F4FBE9DB2469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3339-EF71-4DAD-A1D2-E0323F311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9D82-86BA-4CCE-A85E-F4FBE9DB2469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3339-EF71-4DAD-A1D2-E0323F311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9D82-86BA-4CCE-A85E-F4FBE9DB2469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3339-EF71-4DAD-A1D2-E0323F311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9D82-86BA-4CCE-A85E-F4FBE9DB2469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3339-EF71-4DAD-A1D2-E0323F311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9D82-86BA-4CCE-A85E-F4FBE9DB2469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3339-EF71-4DAD-A1D2-E0323F311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9D82-86BA-4CCE-A85E-F4FBE9DB2469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3339-EF71-4DAD-A1D2-E0323F311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19D82-86BA-4CCE-A85E-F4FBE9DB2469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D3339-EF71-4DAD-A1D2-E0323F311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19D82-86BA-4CCE-A85E-F4FBE9DB2469}" type="datetimeFigureOut">
              <a:rPr lang="en-US" smtClean="0"/>
              <a:pPr/>
              <a:t>11/2/2023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D3339-EF71-4DAD-A1D2-E0323F3118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6106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Acute coronary </a:t>
            </a:r>
            <a:r>
              <a:rPr lang="en-US" dirty="0" err="1" smtClean="0"/>
              <a:t>sindrom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(</a:t>
            </a:r>
            <a:r>
              <a:rPr lang="en-US" sz="3600" dirty="0" err="1" smtClean="0"/>
              <a:t>managament</a:t>
            </a:r>
            <a:r>
              <a:rPr lang="en-US" sz="3600" dirty="0" smtClean="0"/>
              <a:t> of ACS)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Prof.dr</a:t>
            </a:r>
            <a:r>
              <a:rPr lang="en-US" dirty="0" smtClean="0"/>
              <a:t> Vladimir </a:t>
            </a:r>
            <a:r>
              <a:rPr lang="en-US" dirty="0" err="1" smtClean="0"/>
              <a:t>Miloradovic</a:t>
            </a:r>
            <a:r>
              <a:rPr lang="en-US" dirty="0" smtClean="0"/>
              <a:t>, </a:t>
            </a:r>
            <a:r>
              <a:rPr lang="en-US" dirty="0" err="1" smtClean="0"/>
              <a:t>MD,PhD</a:t>
            </a:r>
            <a:endParaRPr lang="en-US" dirty="0" smtClean="0"/>
          </a:p>
          <a:p>
            <a:r>
              <a:rPr lang="en-US" dirty="0" smtClean="0"/>
              <a:t>FMS </a:t>
            </a:r>
            <a:r>
              <a:rPr lang="en-US" dirty="0" err="1" smtClean="0"/>
              <a:t>Kragujevac,University</a:t>
            </a:r>
            <a:r>
              <a:rPr lang="en-US" dirty="0" smtClean="0"/>
              <a:t> of </a:t>
            </a:r>
            <a:r>
              <a:rPr lang="en-US" dirty="0" err="1" smtClean="0"/>
              <a:t>Kragujevac</a:t>
            </a:r>
            <a:endParaRPr lang="en-US" dirty="0" smtClean="0"/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228600"/>
            <a:ext cx="1676399" cy="213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 descr="ESC_AMI-STEMI_2017_for TF_18-08-17-V2final_JPG some slides 200817 - Copy002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914400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ESC_AMI-STEMI_2017_for TF_18-08-17-V2final_JPG some slides 200817 - Copy002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9144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ESC_AMI-STEMI_2017_for TF_18-08-17-V2final_JPG some slides 200817 - Copy002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 descr="ESC_AMI-STEMI_2017_for TF_18-08-17-V2final_JPG some slides 200817 - Copy002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 descr="ESC_AMI-STEMI_2017_for TF_18-08-17-V2final_JPG some slides 200817 - Copy002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ChangeArrowheads="1"/>
          </p:cNvSpPr>
          <p:nvPr/>
        </p:nvSpPr>
        <p:spPr bwMode="auto">
          <a:xfrm>
            <a:off x="115888" y="6019800"/>
            <a:ext cx="2627312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6838" tIns="47625" rIns="96838" bIns="47625">
            <a:spAutoFit/>
          </a:bodyPr>
          <a:lstStyle/>
          <a:p>
            <a:pPr defTabSz="977900" eaLnBrk="0" hangingPunct="0"/>
            <a:r>
              <a:rPr lang="en-US" sz="1400" dirty="0">
                <a:latin typeface="Arial" charset="0"/>
              </a:rPr>
              <a:t>COX (</a:t>
            </a:r>
            <a:r>
              <a:rPr lang="en-US" sz="1400" dirty="0" err="1">
                <a:latin typeface="Arial" charset="0"/>
              </a:rPr>
              <a:t>ciklo-oksigenaza</a:t>
            </a:r>
            <a:r>
              <a:rPr lang="en-US" sz="1400" dirty="0">
                <a:latin typeface="Arial" charset="0"/>
              </a:rPr>
              <a:t>)</a:t>
            </a:r>
          </a:p>
          <a:p>
            <a:pPr defTabSz="977900" eaLnBrk="0" hangingPunct="0">
              <a:lnSpc>
                <a:spcPct val="90000"/>
              </a:lnSpc>
            </a:pPr>
            <a:r>
              <a:rPr lang="en-US" sz="1400" dirty="0">
                <a:latin typeface="Arial" charset="0"/>
              </a:rPr>
              <a:t>ADP (</a:t>
            </a:r>
            <a:r>
              <a:rPr lang="en-US" sz="1400" dirty="0" err="1">
                <a:latin typeface="Arial" charset="0"/>
              </a:rPr>
              <a:t>adenozin</a:t>
            </a:r>
            <a:r>
              <a:rPr lang="en-US" sz="1400" dirty="0">
                <a:latin typeface="Arial" charset="0"/>
              </a:rPr>
              <a:t> </a:t>
            </a:r>
            <a:r>
              <a:rPr lang="en-US" sz="1400" dirty="0" err="1">
                <a:latin typeface="Arial" charset="0"/>
              </a:rPr>
              <a:t>difosfat</a:t>
            </a:r>
            <a:r>
              <a:rPr lang="en-US" sz="1400" dirty="0">
                <a:latin typeface="Arial" charset="0"/>
              </a:rPr>
              <a:t>)</a:t>
            </a:r>
          </a:p>
          <a:p>
            <a:pPr defTabSz="977900" eaLnBrk="0" hangingPunct="0"/>
            <a:r>
              <a:rPr lang="en-US" sz="1400" dirty="0">
                <a:latin typeface="Arial" charset="0"/>
              </a:rPr>
              <a:t>TxA</a:t>
            </a:r>
            <a:r>
              <a:rPr lang="en-US" sz="1400" baseline="-25000" dirty="0">
                <a:latin typeface="Arial" charset="0"/>
              </a:rPr>
              <a:t>2 </a:t>
            </a:r>
            <a:r>
              <a:rPr lang="en-US" sz="1400" dirty="0">
                <a:latin typeface="Arial" charset="0"/>
              </a:rPr>
              <a:t>(</a:t>
            </a:r>
            <a:r>
              <a:rPr lang="en-US" sz="1400" dirty="0" err="1">
                <a:latin typeface="Arial" charset="0"/>
              </a:rPr>
              <a:t>tromboksan</a:t>
            </a:r>
            <a:r>
              <a:rPr lang="en-US" sz="1400" dirty="0">
                <a:latin typeface="Arial" charset="0"/>
              </a:rPr>
              <a:t> A</a:t>
            </a:r>
            <a:r>
              <a:rPr lang="en-US" sz="1400" baseline="-25000" dirty="0">
                <a:latin typeface="Arial" charset="0"/>
              </a:rPr>
              <a:t>2</a:t>
            </a:r>
            <a:r>
              <a:rPr lang="en-US" sz="1400" dirty="0">
                <a:latin typeface="Arial" charset="0"/>
              </a:rPr>
              <a:t>)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6675" y="1447800"/>
            <a:ext cx="9077325" cy="4775200"/>
            <a:chOff x="-112" y="432"/>
            <a:chExt cx="5718" cy="3008"/>
          </a:xfrm>
        </p:grpSpPr>
        <p:pic>
          <p:nvPicPr>
            <p:cNvPr id="273412" name="Picture 4" descr="New Slide 7jpg v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3F67"/>
                </a:clrFrom>
                <a:clrTo>
                  <a:srgbClr val="003F67">
                    <a:alpha val="0"/>
                  </a:srgbClr>
                </a:clrTo>
              </a:clrChange>
            </a:blip>
            <a:srcRect l="16216" t="12614" b="16019"/>
            <a:stretch>
              <a:fillRect/>
            </a:stretch>
          </p:blipFill>
          <p:spPr bwMode="auto">
            <a:xfrm>
              <a:off x="960" y="432"/>
              <a:ext cx="4512" cy="3008"/>
            </a:xfrm>
            <a:prstGeom prst="rect">
              <a:avLst/>
            </a:prstGeom>
            <a:noFill/>
          </p:spPr>
        </p:pic>
        <p:sp>
          <p:nvSpPr>
            <p:cNvPr id="273413" name="Rectangle 5"/>
            <p:cNvSpPr>
              <a:spLocks noChangeArrowheads="1"/>
            </p:cNvSpPr>
            <p:nvPr/>
          </p:nvSpPr>
          <p:spPr bwMode="auto">
            <a:xfrm>
              <a:off x="860" y="960"/>
              <a:ext cx="1108" cy="368"/>
            </a:xfrm>
            <a:prstGeom prst="rect">
              <a:avLst/>
            </a:prstGeom>
            <a:solidFill>
              <a:srgbClr val="FF9999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anchor="ctr" anchorCtr="1">
              <a:spAutoFit/>
            </a:bodyPr>
            <a:lstStyle/>
            <a:p>
              <a:pPr eaLnBrk="0" hangingPunct="0"/>
              <a:r>
                <a:rPr lang="en-US" sz="1600" b="1" dirty="0" smtClean="0">
                  <a:solidFill>
                    <a:srgbClr val="FF3300"/>
                  </a:solidFill>
                  <a:latin typeface="Arial" charset="0"/>
                </a:rPr>
                <a:t>P2Y 12 inhibitors</a:t>
              </a:r>
              <a:endParaRPr lang="en-US" sz="1600" b="1" dirty="0">
                <a:solidFill>
                  <a:srgbClr val="FF3300"/>
                </a:solidFill>
                <a:latin typeface="Arial" charset="0"/>
              </a:endParaRPr>
            </a:p>
          </p:txBody>
        </p:sp>
        <p:sp>
          <p:nvSpPr>
            <p:cNvPr id="273414" name="Rectangle 6"/>
            <p:cNvSpPr>
              <a:spLocks noChangeArrowheads="1"/>
            </p:cNvSpPr>
            <p:nvPr/>
          </p:nvSpPr>
          <p:spPr bwMode="auto">
            <a:xfrm>
              <a:off x="1704" y="2652"/>
              <a:ext cx="318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lnSpc>
                  <a:spcPct val="70000"/>
                </a:lnSpc>
              </a:pPr>
              <a:r>
                <a:rPr lang="en-US" b="1">
                  <a:solidFill>
                    <a:srgbClr val="FF3300"/>
                  </a:solidFill>
                  <a:latin typeface="Arial" charset="0"/>
                </a:rPr>
                <a:t>ASA</a:t>
              </a:r>
            </a:p>
          </p:txBody>
        </p:sp>
        <p:sp>
          <p:nvSpPr>
            <p:cNvPr id="273415" name="Rectangle 7"/>
            <p:cNvSpPr>
              <a:spLocks noChangeArrowheads="1"/>
            </p:cNvSpPr>
            <p:nvPr/>
          </p:nvSpPr>
          <p:spPr bwMode="auto">
            <a:xfrm>
              <a:off x="3276" y="2657"/>
              <a:ext cx="324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lnSpc>
                  <a:spcPct val="70000"/>
                </a:lnSpc>
              </a:pPr>
              <a:r>
                <a:rPr lang="en-US" b="1">
                  <a:solidFill>
                    <a:srgbClr val="FF3300"/>
                  </a:solidFill>
                  <a:latin typeface="Arial" charset="0"/>
                </a:rPr>
                <a:t>COX</a:t>
              </a:r>
            </a:p>
          </p:txBody>
        </p:sp>
        <p:sp>
          <p:nvSpPr>
            <p:cNvPr id="273416" name="Rectangle 8"/>
            <p:cNvSpPr>
              <a:spLocks noChangeArrowheads="1"/>
            </p:cNvSpPr>
            <p:nvPr/>
          </p:nvSpPr>
          <p:spPr bwMode="auto">
            <a:xfrm>
              <a:off x="3036" y="1776"/>
              <a:ext cx="318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lnSpc>
                  <a:spcPct val="70000"/>
                </a:lnSpc>
              </a:pPr>
              <a:r>
                <a:rPr lang="en-US" b="1">
                  <a:solidFill>
                    <a:srgbClr val="FF3300"/>
                  </a:solidFill>
                  <a:latin typeface="Arial" charset="0"/>
                </a:rPr>
                <a:t>ADP</a:t>
              </a:r>
            </a:p>
          </p:txBody>
        </p:sp>
        <p:sp>
          <p:nvSpPr>
            <p:cNvPr id="273417" name="Rectangle 9"/>
            <p:cNvSpPr>
              <a:spLocks noChangeArrowheads="1"/>
            </p:cNvSpPr>
            <p:nvPr/>
          </p:nvSpPr>
          <p:spPr bwMode="auto">
            <a:xfrm>
              <a:off x="3418" y="1476"/>
              <a:ext cx="318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lnSpc>
                  <a:spcPct val="70000"/>
                </a:lnSpc>
              </a:pPr>
              <a:r>
                <a:rPr lang="en-US" b="1">
                  <a:solidFill>
                    <a:srgbClr val="FF3300"/>
                  </a:solidFill>
                  <a:latin typeface="Arial" charset="0"/>
                </a:rPr>
                <a:t>ADP</a:t>
              </a:r>
            </a:p>
          </p:txBody>
        </p:sp>
        <p:sp>
          <p:nvSpPr>
            <p:cNvPr id="273418" name="Rectangle 10"/>
            <p:cNvSpPr>
              <a:spLocks noChangeArrowheads="1"/>
            </p:cNvSpPr>
            <p:nvPr/>
          </p:nvSpPr>
          <p:spPr bwMode="auto">
            <a:xfrm>
              <a:off x="2660" y="1009"/>
              <a:ext cx="208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lnSpc>
                  <a:spcPct val="70000"/>
                </a:lnSpc>
              </a:pPr>
              <a:r>
                <a:rPr lang="en-US" sz="1600" b="1">
                  <a:solidFill>
                    <a:srgbClr val="FF3300"/>
                  </a:solidFill>
                  <a:latin typeface="Arial" charset="0"/>
                </a:rPr>
                <a:t>C</a:t>
              </a:r>
            </a:p>
          </p:txBody>
        </p:sp>
        <p:sp>
          <p:nvSpPr>
            <p:cNvPr id="273419" name="Rectangle 11"/>
            <p:cNvSpPr>
              <a:spLocks noChangeArrowheads="1"/>
            </p:cNvSpPr>
            <p:nvPr/>
          </p:nvSpPr>
          <p:spPr bwMode="auto">
            <a:xfrm>
              <a:off x="-112" y="2110"/>
              <a:ext cx="1504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 eaLnBrk="0" hangingPunct="0">
                <a:lnSpc>
                  <a:spcPct val="90000"/>
                </a:lnSpc>
                <a:spcBef>
                  <a:spcPct val="20000"/>
                </a:spcBef>
              </a:pPr>
              <a:r>
                <a:rPr lang="en-US" sz="1600" b="1" dirty="0" err="1"/>
                <a:t>GPllb</a:t>
              </a:r>
              <a:r>
                <a:rPr lang="en-US" sz="1600" b="1" dirty="0"/>
                <a:t>/</a:t>
              </a:r>
              <a:r>
                <a:rPr lang="en-US" sz="1600" b="1" dirty="0" err="1"/>
                <a:t>llla</a:t>
              </a:r>
              <a:endParaRPr lang="en-US" sz="1600" b="1" dirty="0"/>
            </a:p>
            <a:p>
              <a:pPr algn="r" eaLnBrk="0" hangingPunct="0">
                <a:lnSpc>
                  <a:spcPct val="90000"/>
                </a:lnSpc>
                <a:spcBef>
                  <a:spcPct val="20000"/>
                </a:spcBef>
              </a:pPr>
              <a:r>
                <a:rPr lang="en-US" sz="1600" b="1" dirty="0"/>
                <a:t>(Fibrinogen receptor)</a:t>
              </a:r>
            </a:p>
          </p:txBody>
        </p:sp>
        <p:sp>
          <p:nvSpPr>
            <p:cNvPr id="273420" name="Rectangle 12"/>
            <p:cNvSpPr>
              <a:spLocks noChangeArrowheads="1"/>
            </p:cNvSpPr>
            <p:nvPr/>
          </p:nvSpPr>
          <p:spPr bwMode="auto">
            <a:xfrm>
              <a:off x="4417" y="2062"/>
              <a:ext cx="1189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20000"/>
                </a:spcBef>
              </a:pPr>
              <a:r>
                <a:rPr lang="en-US" sz="1600" b="1"/>
                <a:t>Kolagen trombin</a:t>
              </a:r>
            </a:p>
            <a:p>
              <a:pPr eaLnBrk="0" hangingPunct="0">
                <a:lnSpc>
                  <a:spcPct val="90000"/>
                </a:lnSpc>
                <a:spcBef>
                  <a:spcPct val="20000"/>
                </a:spcBef>
              </a:pPr>
              <a:r>
                <a:rPr lang="en-US" sz="1600" b="1"/>
                <a:t>TXA</a:t>
              </a:r>
            </a:p>
          </p:txBody>
        </p:sp>
        <p:sp>
          <p:nvSpPr>
            <p:cNvPr id="273421" name="Text Box 13"/>
            <p:cNvSpPr txBox="1">
              <a:spLocks noChangeArrowheads="1"/>
            </p:cNvSpPr>
            <p:nvPr/>
          </p:nvSpPr>
          <p:spPr bwMode="auto">
            <a:xfrm>
              <a:off x="4683" y="2313"/>
              <a:ext cx="144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800">
                  <a:latin typeface="Arial" charset="0"/>
                </a:rPr>
                <a:t>2</a:t>
              </a: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273422" name="Rectangle 14"/>
            <p:cNvSpPr>
              <a:spLocks noChangeArrowheads="1"/>
            </p:cNvSpPr>
            <p:nvPr/>
          </p:nvSpPr>
          <p:spPr bwMode="auto">
            <a:xfrm>
              <a:off x="3440" y="2237"/>
              <a:ext cx="563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lnSpc>
                  <a:spcPct val="70000"/>
                </a:lnSpc>
              </a:pPr>
              <a:r>
                <a:rPr lang="en-US" b="1">
                  <a:solidFill>
                    <a:srgbClr val="FF3300"/>
                  </a:solidFill>
                  <a:latin typeface="Arial" charset="0"/>
                </a:rPr>
                <a:t>Aktivacija</a:t>
              </a:r>
            </a:p>
          </p:txBody>
        </p:sp>
        <p:grpSp>
          <p:nvGrpSpPr>
            <p:cNvPr id="3" name="Group 15"/>
            <p:cNvGrpSpPr>
              <a:grpSpLocks/>
            </p:cNvGrpSpPr>
            <p:nvPr/>
          </p:nvGrpSpPr>
          <p:grpSpPr bwMode="auto">
            <a:xfrm>
              <a:off x="3048" y="2993"/>
              <a:ext cx="336" cy="163"/>
              <a:chOff x="3072" y="3072"/>
              <a:chExt cx="336" cy="163"/>
            </a:xfrm>
          </p:grpSpPr>
          <p:sp>
            <p:nvSpPr>
              <p:cNvPr id="273424" name="Rectangle 16"/>
              <p:cNvSpPr>
                <a:spLocks noChangeArrowheads="1"/>
              </p:cNvSpPr>
              <p:nvPr/>
            </p:nvSpPr>
            <p:spPr bwMode="auto">
              <a:xfrm>
                <a:off x="3072" y="3072"/>
                <a:ext cx="336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b="1">
                    <a:solidFill>
                      <a:srgbClr val="FF3300"/>
                    </a:solidFill>
                    <a:latin typeface="Arial" charset="0"/>
                  </a:rPr>
                  <a:t>TXA</a:t>
                </a:r>
              </a:p>
            </p:txBody>
          </p:sp>
          <p:sp>
            <p:nvSpPr>
              <p:cNvPr id="273425" name="Text Box 17"/>
              <p:cNvSpPr txBox="1">
                <a:spLocks noChangeArrowheads="1"/>
              </p:cNvSpPr>
              <p:nvPr/>
            </p:nvSpPr>
            <p:spPr bwMode="auto">
              <a:xfrm>
                <a:off x="3264" y="3119"/>
                <a:ext cx="144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600" b="1">
                    <a:solidFill>
                      <a:srgbClr val="FF3300"/>
                    </a:solidFill>
                    <a:latin typeface="Arial" charset="0"/>
                  </a:rPr>
                  <a:t>2</a:t>
                </a:r>
                <a:endParaRPr lang="en-GB" sz="600" b="1">
                  <a:solidFill>
                    <a:srgbClr val="FF3300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273426" name="Rectangle 18"/>
          <p:cNvSpPr>
            <a:spLocks noGrp="1" noChangeArrowheads="1"/>
          </p:cNvSpPr>
          <p:nvPr>
            <p:ph type="title"/>
          </p:nvPr>
        </p:nvSpPr>
        <p:spPr>
          <a:xfrm>
            <a:off x="119063" y="152400"/>
            <a:ext cx="8643937" cy="1219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MECHANISM OF ACTION-AGGREGATION DRUGS</a:t>
            </a:r>
            <a:endParaRPr lang="en-US" sz="3600" baseline="30000" dirty="0">
              <a:solidFill>
                <a:srgbClr val="FF3300"/>
              </a:solidFill>
            </a:endParaRPr>
          </a:p>
        </p:txBody>
      </p:sp>
      <p:sp>
        <p:nvSpPr>
          <p:cNvPr id="273427" name="Text Box 19"/>
          <p:cNvSpPr txBox="1">
            <a:spLocks noChangeArrowheads="1"/>
          </p:cNvSpPr>
          <p:nvPr/>
        </p:nvSpPr>
        <p:spPr bwMode="auto">
          <a:xfrm>
            <a:off x="5522913" y="6599238"/>
            <a:ext cx="3773487" cy="2769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>
            <a:spAutoFit/>
          </a:bodyPr>
          <a:lstStyle/>
          <a:p>
            <a:pPr algn="ctr" defTabSz="762000" eaLnBrk="0" hangingPunct="0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Jarvis B, Simpson K. Drugs 2000; 60: 347–77</a:t>
            </a:r>
            <a:r>
              <a:rPr lang="en-US" dirty="0">
                <a:latin typeface="Arial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 descr="ESC_AMI-STEMI_2017_for TF_18-08-17-V2final_JPG some slides 200817 - Copy003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0"/>
            <a:ext cx="9144000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ESC_AMI-STEMI_2017_for TF_18-08-17-V2final_JPG some slides 200817 - Copy003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8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ESC_AMI-STEMI_2017_for TF_18-08-17-V2final_JPG some slides 200817 - Copy003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ESC_AMI-STEMI_2017_for TF_18-08-17-V2final_JPG some slides 200817 - Copy003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9144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">
            <a:extLst>
              <a:ext uri="{FF2B5EF4-FFF2-40B4-BE49-F238E27FC236}">
                <a16:creationId xmlns:a16="http://schemas.microsoft.com/office/drawing/2014/main" xmlns="" id="{CE8A005C-67C2-4CDE-5FEA-94CF2C2B31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28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463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 descr="ESC_AMI-STEMI_2017_for TF_18-08-17-V2final_JPG some slides 200817 - Copy003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 descr="ESC_AMI-STEMI_2017_for TF_18-08-17-V2final_JPG some slides 200817 - Copy003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9144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 descr="ESC_AMI-STEMI_2017_for TF_18-08-17-V2final_JPG some slides 200817 - Copy003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9144000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 descr="ESC_AMI-STEMI_2017_for TF_18-08-17-V2final_JPG some slides 200817 - Copy003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 descr="ESC_AMI-STEMI_2017_for TF_18-08-17-V2final_JPG some slides 200817 - Copy004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8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 descr="ESC_AMI-STEMI_2017_for TF_18-08-17-V2final_JPG some slides 200817 - Copy004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0"/>
            <a:ext cx="914400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 descr="ESC_AMI-STEMI_2017_for TF_18-08-17-V2final_JPG some slides 200817 - Copy004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 descr="ESC_AMI-STEMI_2017_for TF_18-08-17-V2final_JPG some slides 200817 - Copy004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 descr="ESC_AMI-STEMI_2017_for TF_18-08-17-V2final_JPG some slides 200817 - Copy004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" descr="ESC_AMI-STEMI_2017_for TF_18-08-17-V2final_JPG some slides 200817 - Copy005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8">
            <a:extLst>
              <a:ext uri="{FF2B5EF4-FFF2-40B4-BE49-F238E27FC236}">
                <a16:creationId xmlns:a16="http://schemas.microsoft.com/office/drawing/2014/main" xmlns="" id="{4D7BF060-56F1-2087-798F-52E815A366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28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303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1" descr="ESC_AMI-STEMI_2017_for TF_18-08-17-V2final_JPG some slides 200817 - Copy005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9144000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1" descr="ESC_AMI-STEMI_2017_for TF_18-08-17-V2final_JPG some slides 200817 - Copy005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1" descr="ESC_AMI-STEMI_2017_for TF_18-08-17-V2final_JPG some slides 200817 - Copy005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1" descr="ESC_AMI-STEMI_2017_for TF_18-08-17-V2final_JPG some slides 200817 - Copy006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1" descr="ESC_AMI-STEMI_2017_for TF_18-08-17-V2final_JPG some slides 200817 - Copy006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8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1" descr="ESC_AMI-STEMI_2017_for TF_18-08-17-V2final_JPG some slides 200817 - Copy007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0"/>
            <a:ext cx="9144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1" descr="ESC_AMI-STEMI_2017_for TF_18-08-17-V2final_JPG some slides 200817 - Copy007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1" descr="ESC_AMI-STEMI_2017_for TF_18-08-17-V2final_JPG some slides 200817 - Copy007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1" descr="ESC_AMI-STEMI_2017_for TF_18-08-17-V2final_JPG some slides 200817 - Copy007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" descr="ESC_AMI-STEMI_2017_for TF_18-08-17-V2final_JPG some slides 200817 - Copy007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8"/>
            <a:ext cx="9144000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9">
            <a:extLst>
              <a:ext uri="{FF2B5EF4-FFF2-40B4-BE49-F238E27FC236}">
                <a16:creationId xmlns:a16="http://schemas.microsoft.com/office/drawing/2014/main" xmlns="" id="{CF9AEAA5-410A-4AC3-0A2C-F4BF972CF3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28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113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1" descr="ESC_AMI-STEMI_2017_for TF_18-08-17-V2final_JPG some slides 200817 - Copy008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0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1" descr="ESC_AMI-STEMI_2017_for TF_18-08-17-V2final_JPG some slides 200817 - Copy008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1" descr="ESC_AMI-STEMI_2017_for TF_18-08-17-V2final_JPG some slides 200817 - Copy008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9144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1" descr="ESC_AMI-STEMI_2017_for TF_18-08-17-V2final_JPG some slides 200817 - Copy008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8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1" descr="ESC_AMI-STEMI_2017_for TF_18-08-17-V2final_JPG some slides 200817 - Copy008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4200"/>
            <a:ext cx="8229600" cy="3001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dirty="0" smtClean="0"/>
              <a:t>Thank you for your attention</a:t>
            </a:r>
            <a:endParaRPr lang="en-US" sz="4400" dirty="0"/>
          </a:p>
        </p:txBody>
      </p:sp>
      <p:pic>
        <p:nvPicPr>
          <p:cNvPr id="4" name="Picture 3" descr="Illustrator Society Com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07149" y="3962400"/>
            <a:ext cx="2236851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">
            <a:extLst>
              <a:ext uri="{FF2B5EF4-FFF2-40B4-BE49-F238E27FC236}">
                <a16:creationId xmlns:a16="http://schemas.microsoft.com/office/drawing/2014/main" xmlns="" id="{5A541433-CDF2-2715-D6FF-898B2D11DA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28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668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1">
            <a:extLst>
              <a:ext uri="{FF2B5EF4-FFF2-40B4-BE49-F238E27FC236}">
                <a16:creationId xmlns:a16="http://schemas.microsoft.com/office/drawing/2014/main" xmlns="" id="{05CE5564-C8C9-14E8-42ED-FBDDCB1B53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28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3078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2">
            <a:extLst>
              <a:ext uri="{FF2B5EF4-FFF2-40B4-BE49-F238E27FC236}">
                <a16:creationId xmlns:a16="http://schemas.microsoft.com/office/drawing/2014/main" xmlns="" id="{D1EDC028-889B-57ED-4E55-AB8C472683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28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0573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 descr="ESC_AMI-STEMI_2017_for TF_18-08-17-V2final_JPG some slides 200817 - Copy001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8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 descr="ESC_AMI-STEMI_2017_for TF_18-08-17-V2final_JPG some slides 200817 - Copy002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914400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225</Words>
  <Application>Microsoft Office PowerPoint</Application>
  <PresentationFormat>On-screen Show (4:3)</PresentationFormat>
  <Paragraphs>31</Paragraphs>
  <Slides>45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Acute coronary sindrom (managament of ACS)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MECHANISM OF ACTION-AGGREGATION DRUGS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Acute coronay sindrom etiology, epidemiology, mechanism of disease</dc:title>
  <dc:creator>Miloradovic</dc:creator>
  <cp:lastModifiedBy>Miloradovic</cp:lastModifiedBy>
  <cp:revision>51</cp:revision>
  <dcterms:created xsi:type="dcterms:W3CDTF">2023-09-22T09:57:09Z</dcterms:created>
  <dcterms:modified xsi:type="dcterms:W3CDTF">2023-11-02T21:35:28Z</dcterms:modified>
</cp:coreProperties>
</file>